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56" r:id="rId2"/>
    <p:sldId id="352" r:id="rId3"/>
    <p:sldId id="353" r:id="rId4"/>
    <p:sldId id="354" r:id="rId5"/>
    <p:sldId id="274" r:id="rId6"/>
    <p:sldId id="326" r:id="rId7"/>
    <p:sldId id="341" r:id="rId8"/>
    <p:sldId id="287" r:id="rId9"/>
    <p:sldId id="355" r:id="rId10"/>
    <p:sldId id="342" r:id="rId11"/>
    <p:sldId id="261" r:id="rId12"/>
    <p:sldId id="321" r:id="rId13"/>
    <p:sldId id="265" r:id="rId14"/>
    <p:sldId id="292" r:id="rId15"/>
    <p:sldId id="337" r:id="rId16"/>
    <p:sldId id="306" r:id="rId17"/>
    <p:sldId id="317" r:id="rId18"/>
    <p:sldId id="323" r:id="rId19"/>
    <p:sldId id="312" r:id="rId20"/>
    <p:sldId id="331" r:id="rId21"/>
    <p:sldId id="299" r:id="rId22"/>
    <p:sldId id="315" r:id="rId23"/>
    <p:sldId id="335" r:id="rId24"/>
    <p:sldId id="336" r:id="rId25"/>
    <p:sldId id="325" r:id="rId26"/>
    <p:sldId id="309" r:id="rId27"/>
    <p:sldId id="34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662"/>
    <a:srgbClr val="00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6830" autoAdjust="0"/>
  </p:normalViewPr>
  <p:slideViewPr>
    <p:cSldViewPr snapToGrid="0">
      <p:cViewPr varScale="1">
        <p:scale>
          <a:sx n="123" d="100"/>
          <a:sy n="123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58D55-DEED-4EFB-A000-82AE71A2061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68649B-F98E-4FFE-9D10-17041F29FE53}">
      <dgm:prSet phldrT="[Texte]" custT="1"/>
      <dgm:spPr/>
      <dgm:t>
        <a:bodyPr/>
        <a:lstStyle/>
        <a:p>
          <a:r>
            <a:rPr lang="fr-FR" sz="1200" dirty="0" err="1" smtClean="0"/>
            <a:t>Drought</a:t>
          </a:r>
          <a:endParaRPr lang="fr-FR" sz="1200" dirty="0"/>
        </a:p>
      </dgm:t>
    </dgm:pt>
    <dgm:pt modelId="{712455D7-A797-4B21-B040-CB17824301D8}" type="parTrans" cxnId="{A82E9A52-C83A-49AB-9961-44CB1E515197}">
      <dgm:prSet/>
      <dgm:spPr/>
      <dgm:t>
        <a:bodyPr/>
        <a:lstStyle/>
        <a:p>
          <a:endParaRPr lang="fr-FR" sz="1200"/>
        </a:p>
      </dgm:t>
    </dgm:pt>
    <dgm:pt modelId="{C23C1845-EDFA-4B7A-968E-F294998E3920}" type="sibTrans" cxnId="{A82E9A52-C83A-49AB-9961-44CB1E515197}">
      <dgm:prSet/>
      <dgm:spPr/>
      <dgm:t>
        <a:bodyPr/>
        <a:lstStyle/>
        <a:p>
          <a:endParaRPr lang="fr-FR" sz="1200"/>
        </a:p>
      </dgm:t>
    </dgm:pt>
    <dgm:pt modelId="{CDA1755C-19A0-4425-B432-4E859A4CC02D}">
      <dgm:prSet phldrT="[Texte]" custT="1"/>
      <dgm:spPr/>
      <dgm:t>
        <a:bodyPr/>
        <a:lstStyle/>
        <a:p>
          <a:r>
            <a:rPr lang="fr-FR" sz="1200" dirty="0" err="1" smtClean="0"/>
            <a:t>Biotic</a:t>
          </a:r>
          <a:r>
            <a:rPr lang="fr-FR" sz="1200" dirty="0" smtClean="0"/>
            <a:t> </a:t>
          </a:r>
          <a:endParaRPr lang="fr-FR" sz="1200" dirty="0"/>
        </a:p>
      </dgm:t>
    </dgm:pt>
    <dgm:pt modelId="{AC6C0A23-4A70-4A09-85FA-ABDB1F2B70B6}" type="parTrans" cxnId="{1F71BD19-F6FB-43AA-80A7-CC9071BD6084}">
      <dgm:prSet/>
      <dgm:spPr/>
      <dgm:t>
        <a:bodyPr/>
        <a:lstStyle/>
        <a:p>
          <a:endParaRPr lang="fr-FR" sz="1200"/>
        </a:p>
      </dgm:t>
    </dgm:pt>
    <dgm:pt modelId="{5015B7F6-1C4C-48B6-9908-D4635011E597}" type="sibTrans" cxnId="{1F71BD19-F6FB-43AA-80A7-CC9071BD6084}">
      <dgm:prSet/>
      <dgm:spPr/>
      <dgm:t>
        <a:bodyPr/>
        <a:lstStyle/>
        <a:p>
          <a:endParaRPr lang="fr-FR" sz="1200"/>
        </a:p>
      </dgm:t>
    </dgm:pt>
    <dgm:pt modelId="{89EE729E-8016-4725-92FC-F3B0E38A96EE}">
      <dgm:prSet phldrT="[Texte]" custT="1"/>
      <dgm:spPr/>
      <dgm:t>
        <a:bodyPr/>
        <a:lstStyle/>
        <a:p>
          <a:r>
            <a:rPr lang="fr-FR" sz="1200" dirty="0" err="1" smtClean="0"/>
            <a:t>Fire</a:t>
          </a:r>
          <a:endParaRPr lang="fr-FR" sz="1200" dirty="0"/>
        </a:p>
      </dgm:t>
    </dgm:pt>
    <dgm:pt modelId="{165F6AB3-07B5-4E04-813C-0A497A7B2D2C}" type="parTrans" cxnId="{7497D504-5DC4-453C-94DC-1973662F8319}">
      <dgm:prSet/>
      <dgm:spPr/>
      <dgm:t>
        <a:bodyPr/>
        <a:lstStyle/>
        <a:p>
          <a:endParaRPr lang="fr-FR" sz="1200"/>
        </a:p>
      </dgm:t>
    </dgm:pt>
    <dgm:pt modelId="{6B496A34-03F7-437A-8675-7FFCA72FF4F7}" type="sibTrans" cxnId="{7497D504-5DC4-453C-94DC-1973662F8319}">
      <dgm:prSet/>
      <dgm:spPr/>
      <dgm:t>
        <a:bodyPr/>
        <a:lstStyle/>
        <a:p>
          <a:endParaRPr lang="fr-FR" sz="1200"/>
        </a:p>
      </dgm:t>
    </dgm:pt>
    <dgm:pt modelId="{8E05124B-5979-4CC9-8ACC-BAF71999DBF3}">
      <dgm:prSet phldrT="[Texte]" custT="1"/>
      <dgm:spPr/>
      <dgm:t>
        <a:bodyPr/>
        <a:lstStyle/>
        <a:p>
          <a:r>
            <a:rPr lang="fr-FR" sz="1200" dirty="0" err="1" smtClean="0"/>
            <a:t>Economics</a:t>
          </a:r>
          <a:endParaRPr lang="fr-FR" sz="1200" dirty="0"/>
        </a:p>
      </dgm:t>
    </dgm:pt>
    <dgm:pt modelId="{B3F6E003-BB99-4507-AA73-FF96275B73C0}" type="parTrans" cxnId="{ED43F59C-CD08-47D7-9241-995D8F3F9AF8}">
      <dgm:prSet/>
      <dgm:spPr/>
      <dgm:t>
        <a:bodyPr/>
        <a:lstStyle/>
        <a:p>
          <a:endParaRPr lang="fr-FR" sz="1200"/>
        </a:p>
      </dgm:t>
    </dgm:pt>
    <dgm:pt modelId="{620294E9-4640-4FDB-9BFE-50C309DB2C76}" type="sibTrans" cxnId="{ED43F59C-CD08-47D7-9241-995D8F3F9AF8}">
      <dgm:prSet/>
      <dgm:spPr/>
      <dgm:t>
        <a:bodyPr/>
        <a:lstStyle/>
        <a:p>
          <a:endParaRPr lang="fr-FR" sz="1200"/>
        </a:p>
      </dgm:t>
    </dgm:pt>
    <dgm:pt modelId="{A9422FA0-F754-4C87-ADF9-0FFEF4419FEB}">
      <dgm:prSet phldrT="[Texte]" custT="1"/>
      <dgm:spPr/>
      <dgm:t>
        <a:bodyPr/>
        <a:lstStyle/>
        <a:p>
          <a:r>
            <a:rPr lang="fr-FR" sz="1200" dirty="0" smtClean="0"/>
            <a:t>Storm</a:t>
          </a:r>
          <a:endParaRPr lang="fr-FR" sz="1200" dirty="0"/>
        </a:p>
      </dgm:t>
    </dgm:pt>
    <dgm:pt modelId="{18D3305C-C693-4738-A028-502F258CB3CA}" type="parTrans" cxnId="{FE7C8C25-1F35-49A4-8CAE-ACAC66C1198C}">
      <dgm:prSet/>
      <dgm:spPr/>
      <dgm:t>
        <a:bodyPr/>
        <a:lstStyle/>
        <a:p>
          <a:endParaRPr lang="fr-FR" sz="1200"/>
        </a:p>
      </dgm:t>
    </dgm:pt>
    <dgm:pt modelId="{22E276B0-FDCF-43A2-A04B-B768E3EA0A04}" type="sibTrans" cxnId="{FE7C8C25-1F35-49A4-8CAE-ACAC66C1198C}">
      <dgm:prSet/>
      <dgm:spPr/>
      <dgm:t>
        <a:bodyPr/>
        <a:lstStyle/>
        <a:p>
          <a:endParaRPr lang="fr-FR" sz="1200"/>
        </a:p>
      </dgm:t>
    </dgm:pt>
    <dgm:pt modelId="{DDC90B41-6761-473B-A4B5-4CAAF187B986}">
      <dgm:prSet custT="1"/>
      <dgm:spPr/>
      <dgm:t>
        <a:bodyPr/>
        <a:lstStyle/>
        <a:p>
          <a:r>
            <a:rPr lang="fr-FR" sz="1200" dirty="0" smtClean="0"/>
            <a:t>F. Management</a:t>
          </a:r>
          <a:endParaRPr lang="fr-FR" sz="1200" dirty="0"/>
        </a:p>
      </dgm:t>
    </dgm:pt>
    <dgm:pt modelId="{30801746-CF91-4601-B13E-97322571BC03}" type="parTrans" cxnId="{033C56FC-62A4-4499-B15B-91356E95241B}">
      <dgm:prSet/>
      <dgm:spPr/>
      <dgm:t>
        <a:bodyPr/>
        <a:lstStyle/>
        <a:p>
          <a:endParaRPr lang="fr-FR" sz="1200"/>
        </a:p>
      </dgm:t>
    </dgm:pt>
    <dgm:pt modelId="{AF1567AE-73A9-4054-8139-B99B917954D3}" type="sibTrans" cxnId="{033C56FC-62A4-4499-B15B-91356E95241B}">
      <dgm:prSet/>
      <dgm:spPr/>
      <dgm:t>
        <a:bodyPr/>
        <a:lstStyle/>
        <a:p>
          <a:endParaRPr lang="fr-FR" sz="1200"/>
        </a:p>
      </dgm:t>
    </dgm:pt>
    <dgm:pt modelId="{8316A7D2-77E0-46FB-9DC9-87B41E9B52DA}">
      <dgm:prSet custT="1"/>
      <dgm:spPr/>
      <dgm:t>
        <a:bodyPr/>
        <a:lstStyle/>
        <a:p>
          <a:r>
            <a:rPr lang="fr-FR" sz="1200" dirty="0" err="1" smtClean="0"/>
            <a:t>Policies</a:t>
          </a:r>
          <a:endParaRPr lang="fr-FR" sz="1200" dirty="0"/>
        </a:p>
      </dgm:t>
    </dgm:pt>
    <dgm:pt modelId="{9690957D-0212-4AA7-93E0-6AE2C4577A50}" type="parTrans" cxnId="{08B59AEA-49ED-47C7-878A-74B80672AD0C}">
      <dgm:prSet/>
      <dgm:spPr/>
      <dgm:t>
        <a:bodyPr/>
        <a:lstStyle/>
        <a:p>
          <a:endParaRPr lang="fr-FR" sz="1200"/>
        </a:p>
      </dgm:t>
    </dgm:pt>
    <dgm:pt modelId="{0DD1BD86-5A7E-45C5-B1C0-92FA0863244D}" type="sibTrans" cxnId="{08B59AEA-49ED-47C7-878A-74B80672AD0C}">
      <dgm:prSet/>
      <dgm:spPr/>
      <dgm:t>
        <a:bodyPr/>
        <a:lstStyle/>
        <a:p>
          <a:endParaRPr lang="fr-FR" sz="1200"/>
        </a:p>
      </dgm:t>
    </dgm:pt>
    <dgm:pt modelId="{E49004FC-AB37-4E23-B1AD-2E07460EF4C8}" type="pres">
      <dgm:prSet presAssocID="{55858D55-DEED-4EFB-A000-82AE71A206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FD4855-3577-4810-B573-DE97717B2BD0}" type="pres">
      <dgm:prSet presAssocID="{ED68649B-F98E-4FFE-9D10-17041F29FE53}" presName="node" presStyleLbl="node1" presStyleIdx="0" presStyleCnt="7" custScaleX="1175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0C06F9-5576-423A-8AD2-C5C51306A271}" type="pres">
      <dgm:prSet presAssocID="{ED68649B-F98E-4FFE-9D10-17041F29FE53}" presName="spNode" presStyleCnt="0"/>
      <dgm:spPr/>
    </dgm:pt>
    <dgm:pt modelId="{36B10C7E-87A8-482A-9DEB-DFB9C39879E0}" type="pres">
      <dgm:prSet presAssocID="{C23C1845-EDFA-4B7A-968E-F294998E3920}" presName="sibTrans" presStyleLbl="sibTrans1D1" presStyleIdx="0" presStyleCnt="7"/>
      <dgm:spPr/>
      <dgm:t>
        <a:bodyPr/>
        <a:lstStyle/>
        <a:p>
          <a:endParaRPr lang="fr-FR"/>
        </a:p>
      </dgm:t>
    </dgm:pt>
    <dgm:pt modelId="{F9C530F6-30F3-43BB-940D-205FED8A0F11}" type="pres">
      <dgm:prSet presAssocID="{CDA1755C-19A0-4425-B432-4E859A4CC02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3EC797-30DE-4387-9407-91FCCB01C187}" type="pres">
      <dgm:prSet presAssocID="{CDA1755C-19A0-4425-B432-4E859A4CC02D}" presName="spNode" presStyleCnt="0"/>
      <dgm:spPr/>
    </dgm:pt>
    <dgm:pt modelId="{C43E3DEE-B630-4D5F-BBFA-DAFEF4BECE48}" type="pres">
      <dgm:prSet presAssocID="{5015B7F6-1C4C-48B6-9908-D4635011E597}" presName="sibTrans" presStyleLbl="sibTrans1D1" presStyleIdx="1" presStyleCnt="7"/>
      <dgm:spPr/>
      <dgm:t>
        <a:bodyPr/>
        <a:lstStyle/>
        <a:p>
          <a:endParaRPr lang="fr-FR"/>
        </a:p>
      </dgm:t>
    </dgm:pt>
    <dgm:pt modelId="{B870A0D3-E4B3-457D-9896-2D246A675F11}" type="pres">
      <dgm:prSet presAssocID="{DDC90B41-6761-473B-A4B5-4CAAF187B986}" presName="node" presStyleLbl="node1" presStyleIdx="2" presStyleCnt="7" custScaleX="217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01FC16-C4A7-4998-8335-D1AF0E5851AD}" type="pres">
      <dgm:prSet presAssocID="{DDC90B41-6761-473B-A4B5-4CAAF187B986}" presName="spNode" presStyleCnt="0"/>
      <dgm:spPr/>
    </dgm:pt>
    <dgm:pt modelId="{394E8319-145E-4BB1-BA9C-485DDB76693D}" type="pres">
      <dgm:prSet presAssocID="{AF1567AE-73A9-4054-8139-B99B917954D3}" presName="sibTrans" presStyleLbl="sibTrans1D1" presStyleIdx="2" presStyleCnt="7"/>
      <dgm:spPr/>
      <dgm:t>
        <a:bodyPr/>
        <a:lstStyle/>
        <a:p>
          <a:endParaRPr lang="fr-FR"/>
        </a:p>
      </dgm:t>
    </dgm:pt>
    <dgm:pt modelId="{EAA2C597-8E8B-48F9-9C6E-EDD396412C5C}" type="pres">
      <dgm:prSet presAssocID="{89EE729E-8016-4725-92FC-F3B0E38A96E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60938-0228-425A-B2BD-B7A3ECDC713B}" type="pres">
      <dgm:prSet presAssocID="{89EE729E-8016-4725-92FC-F3B0E38A96EE}" presName="spNode" presStyleCnt="0"/>
      <dgm:spPr/>
    </dgm:pt>
    <dgm:pt modelId="{F92877FF-129B-4B1C-8337-EC0FF1241339}" type="pres">
      <dgm:prSet presAssocID="{6B496A34-03F7-437A-8675-7FFCA72FF4F7}" presName="sibTrans" presStyleLbl="sibTrans1D1" presStyleIdx="3" presStyleCnt="7"/>
      <dgm:spPr/>
      <dgm:t>
        <a:bodyPr/>
        <a:lstStyle/>
        <a:p>
          <a:endParaRPr lang="fr-FR"/>
        </a:p>
      </dgm:t>
    </dgm:pt>
    <dgm:pt modelId="{F8891C5B-7059-4A90-AF33-932B5FFE42E9}" type="pres">
      <dgm:prSet presAssocID="{8E05124B-5979-4CC9-8ACC-BAF71999DBF3}" presName="node" presStyleLbl="node1" presStyleIdx="4" presStyleCnt="7" custScaleX="1411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C215A-DA9E-4E87-9DC3-BA28D4377DC5}" type="pres">
      <dgm:prSet presAssocID="{8E05124B-5979-4CC9-8ACC-BAF71999DBF3}" presName="spNode" presStyleCnt="0"/>
      <dgm:spPr/>
    </dgm:pt>
    <dgm:pt modelId="{DC6FFA07-5B08-4196-BB21-4C7D1E029F82}" type="pres">
      <dgm:prSet presAssocID="{620294E9-4640-4FDB-9BFE-50C309DB2C76}" presName="sibTrans" presStyleLbl="sibTrans1D1" presStyleIdx="4" presStyleCnt="7"/>
      <dgm:spPr/>
      <dgm:t>
        <a:bodyPr/>
        <a:lstStyle/>
        <a:p>
          <a:endParaRPr lang="fr-FR"/>
        </a:p>
      </dgm:t>
    </dgm:pt>
    <dgm:pt modelId="{DAE0754F-F6F1-4F45-BF54-15C7995ECC3C}" type="pres">
      <dgm:prSet presAssocID="{A9422FA0-F754-4C87-ADF9-0FFEF4419FE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97FBAE-42C9-4669-9054-D43F6EFC09F3}" type="pres">
      <dgm:prSet presAssocID="{A9422FA0-F754-4C87-ADF9-0FFEF4419FEB}" presName="spNode" presStyleCnt="0"/>
      <dgm:spPr/>
    </dgm:pt>
    <dgm:pt modelId="{599CBF82-AE96-47F2-B90D-93F246C0C814}" type="pres">
      <dgm:prSet presAssocID="{22E276B0-FDCF-43A2-A04B-B768E3EA0A04}" presName="sibTrans" presStyleLbl="sibTrans1D1" presStyleIdx="5" presStyleCnt="7"/>
      <dgm:spPr/>
      <dgm:t>
        <a:bodyPr/>
        <a:lstStyle/>
        <a:p>
          <a:endParaRPr lang="fr-FR"/>
        </a:p>
      </dgm:t>
    </dgm:pt>
    <dgm:pt modelId="{E6744D18-C275-4197-983C-7BC019C6715F}" type="pres">
      <dgm:prSet presAssocID="{8316A7D2-77E0-46FB-9DC9-87B41E9B52DA}" presName="node" presStyleLbl="node1" presStyleIdx="6" presStyleCnt="7" custScaleX="148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BAE8AD-66EB-4F18-ABF1-6C48805DA2E8}" type="pres">
      <dgm:prSet presAssocID="{8316A7D2-77E0-46FB-9DC9-87B41E9B52DA}" presName="spNode" presStyleCnt="0"/>
      <dgm:spPr/>
    </dgm:pt>
    <dgm:pt modelId="{163ADEC1-0121-4FE4-839A-6F25B11234F7}" type="pres">
      <dgm:prSet presAssocID="{0DD1BD86-5A7E-45C5-B1C0-92FA0863244D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ED43F59C-CD08-47D7-9241-995D8F3F9AF8}" srcId="{55858D55-DEED-4EFB-A000-82AE71A20619}" destId="{8E05124B-5979-4CC9-8ACC-BAF71999DBF3}" srcOrd="4" destOrd="0" parTransId="{B3F6E003-BB99-4507-AA73-FF96275B73C0}" sibTransId="{620294E9-4640-4FDB-9BFE-50C309DB2C76}"/>
    <dgm:cxn modelId="{24B83A79-F38C-4162-A011-C5A4523ED99C}" type="presOf" srcId="{6B496A34-03F7-437A-8675-7FFCA72FF4F7}" destId="{F92877FF-129B-4B1C-8337-EC0FF1241339}" srcOrd="0" destOrd="0" presId="urn:microsoft.com/office/officeart/2005/8/layout/cycle6"/>
    <dgm:cxn modelId="{9AD5942A-3E70-4449-A52C-6D48E4F4FE68}" type="presOf" srcId="{5015B7F6-1C4C-48B6-9908-D4635011E597}" destId="{C43E3DEE-B630-4D5F-BBFA-DAFEF4BECE48}" srcOrd="0" destOrd="0" presId="urn:microsoft.com/office/officeart/2005/8/layout/cycle6"/>
    <dgm:cxn modelId="{FE7C8C25-1F35-49A4-8CAE-ACAC66C1198C}" srcId="{55858D55-DEED-4EFB-A000-82AE71A20619}" destId="{A9422FA0-F754-4C87-ADF9-0FFEF4419FEB}" srcOrd="5" destOrd="0" parTransId="{18D3305C-C693-4738-A028-502F258CB3CA}" sibTransId="{22E276B0-FDCF-43A2-A04B-B768E3EA0A04}"/>
    <dgm:cxn modelId="{EC4CF2FC-792C-422A-9603-03486A365ED5}" type="presOf" srcId="{AF1567AE-73A9-4054-8139-B99B917954D3}" destId="{394E8319-145E-4BB1-BA9C-485DDB76693D}" srcOrd="0" destOrd="0" presId="urn:microsoft.com/office/officeart/2005/8/layout/cycle6"/>
    <dgm:cxn modelId="{7497D504-5DC4-453C-94DC-1973662F8319}" srcId="{55858D55-DEED-4EFB-A000-82AE71A20619}" destId="{89EE729E-8016-4725-92FC-F3B0E38A96EE}" srcOrd="3" destOrd="0" parTransId="{165F6AB3-07B5-4E04-813C-0A497A7B2D2C}" sibTransId="{6B496A34-03F7-437A-8675-7FFCA72FF4F7}"/>
    <dgm:cxn modelId="{CCD38979-290C-41EC-816F-FDC0710C1848}" type="presOf" srcId="{DDC90B41-6761-473B-A4B5-4CAAF187B986}" destId="{B870A0D3-E4B3-457D-9896-2D246A675F11}" srcOrd="0" destOrd="0" presId="urn:microsoft.com/office/officeart/2005/8/layout/cycle6"/>
    <dgm:cxn modelId="{93DDB517-6988-4AD4-AFA7-752DA14E5120}" type="presOf" srcId="{ED68649B-F98E-4FFE-9D10-17041F29FE53}" destId="{86FD4855-3577-4810-B573-DE97717B2BD0}" srcOrd="0" destOrd="0" presId="urn:microsoft.com/office/officeart/2005/8/layout/cycle6"/>
    <dgm:cxn modelId="{4B14D5A2-B9D7-4F8E-AEFF-A2A9F93D9225}" type="presOf" srcId="{CDA1755C-19A0-4425-B432-4E859A4CC02D}" destId="{F9C530F6-30F3-43BB-940D-205FED8A0F11}" srcOrd="0" destOrd="0" presId="urn:microsoft.com/office/officeart/2005/8/layout/cycle6"/>
    <dgm:cxn modelId="{2B4B5BD9-1C4F-4178-A9E7-979C511C5461}" type="presOf" srcId="{55858D55-DEED-4EFB-A000-82AE71A20619}" destId="{E49004FC-AB37-4E23-B1AD-2E07460EF4C8}" srcOrd="0" destOrd="0" presId="urn:microsoft.com/office/officeart/2005/8/layout/cycle6"/>
    <dgm:cxn modelId="{D674BBFA-2263-4F8D-8B58-5F5CED67D4BC}" type="presOf" srcId="{22E276B0-FDCF-43A2-A04B-B768E3EA0A04}" destId="{599CBF82-AE96-47F2-B90D-93F246C0C814}" srcOrd="0" destOrd="0" presId="urn:microsoft.com/office/officeart/2005/8/layout/cycle6"/>
    <dgm:cxn modelId="{8101B5F8-31B7-41B5-BCD4-C8F828304D94}" type="presOf" srcId="{620294E9-4640-4FDB-9BFE-50C309DB2C76}" destId="{DC6FFA07-5B08-4196-BB21-4C7D1E029F82}" srcOrd="0" destOrd="0" presId="urn:microsoft.com/office/officeart/2005/8/layout/cycle6"/>
    <dgm:cxn modelId="{F2964343-70A7-4A81-8E03-1149C9B7027A}" type="presOf" srcId="{8316A7D2-77E0-46FB-9DC9-87B41E9B52DA}" destId="{E6744D18-C275-4197-983C-7BC019C6715F}" srcOrd="0" destOrd="0" presId="urn:microsoft.com/office/officeart/2005/8/layout/cycle6"/>
    <dgm:cxn modelId="{A86B2948-B36E-4924-B91F-C910FC5DF27D}" type="presOf" srcId="{C23C1845-EDFA-4B7A-968E-F294998E3920}" destId="{36B10C7E-87A8-482A-9DEB-DFB9C39879E0}" srcOrd="0" destOrd="0" presId="urn:microsoft.com/office/officeart/2005/8/layout/cycle6"/>
    <dgm:cxn modelId="{A82E9A52-C83A-49AB-9961-44CB1E515197}" srcId="{55858D55-DEED-4EFB-A000-82AE71A20619}" destId="{ED68649B-F98E-4FFE-9D10-17041F29FE53}" srcOrd="0" destOrd="0" parTransId="{712455D7-A797-4B21-B040-CB17824301D8}" sibTransId="{C23C1845-EDFA-4B7A-968E-F294998E3920}"/>
    <dgm:cxn modelId="{033C56FC-62A4-4499-B15B-91356E95241B}" srcId="{55858D55-DEED-4EFB-A000-82AE71A20619}" destId="{DDC90B41-6761-473B-A4B5-4CAAF187B986}" srcOrd="2" destOrd="0" parTransId="{30801746-CF91-4601-B13E-97322571BC03}" sibTransId="{AF1567AE-73A9-4054-8139-B99B917954D3}"/>
    <dgm:cxn modelId="{08B59AEA-49ED-47C7-878A-74B80672AD0C}" srcId="{55858D55-DEED-4EFB-A000-82AE71A20619}" destId="{8316A7D2-77E0-46FB-9DC9-87B41E9B52DA}" srcOrd="6" destOrd="0" parTransId="{9690957D-0212-4AA7-93E0-6AE2C4577A50}" sibTransId="{0DD1BD86-5A7E-45C5-B1C0-92FA0863244D}"/>
    <dgm:cxn modelId="{1F71BD19-F6FB-43AA-80A7-CC9071BD6084}" srcId="{55858D55-DEED-4EFB-A000-82AE71A20619}" destId="{CDA1755C-19A0-4425-B432-4E859A4CC02D}" srcOrd="1" destOrd="0" parTransId="{AC6C0A23-4A70-4A09-85FA-ABDB1F2B70B6}" sibTransId="{5015B7F6-1C4C-48B6-9908-D4635011E597}"/>
    <dgm:cxn modelId="{15CB9A8A-85FB-4583-B73C-202FDF4BCC61}" type="presOf" srcId="{89EE729E-8016-4725-92FC-F3B0E38A96EE}" destId="{EAA2C597-8E8B-48F9-9C6E-EDD396412C5C}" srcOrd="0" destOrd="0" presId="urn:microsoft.com/office/officeart/2005/8/layout/cycle6"/>
    <dgm:cxn modelId="{D0C718DB-79F6-4B8D-A4A8-CFC23F16580C}" type="presOf" srcId="{0DD1BD86-5A7E-45C5-B1C0-92FA0863244D}" destId="{163ADEC1-0121-4FE4-839A-6F25B11234F7}" srcOrd="0" destOrd="0" presId="urn:microsoft.com/office/officeart/2005/8/layout/cycle6"/>
    <dgm:cxn modelId="{92230249-C074-489E-8B2A-2BB657B2962D}" type="presOf" srcId="{A9422FA0-F754-4C87-ADF9-0FFEF4419FEB}" destId="{DAE0754F-F6F1-4F45-BF54-15C7995ECC3C}" srcOrd="0" destOrd="0" presId="urn:microsoft.com/office/officeart/2005/8/layout/cycle6"/>
    <dgm:cxn modelId="{F1CE8EAB-20A3-4329-A644-36BD8698410E}" type="presOf" srcId="{8E05124B-5979-4CC9-8ACC-BAF71999DBF3}" destId="{F8891C5B-7059-4A90-AF33-932B5FFE42E9}" srcOrd="0" destOrd="0" presId="urn:microsoft.com/office/officeart/2005/8/layout/cycle6"/>
    <dgm:cxn modelId="{C1C3232E-0894-4989-98E0-DD19A76912C9}" type="presParOf" srcId="{E49004FC-AB37-4E23-B1AD-2E07460EF4C8}" destId="{86FD4855-3577-4810-B573-DE97717B2BD0}" srcOrd="0" destOrd="0" presId="urn:microsoft.com/office/officeart/2005/8/layout/cycle6"/>
    <dgm:cxn modelId="{013ABBE1-DD5B-4BDF-BA10-7A94514B1A9A}" type="presParOf" srcId="{E49004FC-AB37-4E23-B1AD-2E07460EF4C8}" destId="{970C06F9-5576-423A-8AD2-C5C51306A271}" srcOrd="1" destOrd="0" presId="urn:microsoft.com/office/officeart/2005/8/layout/cycle6"/>
    <dgm:cxn modelId="{1808B0F9-6FB2-4296-87FD-929F134739E3}" type="presParOf" srcId="{E49004FC-AB37-4E23-B1AD-2E07460EF4C8}" destId="{36B10C7E-87A8-482A-9DEB-DFB9C39879E0}" srcOrd="2" destOrd="0" presId="urn:microsoft.com/office/officeart/2005/8/layout/cycle6"/>
    <dgm:cxn modelId="{B818185B-1C1F-49F4-8FA6-17F69BE94ED8}" type="presParOf" srcId="{E49004FC-AB37-4E23-B1AD-2E07460EF4C8}" destId="{F9C530F6-30F3-43BB-940D-205FED8A0F11}" srcOrd="3" destOrd="0" presId="urn:microsoft.com/office/officeart/2005/8/layout/cycle6"/>
    <dgm:cxn modelId="{3919FCA4-2141-4F83-84B1-B755745C1F8A}" type="presParOf" srcId="{E49004FC-AB37-4E23-B1AD-2E07460EF4C8}" destId="{DE3EC797-30DE-4387-9407-91FCCB01C187}" srcOrd="4" destOrd="0" presId="urn:microsoft.com/office/officeart/2005/8/layout/cycle6"/>
    <dgm:cxn modelId="{E535A2C9-61A8-475E-8056-A65F95821A55}" type="presParOf" srcId="{E49004FC-AB37-4E23-B1AD-2E07460EF4C8}" destId="{C43E3DEE-B630-4D5F-BBFA-DAFEF4BECE48}" srcOrd="5" destOrd="0" presId="urn:microsoft.com/office/officeart/2005/8/layout/cycle6"/>
    <dgm:cxn modelId="{C4EE0D63-3F30-4192-B56B-88EF58FB7938}" type="presParOf" srcId="{E49004FC-AB37-4E23-B1AD-2E07460EF4C8}" destId="{B870A0D3-E4B3-457D-9896-2D246A675F11}" srcOrd="6" destOrd="0" presId="urn:microsoft.com/office/officeart/2005/8/layout/cycle6"/>
    <dgm:cxn modelId="{965D29DE-8B26-4C47-BAC6-71D3C7DEBA0D}" type="presParOf" srcId="{E49004FC-AB37-4E23-B1AD-2E07460EF4C8}" destId="{BE01FC16-C4A7-4998-8335-D1AF0E5851AD}" srcOrd="7" destOrd="0" presId="urn:microsoft.com/office/officeart/2005/8/layout/cycle6"/>
    <dgm:cxn modelId="{0910EB86-7BEE-47D9-82B1-0534CF8C9FBB}" type="presParOf" srcId="{E49004FC-AB37-4E23-B1AD-2E07460EF4C8}" destId="{394E8319-145E-4BB1-BA9C-485DDB76693D}" srcOrd="8" destOrd="0" presId="urn:microsoft.com/office/officeart/2005/8/layout/cycle6"/>
    <dgm:cxn modelId="{C13F8A39-0C80-440A-AEF0-1E968924CA8B}" type="presParOf" srcId="{E49004FC-AB37-4E23-B1AD-2E07460EF4C8}" destId="{EAA2C597-8E8B-48F9-9C6E-EDD396412C5C}" srcOrd="9" destOrd="0" presId="urn:microsoft.com/office/officeart/2005/8/layout/cycle6"/>
    <dgm:cxn modelId="{A0B8188B-965C-4885-BD06-A113ACA0C417}" type="presParOf" srcId="{E49004FC-AB37-4E23-B1AD-2E07460EF4C8}" destId="{DE860938-0228-425A-B2BD-B7A3ECDC713B}" srcOrd="10" destOrd="0" presId="urn:microsoft.com/office/officeart/2005/8/layout/cycle6"/>
    <dgm:cxn modelId="{BBE52C88-D109-4FFF-BA0B-2C03DD486F09}" type="presParOf" srcId="{E49004FC-AB37-4E23-B1AD-2E07460EF4C8}" destId="{F92877FF-129B-4B1C-8337-EC0FF1241339}" srcOrd="11" destOrd="0" presId="urn:microsoft.com/office/officeart/2005/8/layout/cycle6"/>
    <dgm:cxn modelId="{6587E3DF-123D-4E04-B09C-0D07EC125E9E}" type="presParOf" srcId="{E49004FC-AB37-4E23-B1AD-2E07460EF4C8}" destId="{F8891C5B-7059-4A90-AF33-932B5FFE42E9}" srcOrd="12" destOrd="0" presId="urn:microsoft.com/office/officeart/2005/8/layout/cycle6"/>
    <dgm:cxn modelId="{D855B1D5-1BEF-4F71-B1E8-37B2F65AAD7D}" type="presParOf" srcId="{E49004FC-AB37-4E23-B1AD-2E07460EF4C8}" destId="{08CC215A-DA9E-4E87-9DC3-BA28D4377DC5}" srcOrd="13" destOrd="0" presId="urn:microsoft.com/office/officeart/2005/8/layout/cycle6"/>
    <dgm:cxn modelId="{4246E306-E3D3-437A-810C-19642B942BC2}" type="presParOf" srcId="{E49004FC-AB37-4E23-B1AD-2E07460EF4C8}" destId="{DC6FFA07-5B08-4196-BB21-4C7D1E029F82}" srcOrd="14" destOrd="0" presId="urn:microsoft.com/office/officeart/2005/8/layout/cycle6"/>
    <dgm:cxn modelId="{76B5FE56-A4A0-4617-8031-4F78282F752C}" type="presParOf" srcId="{E49004FC-AB37-4E23-B1AD-2E07460EF4C8}" destId="{DAE0754F-F6F1-4F45-BF54-15C7995ECC3C}" srcOrd="15" destOrd="0" presId="urn:microsoft.com/office/officeart/2005/8/layout/cycle6"/>
    <dgm:cxn modelId="{AB71DE4E-3BA9-47F8-840F-0CA995A98383}" type="presParOf" srcId="{E49004FC-AB37-4E23-B1AD-2E07460EF4C8}" destId="{1797FBAE-42C9-4669-9054-D43F6EFC09F3}" srcOrd="16" destOrd="0" presId="urn:microsoft.com/office/officeart/2005/8/layout/cycle6"/>
    <dgm:cxn modelId="{CB22263C-912D-4267-96EF-6DAFF4FA79E8}" type="presParOf" srcId="{E49004FC-AB37-4E23-B1AD-2E07460EF4C8}" destId="{599CBF82-AE96-47F2-B90D-93F246C0C814}" srcOrd="17" destOrd="0" presId="urn:microsoft.com/office/officeart/2005/8/layout/cycle6"/>
    <dgm:cxn modelId="{FB6F7634-7484-494A-908D-4804173EDF9D}" type="presParOf" srcId="{E49004FC-AB37-4E23-B1AD-2E07460EF4C8}" destId="{E6744D18-C275-4197-983C-7BC019C6715F}" srcOrd="18" destOrd="0" presId="urn:microsoft.com/office/officeart/2005/8/layout/cycle6"/>
    <dgm:cxn modelId="{6537A592-4504-4623-8A84-85ED3D15941E}" type="presParOf" srcId="{E49004FC-AB37-4E23-B1AD-2E07460EF4C8}" destId="{A7BAE8AD-66EB-4F18-ABF1-6C48805DA2E8}" srcOrd="19" destOrd="0" presId="urn:microsoft.com/office/officeart/2005/8/layout/cycle6"/>
    <dgm:cxn modelId="{4A231698-131D-4597-834E-46A88F9DC11F}" type="presParOf" srcId="{E49004FC-AB37-4E23-B1AD-2E07460EF4C8}" destId="{163ADEC1-0121-4FE4-839A-6F25B11234F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4855-3577-4810-B573-DE97717B2BD0}">
      <dsp:nvSpPr>
        <dsp:cNvPr id="0" name=""/>
        <dsp:cNvSpPr/>
      </dsp:nvSpPr>
      <dsp:spPr>
        <a:xfrm>
          <a:off x="813407" y="35688"/>
          <a:ext cx="669204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Drought</a:t>
          </a:r>
          <a:endParaRPr lang="fr-FR" sz="1200" kern="1200" dirty="0"/>
        </a:p>
      </dsp:txBody>
      <dsp:txXfrm>
        <a:off x="831465" y="53746"/>
        <a:ext cx="633088" cy="333814"/>
      </dsp:txXfrm>
    </dsp:sp>
    <dsp:sp modelId="{36B10C7E-87A8-482A-9DEB-DFB9C39879E0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1394235" y="55473"/>
              </a:moveTo>
              <a:arcTo wR="1056406" hR="1056406" stAng="17319014" swAng="10902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530F6-30F3-43BB-940D-205FED8A0F11}">
      <dsp:nvSpPr>
        <dsp:cNvPr id="0" name=""/>
        <dsp:cNvSpPr/>
      </dsp:nvSpPr>
      <dsp:spPr>
        <a:xfrm>
          <a:off x="1689379" y="433436"/>
          <a:ext cx="569123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Biotic</a:t>
          </a: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1707437" y="451494"/>
        <a:ext cx="533007" cy="333814"/>
      </dsp:txXfrm>
    </dsp:sp>
    <dsp:sp modelId="{C43E3DEE-B630-4D5F-BBFA-DAFEF4BECE48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2003046" y="587505"/>
              </a:moveTo>
              <a:arcTo wR="1056406" hR="1056406" stAng="20018956" swAng="17267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0A0D3-E4B3-457D-9896-2D246A675F11}">
      <dsp:nvSpPr>
        <dsp:cNvPr id="0" name=""/>
        <dsp:cNvSpPr/>
      </dsp:nvSpPr>
      <dsp:spPr>
        <a:xfrm>
          <a:off x="1558313" y="1327167"/>
          <a:ext cx="1239233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F. Management</a:t>
          </a:r>
          <a:endParaRPr lang="fr-FR" sz="1200" kern="1200" dirty="0"/>
        </a:p>
      </dsp:txBody>
      <dsp:txXfrm>
        <a:off x="1576371" y="1345225"/>
        <a:ext cx="1203117" cy="333814"/>
      </dsp:txXfrm>
    </dsp:sp>
    <dsp:sp modelId="{394E8319-145E-4BB1-BA9C-485DDB76693D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2024026" y="1480325"/>
              </a:moveTo>
              <a:arcTo wR="1056406" hR="1056406" stAng="1419505" swAng="13592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2C597-8E8B-48F9-9C6E-EDD396412C5C}">
      <dsp:nvSpPr>
        <dsp:cNvPr id="0" name=""/>
        <dsp:cNvSpPr/>
      </dsp:nvSpPr>
      <dsp:spPr>
        <a:xfrm>
          <a:off x="1321805" y="2043884"/>
          <a:ext cx="569123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Fire</a:t>
          </a:r>
          <a:endParaRPr lang="fr-FR" sz="1200" kern="1200" dirty="0"/>
        </a:p>
      </dsp:txBody>
      <dsp:txXfrm>
        <a:off x="1339863" y="2061942"/>
        <a:ext cx="533007" cy="333814"/>
      </dsp:txXfrm>
    </dsp:sp>
    <dsp:sp modelId="{F92877FF-129B-4B1C-8337-EC0FF1241339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1227926" y="2098796"/>
              </a:moveTo>
              <a:arcTo wR="1056406" hR="1056406" stAng="4839362" swAng="7374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91C5B-7059-4A90-AF33-932B5FFE42E9}">
      <dsp:nvSpPr>
        <dsp:cNvPr id="0" name=""/>
        <dsp:cNvSpPr/>
      </dsp:nvSpPr>
      <dsp:spPr>
        <a:xfrm>
          <a:off x="287893" y="2043884"/>
          <a:ext cx="803517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Economics</a:t>
          </a:r>
          <a:endParaRPr lang="fr-FR" sz="1200" kern="1200" dirty="0"/>
        </a:p>
      </dsp:txBody>
      <dsp:txXfrm>
        <a:off x="305951" y="2061942"/>
        <a:ext cx="767401" cy="333814"/>
      </dsp:txXfrm>
    </dsp:sp>
    <dsp:sp modelId="{DC6FFA07-5B08-4196-BB21-4C7D1E029F82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326720" y="1820313"/>
              </a:moveTo>
              <a:arcTo wR="1056406" hR="1056406" stAng="8021249" swAng="13592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754F-F6F1-4F45-BF54-15C7995ECC3C}">
      <dsp:nvSpPr>
        <dsp:cNvPr id="0" name=""/>
        <dsp:cNvSpPr/>
      </dsp:nvSpPr>
      <dsp:spPr>
        <a:xfrm>
          <a:off x="-166472" y="1327167"/>
          <a:ext cx="569123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Storm</a:t>
          </a:r>
          <a:endParaRPr lang="fr-FR" sz="1200" kern="1200" dirty="0"/>
        </a:p>
      </dsp:txBody>
      <dsp:txXfrm>
        <a:off x="-148414" y="1345225"/>
        <a:ext cx="533007" cy="333814"/>
      </dsp:txXfrm>
    </dsp:sp>
    <dsp:sp modelId="{599CBF82-AE96-47F2-B90D-93F246C0C814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948" y="1101165"/>
              </a:moveTo>
              <a:arcTo wR="1056406" hR="1056406" stAng="10654304" swAng="17267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44D18-C275-4197-983C-7BC019C6715F}">
      <dsp:nvSpPr>
        <dsp:cNvPr id="0" name=""/>
        <dsp:cNvSpPr/>
      </dsp:nvSpPr>
      <dsp:spPr>
        <a:xfrm>
          <a:off x="-100340" y="433436"/>
          <a:ext cx="844835" cy="36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Policies</a:t>
          </a:r>
          <a:endParaRPr lang="fr-FR" sz="1200" kern="1200" dirty="0"/>
        </a:p>
      </dsp:txBody>
      <dsp:txXfrm>
        <a:off x="-82282" y="451494"/>
        <a:ext cx="808719" cy="333814"/>
      </dsp:txXfrm>
    </dsp:sp>
    <dsp:sp modelId="{163ADEC1-0121-4FE4-839A-6F25B11234F7}">
      <dsp:nvSpPr>
        <dsp:cNvPr id="0" name=""/>
        <dsp:cNvSpPr/>
      </dsp:nvSpPr>
      <dsp:spPr>
        <a:xfrm>
          <a:off x="91602" y="220653"/>
          <a:ext cx="2112813" cy="2112813"/>
        </a:xfrm>
        <a:custGeom>
          <a:avLst/>
          <a:gdLst/>
          <a:ahLst/>
          <a:cxnLst/>
          <a:rect l="0" t="0" r="0" b="0"/>
          <a:pathLst>
            <a:path>
              <a:moveTo>
                <a:pt x="423287" y="210738"/>
              </a:moveTo>
              <a:arcTo wR="1056406" hR="1056406" stAng="13990752" swAng="10902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F10F1-E5EF-4CA4-BD0C-6E516872E16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E148B-50F1-40D2-94D7-53908D6EFE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05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decades, risk issue have been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studied one by one in particular in the field of life sciences with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scientific expertise for each forest disturbance agents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entomology,virology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forest fires propagation, storm modelling) with a probabilistic approach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sciences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as a social construction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Competition for the “right” definition of the problem and of “the most important priority”: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social arrangement elevates some risks to a high peak and depresses others below sight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(Douglas, 1982) ; </a:t>
            </a:r>
          </a:p>
          <a:p>
            <a:r>
              <a:rPr lang="en-GB" dirty="0" smtClean="0"/>
              <a:t>		Selection of risks for public attention (Douglas and Wildavsky,1982) based on : 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			Scientific evidence and likelihood of danger </a:t>
            </a:r>
            <a:endParaRPr lang="fr-FR" dirty="0" smtClean="0">
              <a:solidFill>
                <a:schemeClr val="accent2"/>
              </a:solidFill>
            </a:endParaRP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			but also according to whose voice predominates in the evaluation and processing of information about hazardous issues</a:t>
            </a:r>
            <a:endParaRPr lang="en-GB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Psychometric paradigm of risk perception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Slovic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1987) : risk levels depend on the individuals’ personal beliefs and emotions relating to a specific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multiple risk analysis: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sciences : the Risk Society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(Beck, 1987) : risk are systemic, global, interconnected , chain reaction with long-term effects, diluted liability/responsibility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disasters will be cascading events to a greater or lesser extent. This is because of the high degree of dependency on networks of modern society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(Alexander et al, 2019)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sciences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biotic and abiotic forest risk interactions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Seidl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(2017)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social, economic and political risks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19297-A4D9-44AF-878E-735DDEF72B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39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1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25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Political use of multiple risk to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deny social demands  and maintain the social order 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What about the transformative impact of social demands on forestry?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Social conflicts : a risk or an opportunity for change?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Which governance system </a:t>
            </a:r>
          </a:p>
          <a:p>
            <a:pPr algn="l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1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Economic monopoly position of one dominant wood industries that</a:t>
            </a:r>
            <a:r>
              <a:rPr lang="en-GB" baseline="0" dirty="0" smtClean="0"/>
              <a:t> calls the shots</a:t>
            </a:r>
            <a:r>
              <a:rPr lang="en-GB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Biotic crises in eastern</a:t>
            </a:r>
            <a:r>
              <a:rPr lang="en-GB" baseline="0" dirty="0" smtClean="0"/>
              <a:t> France – wood overflow, price collapse </a:t>
            </a:r>
            <a:endParaRPr lang="en-GB" dirty="0" smtClean="0"/>
          </a:p>
          <a:p>
            <a:r>
              <a:rPr lang="en-GB" dirty="0" smtClean="0"/>
              <a:t>Policy changes : next reconstitution subsidies</a:t>
            </a:r>
            <a:r>
              <a:rPr lang="en-GB" baseline="0" dirty="0" smtClean="0"/>
              <a:t> only if PFOs gets an private insurance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88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48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Figure 1 | </a:t>
            </a:r>
            <a:r>
              <a:rPr lang="fr-FR" sz="1200" dirty="0" err="1" smtClean="0"/>
              <a:t>Schematic</a:t>
            </a:r>
            <a:r>
              <a:rPr lang="fr-FR" sz="1200" dirty="0" smtClean="0"/>
              <a:t> </a:t>
            </a:r>
            <a:r>
              <a:rPr lang="fr-FR" sz="1200" dirty="0" err="1" smtClean="0"/>
              <a:t>representations</a:t>
            </a:r>
            <a:r>
              <a:rPr lang="fr-FR" sz="1200" dirty="0" smtClean="0"/>
              <a:t> of fitness </a:t>
            </a:r>
            <a:r>
              <a:rPr lang="fr-FR" sz="1200" dirty="0" err="1" smtClean="0"/>
              <a:t>landscape</a:t>
            </a:r>
            <a:r>
              <a:rPr lang="fr-FR" sz="1200" dirty="0" smtClean="0"/>
              <a:t> </a:t>
            </a:r>
            <a:r>
              <a:rPr lang="fr-FR" sz="1200" dirty="0" err="1" smtClean="0"/>
              <a:t>features</a:t>
            </a:r>
            <a:r>
              <a:rPr lang="fr-FR" sz="1200" dirty="0" smtClean="0"/>
              <a:t>. Fitness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shown</a:t>
            </a:r>
            <a:r>
              <a:rPr lang="fr-FR" sz="1200" dirty="0" smtClean="0"/>
              <a:t> as a </a:t>
            </a:r>
            <a:r>
              <a:rPr lang="fr-FR" sz="1200" dirty="0" err="1" smtClean="0"/>
              <a:t>function</a:t>
            </a:r>
            <a:r>
              <a:rPr lang="fr-FR" sz="1200" dirty="0" smtClean="0"/>
              <a:t> of </a:t>
            </a:r>
            <a:r>
              <a:rPr lang="fr-FR" sz="1200" dirty="0" err="1" smtClean="0"/>
              <a:t>sequence</a:t>
            </a:r>
            <a:r>
              <a:rPr lang="fr-FR" sz="1200" dirty="0" smtClean="0"/>
              <a:t>: the </a:t>
            </a:r>
            <a:r>
              <a:rPr lang="fr-FR" sz="1200" dirty="0" err="1" smtClean="0"/>
              <a:t>dotted</a:t>
            </a:r>
            <a:r>
              <a:rPr lang="fr-FR" sz="1200" dirty="0" smtClean="0"/>
              <a:t> </a:t>
            </a:r>
            <a:r>
              <a:rPr lang="fr-FR" sz="1200" dirty="0" err="1" smtClean="0"/>
              <a:t>lines</a:t>
            </a:r>
            <a:r>
              <a:rPr lang="fr-FR" sz="1200" dirty="0" smtClean="0"/>
              <a:t> are </a:t>
            </a:r>
            <a:r>
              <a:rPr lang="fr-FR" sz="1200" dirty="0" err="1" smtClean="0"/>
              <a:t>mutational</a:t>
            </a:r>
            <a:r>
              <a:rPr lang="fr-FR" sz="1200" dirty="0" smtClean="0"/>
              <a:t> </a:t>
            </a:r>
            <a:r>
              <a:rPr lang="fr-FR" sz="1200" dirty="0" err="1" smtClean="0"/>
              <a:t>paths</a:t>
            </a:r>
            <a:r>
              <a:rPr lang="fr-FR" sz="1200" dirty="0" smtClean="0"/>
              <a:t> to </a:t>
            </a:r>
            <a:r>
              <a:rPr lang="fr-FR" sz="1200" dirty="0" err="1" smtClean="0"/>
              <a:t>higher</a:t>
            </a:r>
            <a:r>
              <a:rPr lang="fr-FR" sz="1200" dirty="0" smtClean="0"/>
              <a:t> fitness. </a:t>
            </a:r>
          </a:p>
          <a:p>
            <a:r>
              <a:rPr lang="fr-FR" sz="1200" dirty="0" smtClean="0"/>
              <a:t>a, Single </a:t>
            </a:r>
            <a:r>
              <a:rPr lang="fr-FR" sz="1200" dirty="0" err="1" smtClean="0"/>
              <a:t>smooth</a:t>
            </a:r>
            <a:r>
              <a:rPr lang="fr-FR" sz="1200" dirty="0" smtClean="0"/>
              <a:t> </a:t>
            </a:r>
            <a:r>
              <a:rPr lang="fr-FR" sz="1200" dirty="0" err="1" smtClean="0"/>
              <a:t>peak</a:t>
            </a:r>
            <a:r>
              <a:rPr lang="fr-FR" sz="1200" dirty="0" smtClean="0"/>
              <a:t>. All direct </a:t>
            </a:r>
            <a:r>
              <a:rPr lang="fr-FR" sz="1200" dirty="0" err="1" smtClean="0"/>
              <a:t>paths</a:t>
            </a:r>
            <a:r>
              <a:rPr lang="fr-FR" sz="1200" dirty="0" smtClean="0"/>
              <a:t> to the top are </a:t>
            </a:r>
            <a:r>
              <a:rPr lang="fr-FR" sz="1200" dirty="0" err="1" smtClean="0"/>
              <a:t>increasing</a:t>
            </a:r>
            <a:r>
              <a:rPr lang="fr-FR" sz="1200" dirty="0" smtClean="0"/>
              <a:t> in fitness. </a:t>
            </a:r>
          </a:p>
          <a:p>
            <a:r>
              <a:rPr lang="fr-FR" sz="1200" dirty="0" smtClean="0"/>
              <a:t>b, </a:t>
            </a:r>
            <a:r>
              <a:rPr lang="fr-FR" sz="1200" dirty="0" err="1" smtClean="0"/>
              <a:t>Rugged</a:t>
            </a:r>
            <a:r>
              <a:rPr lang="fr-FR" sz="1200" dirty="0" smtClean="0"/>
              <a:t> </a:t>
            </a:r>
            <a:r>
              <a:rPr lang="fr-FR" sz="1200" dirty="0" err="1" smtClean="0"/>
              <a:t>landscape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multiple </a:t>
            </a:r>
            <a:r>
              <a:rPr lang="fr-FR" sz="1200" dirty="0" err="1" smtClean="0"/>
              <a:t>peaks</a:t>
            </a:r>
            <a:r>
              <a:rPr lang="fr-FR" sz="1200" dirty="0" smtClean="0"/>
              <a:t>. The </a:t>
            </a:r>
            <a:r>
              <a:rPr lang="fr-FR" sz="1200" dirty="0" err="1" smtClean="0"/>
              <a:t>yellow</a:t>
            </a:r>
            <a:r>
              <a:rPr lang="fr-FR" sz="1200" dirty="0" smtClean="0"/>
              <a:t> </a:t>
            </a:r>
            <a:r>
              <a:rPr lang="fr-FR" sz="1200" dirty="0" err="1" smtClean="0"/>
              <a:t>path</a:t>
            </a:r>
            <a:r>
              <a:rPr lang="fr-FR" sz="1200" dirty="0" smtClean="0"/>
              <a:t> has a fitness </a:t>
            </a:r>
            <a:r>
              <a:rPr lang="fr-FR" sz="1200" dirty="0" err="1" smtClean="0"/>
              <a:t>decrease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drastically</a:t>
            </a:r>
            <a:r>
              <a:rPr lang="fr-FR" sz="1200" dirty="0" smtClean="0"/>
              <a:t> </a:t>
            </a:r>
            <a:r>
              <a:rPr lang="fr-FR" sz="1200" dirty="0" err="1" smtClean="0"/>
              <a:t>lowers</a:t>
            </a:r>
            <a:r>
              <a:rPr lang="fr-FR" sz="1200" dirty="0" smtClean="0"/>
              <a:t> </a:t>
            </a:r>
            <a:r>
              <a:rPr lang="fr-FR" sz="1200" dirty="0" err="1" smtClean="0"/>
              <a:t>its</a:t>
            </a:r>
            <a:r>
              <a:rPr lang="fr-FR" sz="1200" dirty="0" smtClean="0"/>
              <a:t> </a:t>
            </a:r>
            <a:r>
              <a:rPr lang="fr-FR" sz="1200" dirty="0" err="1" smtClean="0"/>
              <a:t>evolutionary</a:t>
            </a:r>
            <a:r>
              <a:rPr lang="fr-FR" sz="1200" dirty="0" smtClean="0"/>
              <a:t> </a:t>
            </a:r>
            <a:r>
              <a:rPr lang="fr-FR" sz="1200" dirty="0" err="1" smtClean="0"/>
              <a:t>probability</a:t>
            </a:r>
            <a:r>
              <a:rPr lang="fr-FR" sz="1200" dirty="0" smtClean="0"/>
              <a:t>. Along the </a:t>
            </a:r>
            <a:r>
              <a:rPr lang="fr-FR" sz="1200" dirty="0" err="1" smtClean="0"/>
              <a:t>blue</a:t>
            </a:r>
            <a:r>
              <a:rPr lang="fr-FR" sz="1200" dirty="0" smtClean="0"/>
              <a:t> </a:t>
            </a:r>
            <a:r>
              <a:rPr lang="fr-FR" sz="1200" dirty="0" err="1" smtClean="0"/>
              <a:t>path</a:t>
            </a:r>
            <a:r>
              <a:rPr lang="fr-FR" sz="1200" dirty="0" smtClean="0"/>
              <a:t> </a:t>
            </a:r>
            <a:r>
              <a:rPr lang="fr-FR" sz="1200" dirty="0" err="1" smtClean="0"/>
              <a:t>selection</a:t>
            </a:r>
            <a:r>
              <a:rPr lang="fr-FR" sz="1200" dirty="0" smtClean="0"/>
              <a:t> leads in the </a:t>
            </a:r>
            <a:r>
              <a:rPr lang="fr-FR" sz="1200" dirty="0" err="1" smtClean="0"/>
              <a:t>wrong</a:t>
            </a:r>
            <a:r>
              <a:rPr lang="fr-FR" sz="1200" dirty="0" smtClean="0"/>
              <a:t> direction to an </a:t>
            </a:r>
            <a:r>
              <a:rPr lang="fr-FR" sz="1200" dirty="0" err="1" smtClean="0"/>
              <a:t>evolutionary</a:t>
            </a:r>
            <a:r>
              <a:rPr lang="fr-FR" sz="1200" dirty="0" smtClean="0"/>
              <a:t> </a:t>
            </a:r>
            <a:r>
              <a:rPr lang="fr-FR" sz="1200" dirty="0" err="1" smtClean="0"/>
              <a:t>trap</a:t>
            </a:r>
            <a:endParaRPr lang="fr-FR" sz="1200" dirty="0" smtClean="0"/>
          </a:p>
          <a:p>
            <a:r>
              <a:rPr lang="fr-FR" sz="1200" dirty="0" smtClean="0"/>
              <a:t> c, </a:t>
            </a:r>
            <a:r>
              <a:rPr lang="fr-FR" sz="1200" dirty="0" err="1" smtClean="0"/>
              <a:t>Neutral</a:t>
            </a:r>
            <a:r>
              <a:rPr lang="fr-FR" sz="1200" dirty="0" smtClean="0"/>
              <a:t> </a:t>
            </a:r>
            <a:r>
              <a:rPr lang="fr-FR" sz="1200" dirty="0" err="1" smtClean="0"/>
              <a:t>landscape</a:t>
            </a:r>
            <a:r>
              <a:rPr lang="fr-FR" sz="1200" dirty="0" smtClean="0"/>
              <a:t>. </a:t>
            </a:r>
            <a:r>
              <a:rPr lang="fr-FR" sz="1200" dirty="0" err="1" smtClean="0"/>
              <a:t>When</a:t>
            </a:r>
            <a:r>
              <a:rPr lang="fr-FR" sz="1200" dirty="0" smtClean="0"/>
              <a:t> </a:t>
            </a:r>
            <a:r>
              <a:rPr lang="fr-FR" sz="1200" dirty="0" err="1" smtClean="0"/>
              <a:t>neutral</a:t>
            </a:r>
            <a:r>
              <a:rPr lang="fr-FR" sz="1200" dirty="0" smtClean="0"/>
              <a:t> mutations are essential, </a:t>
            </a:r>
            <a:r>
              <a:rPr lang="fr-FR" sz="1200" dirty="0" err="1" smtClean="0"/>
              <a:t>evolutionary</a:t>
            </a:r>
            <a:r>
              <a:rPr lang="fr-FR" sz="1200" dirty="0" smtClean="0"/>
              <a:t> </a:t>
            </a:r>
            <a:r>
              <a:rPr lang="fr-FR" sz="1200" dirty="0" err="1" smtClean="0"/>
              <a:t>probabilities</a:t>
            </a:r>
            <a:r>
              <a:rPr lang="fr-FR" sz="1200" dirty="0" smtClean="0"/>
              <a:t> are </a:t>
            </a:r>
            <a:r>
              <a:rPr lang="fr-FR" sz="1200" dirty="0" err="1" smtClean="0"/>
              <a:t>low</a:t>
            </a:r>
            <a:endParaRPr lang="fr-FR" sz="1200" dirty="0" smtClean="0"/>
          </a:p>
          <a:p>
            <a:r>
              <a:rPr lang="fr-FR" sz="1200" dirty="0" smtClean="0"/>
              <a:t> d, </a:t>
            </a:r>
            <a:r>
              <a:rPr lang="fr-FR" sz="1200" dirty="0" err="1" smtClean="0"/>
              <a:t>Detour</a:t>
            </a:r>
            <a:r>
              <a:rPr lang="fr-FR" sz="1200" dirty="0" smtClean="0"/>
              <a:t> </a:t>
            </a:r>
            <a:r>
              <a:rPr lang="fr-FR" sz="1200" dirty="0" err="1" smtClean="0"/>
              <a:t>landscape</a:t>
            </a:r>
            <a:r>
              <a:rPr lang="fr-FR" sz="1200" dirty="0" smtClean="0"/>
              <a:t>. The occurrence of </a:t>
            </a:r>
            <a:r>
              <a:rPr lang="fr-FR" sz="1200" dirty="0" err="1" smtClean="0"/>
              <a:t>paths</a:t>
            </a:r>
            <a:r>
              <a:rPr lang="fr-FR" sz="1200" dirty="0" smtClean="0"/>
              <a:t> </a:t>
            </a:r>
            <a:r>
              <a:rPr lang="fr-FR" sz="1200" dirty="0" err="1" smtClean="0"/>
              <a:t>where</a:t>
            </a:r>
            <a:r>
              <a:rPr lang="fr-FR" sz="1200" dirty="0" smtClean="0"/>
              <a:t> mutations are </a:t>
            </a:r>
            <a:r>
              <a:rPr lang="fr-FR" sz="1200" dirty="0" err="1" smtClean="0"/>
              <a:t>reverted</a:t>
            </a:r>
            <a:r>
              <a:rPr lang="fr-FR" sz="1200" dirty="0" smtClean="0"/>
              <a:t> shows </a:t>
            </a:r>
            <a:r>
              <a:rPr lang="fr-FR" sz="1200" dirty="0" err="1" smtClean="0"/>
              <a:t>that</a:t>
            </a:r>
            <a:r>
              <a:rPr lang="fr-FR" sz="1200" dirty="0" smtClean="0"/>
              <a:t> </a:t>
            </a:r>
            <a:r>
              <a:rPr lang="fr-FR" sz="1200" dirty="0" err="1" smtClean="0"/>
              <a:t>sequence</a:t>
            </a:r>
            <a:r>
              <a:rPr lang="fr-FR" sz="1200" dirty="0" smtClean="0"/>
              <a:t>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may</a:t>
            </a:r>
            <a:r>
              <a:rPr lang="fr-FR" sz="1200" dirty="0" smtClean="0"/>
              <a:t> </a:t>
            </a:r>
            <a:r>
              <a:rPr lang="fr-FR" sz="1200" dirty="0" err="1" smtClean="0"/>
              <a:t>fail</a:t>
            </a:r>
            <a:r>
              <a:rPr lang="fr-FR" sz="1200" dirty="0" smtClean="0"/>
              <a:t> to show mutations </a:t>
            </a:r>
            <a:r>
              <a:rPr lang="fr-FR" sz="1200" dirty="0" err="1" smtClean="0"/>
              <a:t>that</a:t>
            </a:r>
            <a:r>
              <a:rPr lang="fr-FR" sz="1200" dirty="0" smtClean="0"/>
              <a:t> are essential to the </a:t>
            </a:r>
            <a:r>
              <a:rPr lang="fr-FR" sz="1200" dirty="0" err="1" smtClean="0"/>
              <a:t>evolutionary</a:t>
            </a:r>
            <a:r>
              <a:rPr lang="fr-FR" sz="1200" dirty="0" smtClean="0"/>
              <a:t> </a:t>
            </a:r>
            <a:r>
              <a:rPr lang="fr-FR" sz="1200" dirty="0" err="1" smtClean="0"/>
              <a:t>history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7D3A-3D12-4F25-AEB2-90A51437F68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006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Favorsier</a:t>
            </a:r>
            <a:r>
              <a:rPr lang="fr-FR" dirty="0" smtClean="0"/>
              <a:t> une partie des acteurs , un type de risque , une information agrégé mais dégradée, quel référentiel  </a:t>
            </a:r>
          </a:p>
          <a:p>
            <a:r>
              <a:rPr lang="fr-FR" dirty="0" smtClean="0"/>
              <a:t>Représentations de </a:t>
            </a:r>
            <a:r>
              <a:rPr lang="fr-FR" dirty="0" err="1" smtClean="0"/>
              <a:t>srésultat</a:t>
            </a:r>
            <a:r>
              <a:rPr lang="fr-FR" dirty="0" smtClean="0"/>
              <a:t> selon niveau d’agrégation, transparence des résultats et des niveaux de informations +/- dégradée </a:t>
            </a:r>
          </a:p>
          <a:p>
            <a:r>
              <a:rPr lang="fr-FR" dirty="0" smtClean="0"/>
              <a:t>Comment information remonte aux décideurs publics , informations très filtrés arrivent aux décideurs</a:t>
            </a:r>
            <a:r>
              <a:rPr lang="fr-FR" baseline="0" dirty="0" smtClean="0"/>
              <a:t> (information MCRA synthétique ; informations + fines avec </a:t>
            </a:r>
            <a:r>
              <a:rPr lang="fr-FR" baseline="0" dirty="0" err="1" smtClean="0"/>
              <a:t>quali</a:t>
            </a:r>
            <a:r>
              <a:rPr lang="fr-FR" baseline="0" dirty="0" smtClean="0"/>
              <a:t> ), pourquoi il </a:t>
            </a:r>
            <a:r>
              <a:rPr lang="fr-FR" baseline="0" dirty="0" err="1" smtClean="0"/>
              <a:t>ya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déscaccords</a:t>
            </a:r>
            <a:r>
              <a:rPr lang="fr-FR" baseline="0" dirty="0" smtClean="0"/>
              <a:t> entre acteurs qui perçoivent même risque </a:t>
            </a:r>
          </a:p>
          <a:p>
            <a:r>
              <a:rPr lang="fr-FR" baseline="0" dirty="0" smtClean="0"/>
              <a:t>1 méthode définition</a:t>
            </a:r>
          </a:p>
          <a:p>
            <a:r>
              <a:rPr lang="fr-FR" baseline="0" dirty="0" smtClean="0"/>
              <a:t>2-3 résultats</a:t>
            </a:r>
          </a:p>
          <a:p>
            <a:r>
              <a:rPr lang="fr-FR" baseline="0" dirty="0" smtClean="0"/>
              <a:t>2-3 résultat </a:t>
            </a:r>
            <a:r>
              <a:rPr lang="fr-FR" baseline="0" dirty="0" err="1" smtClean="0"/>
              <a:t>quali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66DB-637B-45BA-AFBF-42273FC4B6F8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471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US" dirty="0" smtClean="0"/>
              <a:t>indicator of subjective problem perception, i.e. the degree of direct affectedness by forest damage of any kind (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1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decades, risk issue have been</a:t>
            </a:r>
            <a:r>
              <a:rPr lang="en-GB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studied one by one in particular in the field of life sciences with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scientific expertise for each forest disturbance agents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entomology,virology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forest fires propagation, storm modelling) with a probabilistic approach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sciences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as a social construction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Competition for the “right” definition of the problem and of “the most important priority”: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social arrangement elevates some risks to a high peak and depresses others below sight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(Douglas, 1982) ; </a:t>
            </a:r>
          </a:p>
          <a:p>
            <a:r>
              <a:rPr lang="en-GB" dirty="0" smtClean="0"/>
              <a:t>	Selection of risks for policy makers attention (Douglas and Wildavsky,1982) based on : 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		Scientific evidence and likelihood of danger </a:t>
            </a:r>
            <a:endParaRPr lang="fr-FR" dirty="0" smtClean="0">
              <a:solidFill>
                <a:schemeClr val="accent2"/>
              </a:solidFill>
            </a:endParaRP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		but also according to whose voice predominates in the evaluation and processing of information about hazardous issues</a:t>
            </a:r>
            <a:endParaRPr lang="en-GB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Psychometric paradigm of risk perception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Slovic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1987) : risk levels depend on the individuals’ personal beliefs and emotions relating to a specific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multiple risk analysis: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sciences : the Risk Society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(Beck, 1987) : risk are systemic, global, interconnected , chain reaction with long-term effects, diluted liability/responsibility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disasters will be cascading events to a greater or lesser extent. This is because of the high degree of dependency on networks of modern society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(Alexander et al, 2019)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sciences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biotic and abiotic forest risk interactions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Seidl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(2017)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social, economic and political risks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involves a choice to devote less time and fewer resources to other dangers.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19297-A4D9-44AF-878E-735DDEF72B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3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Tempête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replacé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série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d’événements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massif </a:t>
            </a:r>
          </a:p>
          <a:p>
            <a:pPr lv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Mémoire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sélective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d’un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l’autre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des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événements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récurrents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catégorisés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degrés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dégâts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proches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Dramatic/tragic events and hazards: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 owners often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words catastrophes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qualify this kind of events.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level of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brutality, of suddenness, lot of physical damages on a large scale and often with human casualties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events concern not only the forest owners’ community but the whole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regional society and often have consequences at a national level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category of event, forest owners classified two recent events: the storm Martin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1999 (92 victims) and the storm Klaus in 2009 (12 victims).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it occurred 70 years. It is the huge forest fire that destroyed 40% of the Gascony forest in 1949 and which killed 82 persons.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disaster is often considered as the most tragic events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all the interviewees even if there are less and less direct living witnesses of this catastrophe.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events is also consider as a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point of major change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prevention of forest fires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creation of a regional organisation that still exists and benefits to all forest owners (DFCI) ;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Perception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différente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tempêtes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médocains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(1999) et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landais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(2009).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dégats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l’échelle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locale et au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rapidité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du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professionalisme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services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forestiers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(plus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rôdé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2009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forcément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réactif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 range events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 owners classify in this category lots of events as severe drought, frost, thunderstorm, pest outbreak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Fomès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bark beetle), collapse of economic outlets (resin, wood panelling)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 owners often qualify this kind of events as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“serious problems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there is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victims,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material damages may be important and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costly but often localized at a local scale.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mitigate these risks, forest owners are conscious they will have to adapt their forestry models but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drastic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change.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Collective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implemented at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local or regional scale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claiming for national solidarity.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Minor risks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wood market fluctuations, seasonal pest attacks, local wind blast.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events are qualified as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frequent, with low intensity, generally resilient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few damages,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bearable financial losses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profits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assurances)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they are regularly confronted to these minor risks, they often have solutions to face this kind of events and do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need specific help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forest community or the regional stakeholders.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danger to see these problems as minor is to omit to take them into account whereas they may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seriously hamper profitability and ecologic balances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they occur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higher frequency on a short period.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délétères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s’ils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viennent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s’ajouter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d’autres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FAB5-EF79-49D9-8C27-1993FD575B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8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Cascading disaster is a line of toppling dominoes, in which an impact is propagated through a series of different domains [7]. However, there is much more to the phenomenon than this. Vulnerability to disaster manifests itself in a series of categories: physical and structural, environmental, social, psychological, institutional, and so on. They do not develop independently of one another but interact on many different time and space scales</a:t>
            </a:r>
          </a:p>
          <a:p>
            <a:endParaRPr lang="en-US" dirty="0" smtClean="0"/>
          </a:p>
          <a:p>
            <a:r>
              <a:rPr lang="en-US" dirty="0" smtClean="0"/>
              <a:t>in cascading disasters it is common for the secondary effects to be new sources of impact, which may be more devastating than the original trigger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1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a social construction 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theory of social constructivism shows that individuals act towards objects in correspondence with what these objects mean to them. the more a person feels (subjectively) affected by the phenomena of forest decline, the more he or she will be prepared to accept innovative restoration measures.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</a:t>
            </a:r>
            <a:r>
              <a:rPr lang="en-GB" dirty="0" smtClean="0"/>
              <a:t>Selection of risks for public attention based on : scientific evidence +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whose voice predominates in the evaluation and processing of information about hazardous issues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perception specific to some groups ; not only due to a knowledge deficit ,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Subjective hierarchy of risk and in particular of multiple risks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j-lt"/>
              </a:rPr>
              <a:t>does not (only) hinge on the ‘objective’ degree of damage, but (also) on the subjective problem perception of the decision maker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27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Substantial decrease in financial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+mj-lt"/>
              </a:rPr>
              <a:t>Liste de </a:t>
            </a:r>
            <a:r>
              <a:rPr lang="fr-FR" sz="1200" dirty="0" err="1" smtClean="0">
                <a:latin typeface="+mj-lt"/>
              </a:rPr>
              <a:t>rqiues</a:t>
            </a:r>
            <a:r>
              <a:rPr lang="fr-FR" sz="1200" dirty="0" smtClean="0">
                <a:latin typeface="+mj-lt"/>
              </a:rPr>
              <a:t> sur base de l’enquête de 2013 + </a:t>
            </a:r>
            <a:r>
              <a:rPr lang="fr-FR" sz="1200" dirty="0" err="1" smtClean="0">
                <a:latin typeface="+mj-lt"/>
              </a:rPr>
              <a:t>listed</a:t>
            </a:r>
            <a:r>
              <a:rPr lang="fr-FR" sz="1200" dirty="0" smtClean="0">
                <a:latin typeface="+mj-lt"/>
              </a:rPr>
              <a:t> e </a:t>
            </a:r>
            <a:r>
              <a:rPr lang="fr-FR" sz="1200" dirty="0" err="1" smtClean="0">
                <a:latin typeface="+mj-lt"/>
              </a:rPr>
              <a:t>rsiques</a:t>
            </a:r>
            <a:r>
              <a:rPr lang="fr-FR" sz="1200" dirty="0" smtClean="0">
                <a:latin typeface="+mj-lt"/>
              </a:rPr>
              <a:t> socio éco </a:t>
            </a:r>
            <a:r>
              <a:rPr lang="fr-FR" sz="1200" dirty="0" err="1" smtClean="0">
                <a:latin typeface="+mj-lt"/>
              </a:rPr>
              <a:t>pol</a:t>
            </a:r>
            <a:r>
              <a:rPr lang="fr-FR" sz="1200" dirty="0" smtClean="0">
                <a:latin typeface="+mj-lt"/>
              </a:rPr>
              <a:t> </a:t>
            </a:r>
            <a:endParaRPr lang="fr-FR" sz="1200" i="1" spc="-1" dirty="0" smtClean="0">
              <a:solidFill>
                <a:srgbClr val="000000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E148B-50F1-40D2-94D7-53908D6EFED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5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Risque</a:t>
            </a:r>
            <a:r>
              <a:rPr lang="fr-FR" baseline="0" dirty="0" smtClean="0"/>
              <a:t> vus par chercheurs différents des </a:t>
            </a:r>
            <a:r>
              <a:rPr lang="fr-FR" baseline="0" dirty="0" err="1" smtClean="0"/>
              <a:t>risqs</a:t>
            </a:r>
            <a:r>
              <a:rPr lang="fr-FR" baseline="0" dirty="0" smtClean="0"/>
              <a:t> vus par professionnels  </a:t>
            </a:r>
          </a:p>
          <a:p>
            <a:r>
              <a:rPr lang="fr-FR" baseline="0" dirty="0" smtClean="0"/>
              <a:t>important de mélanger les publics </a:t>
            </a:r>
          </a:p>
          <a:p>
            <a:r>
              <a:rPr lang="fr-FR" baseline="0" dirty="0" err="1" smtClean="0"/>
              <a:t>Percpetion</a:t>
            </a:r>
            <a:r>
              <a:rPr lang="fr-FR" baseline="0" dirty="0" smtClean="0"/>
              <a:t> par type de public </a:t>
            </a:r>
          </a:p>
          <a:p>
            <a:r>
              <a:rPr lang="fr-FR" baseline="0" dirty="0" smtClean="0"/>
              <a:t>Incertitude ressentie ; surestimation des </a:t>
            </a:r>
            <a:r>
              <a:rPr lang="fr-FR" baseline="0" dirty="0" err="1" smtClean="0"/>
              <a:t>rsqiues</a:t>
            </a:r>
            <a:r>
              <a:rPr lang="fr-FR" baseline="0" dirty="0" smtClean="0"/>
              <a:t> , pas les clefs pour expliquer /</a:t>
            </a:r>
            <a:r>
              <a:rPr lang="fr-FR" baseline="0" dirty="0" err="1" smtClean="0"/>
              <a:t>jutifier</a:t>
            </a:r>
            <a:r>
              <a:rPr lang="fr-FR" baseline="0" dirty="0" smtClean="0"/>
              <a:t> ces </a:t>
            </a:r>
            <a:r>
              <a:rPr lang="fr-FR" baseline="0" dirty="0" err="1" smtClean="0"/>
              <a:t>rsqiues</a:t>
            </a:r>
            <a:r>
              <a:rPr lang="fr-FR" baseline="0" dirty="0" smtClean="0"/>
              <a:t> , mais ressenti juste , </a:t>
            </a:r>
          </a:p>
          <a:p>
            <a:r>
              <a:rPr lang="fr-FR" baseline="0" dirty="0" smtClean="0"/>
              <a:t>Répondre aux peurs e</a:t>
            </a:r>
          </a:p>
          <a:p>
            <a:r>
              <a:rPr lang="fr-FR" baseline="0" dirty="0" smtClean="0"/>
              <a:t>Destination par que pour les </a:t>
            </a:r>
            <a:r>
              <a:rPr lang="fr-FR" baseline="0" dirty="0" err="1" smtClean="0"/>
              <a:t>cientifiques</a:t>
            </a:r>
            <a:r>
              <a:rPr lang="fr-FR" baseline="0" dirty="0" smtClean="0"/>
              <a:t> mais aussi pour les gestionnaires </a:t>
            </a:r>
          </a:p>
          <a:p>
            <a:r>
              <a:rPr lang="fr-FR" baseline="0" dirty="0" smtClean="0"/>
              <a:t>Intégration des peurs des non professionnels 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66DB-637B-45BA-AFBF-42273FC4B6F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04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Risque</a:t>
            </a:r>
            <a:r>
              <a:rPr lang="fr-FR" baseline="0" dirty="0" smtClean="0"/>
              <a:t> vus par chercheurs différents des </a:t>
            </a:r>
            <a:r>
              <a:rPr lang="fr-FR" baseline="0" dirty="0" err="1" smtClean="0"/>
              <a:t>risqs</a:t>
            </a:r>
            <a:r>
              <a:rPr lang="fr-FR" baseline="0" dirty="0" smtClean="0"/>
              <a:t> vus par professionnels  </a:t>
            </a:r>
          </a:p>
          <a:p>
            <a:r>
              <a:rPr lang="fr-FR" baseline="0" dirty="0" smtClean="0"/>
              <a:t>important de mélanger les publics </a:t>
            </a:r>
          </a:p>
          <a:p>
            <a:r>
              <a:rPr lang="fr-FR" baseline="0" dirty="0" err="1" smtClean="0"/>
              <a:t>Percpetion</a:t>
            </a:r>
            <a:r>
              <a:rPr lang="fr-FR" baseline="0" dirty="0" smtClean="0"/>
              <a:t> par type de public </a:t>
            </a:r>
          </a:p>
          <a:p>
            <a:r>
              <a:rPr lang="fr-FR" baseline="0" dirty="0" smtClean="0"/>
              <a:t>Incertitude ressentie ; surestimation des </a:t>
            </a:r>
            <a:r>
              <a:rPr lang="fr-FR" baseline="0" dirty="0" err="1" smtClean="0"/>
              <a:t>rsqiues</a:t>
            </a:r>
            <a:r>
              <a:rPr lang="fr-FR" baseline="0" dirty="0" smtClean="0"/>
              <a:t> , pas les clefs pour expliquer /</a:t>
            </a:r>
            <a:r>
              <a:rPr lang="fr-FR" baseline="0" dirty="0" err="1" smtClean="0"/>
              <a:t>jutifier</a:t>
            </a:r>
            <a:r>
              <a:rPr lang="fr-FR" baseline="0" dirty="0" smtClean="0"/>
              <a:t> ces </a:t>
            </a:r>
            <a:r>
              <a:rPr lang="fr-FR" baseline="0" dirty="0" err="1" smtClean="0"/>
              <a:t>rsqiues</a:t>
            </a:r>
            <a:r>
              <a:rPr lang="fr-FR" baseline="0" dirty="0" smtClean="0"/>
              <a:t> , mais ressenti juste , </a:t>
            </a:r>
          </a:p>
          <a:p>
            <a:r>
              <a:rPr lang="fr-FR" baseline="0" dirty="0" smtClean="0"/>
              <a:t>Répondre aux peurs e</a:t>
            </a:r>
          </a:p>
          <a:p>
            <a:r>
              <a:rPr lang="fr-FR" baseline="0" dirty="0" smtClean="0"/>
              <a:t>Destination par que pour les </a:t>
            </a:r>
            <a:r>
              <a:rPr lang="fr-FR" baseline="0" dirty="0" err="1" smtClean="0"/>
              <a:t>cientifiques</a:t>
            </a:r>
            <a:r>
              <a:rPr lang="fr-FR" baseline="0" dirty="0" smtClean="0"/>
              <a:t> mais aussi pour les gestionnaires </a:t>
            </a:r>
          </a:p>
          <a:p>
            <a:r>
              <a:rPr lang="fr-FR" baseline="0" dirty="0" smtClean="0"/>
              <a:t>Intégration des peurs des non professionnels 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66DB-637B-45BA-AFBF-42273FC4B6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Boucle de rétroaction </a:t>
            </a:r>
          </a:p>
          <a:p>
            <a:r>
              <a:rPr lang="fr-FR" dirty="0" smtClean="0"/>
              <a:t>Risque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géoploitique</a:t>
            </a:r>
            <a:r>
              <a:rPr lang="fr-FR" baseline="0" dirty="0" smtClean="0"/>
              <a:t> , effets structurels , </a:t>
            </a:r>
            <a:r>
              <a:rPr lang="fr-FR" baseline="0" dirty="0" err="1" smtClean="0"/>
              <a:t>forçace</a:t>
            </a:r>
            <a:r>
              <a:rPr lang="fr-FR" baseline="0" dirty="0" smtClean="0"/>
              <a:t> énorme de </a:t>
            </a:r>
            <a:r>
              <a:rPr lang="fr-FR" baseline="0" dirty="0" err="1" smtClean="0"/>
              <a:t>fateurs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socio-économqiues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covid</a:t>
            </a:r>
            <a:r>
              <a:rPr lang="fr-FR" baseline="0" dirty="0" smtClean="0"/>
              <a:t> guerre, chine) </a:t>
            </a:r>
          </a:p>
          <a:p>
            <a:r>
              <a:rPr lang="fr-FR" baseline="0" dirty="0" err="1" smtClean="0"/>
              <a:t>Revouvellement</a:t>
            </a:r>
            <a:r>
              <a:rPr lang="fr-FR" baseline="0" dirty="0" smtClean="0"/>
              <a:t> régulier ,</a:t>
            </a:r>
            <a:r>
              <a:rPr lang="fr-FR" baseline="0" dirty="0" err="1" smtClean="0"/>
              <a:t>instatnée</a:t>
            </a:r>
            <a:r>
              <a:rPr lang="fr-FR" baseline="0" dirty="0" smtClean="0"/>
              <a:t> à moment T , variation des perceptions selon événement , world économique forum: </a:t>
            </a:r>
            <a:r>
              <a:rPr lang="fr-FR" baseline="0" dirty="0" err="1" smtClean="0"/>
              <a:t>carto</a:t>
            </a:r>
            <a:r>
              <a:rPr lang="fr-FR" baseline="0" dirty="0" smtClean="0"/>
              <a:t> annuelle des </a:t>
            </a:r>
            <a:r>
              <a:rPr lang="fr-FR" baseline="0" dirty="0" err="1" smtClean="0"/>
              <a:t>rsqiues</a:t>
            </a:r>
            <a:r>
              <a:rPr lang="fr-FR" baseline="0" dirty="0" smtClean="0"/>
              <a:t> perçus </a:t>
            </a:r>
          </a:p>
          <a:p>
            <a:r>
              <a:rPr lang="fr-FR" baseline="0" dirty="0" err="1" smtClean="0"/>
              <a:t>Vet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sosicioploitique</a:t>
            </a:r>
            <a:r>
              <a:rPr lang="fr-FR" baseline="0" dirty="0" smtClean="0"/>
              <a:t> lourds </a:t>
            </a:r>
          </a:p>
          <a:p>
            <a:r>
              <a:rPr lang="fr-FR" baseline="0" dirty="0" smtClean="0"/>
              <a:t>Multiplication Événement conjoncturel finissent par faire basculer le système , addition de risque cumulés </a:t>
            </a:r>
          </a:p>
          <a:p>
            <a:r>
              <a:rPr lang="fr-FR" baseline="0" dirty="0" smtClean="0"/>
              <a:t>Quelle </a:t>
            </a:r>
            <a:r>
              <a:rPr lang="fr-FR" baseline="0" dirty="0" err="1" smtClean="0"/>
              <a:t>ress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rsiques</a:t>
            </a:r>
            <a:r>
              <a:rPr lang="fr-FR" baseline="0" dirty="0" smtClean="0"/>
              <a:t> ;à force de minorer certains de ces </a:t>
            </a:r>
            <a:r>
              <a:rPr lang="fr-FR" baseline="0" dirty="0" err="1" smtClean="0"/>
              <a:t>risqs</a:t>
            </a:r>
            <a:r>
              <a:rPr lang="fr-FR" baseline="0" dirty="0" smtClean="0"/>
              <a:t> il finissent par avoir de l’effet </a:t>
            </a:r>
          </a:p>
          <a:p>
            <a:r>
              <a:rPr lang="fr-FR" baseline="0" dirty="0" smtClean="0"/>
              <a:t>Continuer à faire ce travail </a:t>
            </a:r>
          </a:p>
          <a:p>
            <a:r>
              <a:rPr lang="fr-FR" baseline="0" dirty="0" err="1" smtClean="0"/>
              <a:t>Hiérachie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rsqiues</a:t>
            </a:r>
            <a:r>
              <a:rPr lang="fr-FR" baseline="0" dirty="0" smtClean="0"/>
              <a:t> et de leur </a:t>
            </a:r>
            <a:r>
              <a:rPr lang="fr-FR" baseline="0" dirty="0" err="1" smtClean="0"/>
              <a:t>additionnalité</a:t>
            </a:r>
            <a:r>
              <a:rPr lang="fr-FR" baseline="0" dirty="0" smtClean="0"/>
              <a:t> , quelle ossature du schéma des interdépendances </a:t>
            </a:r>
          </a:p>
          <a:p>
            <a:r>
              <a:rPr lang="fr-FR" baseline="0" dirty="0" smtClean="0"/>
              <a:t>Qui est le </a:t>
            </a:r>
            <a:r>
              <a:rPr lang="fr-FR" baseline="0" dirty="0" err="1" smtClean="0"/>
              <a:t>destinatiare</a:t>
            </a:r>
            <a:r>
              <a:rPr lang="fr-FR" baseline="0" dirty="0" smtClean="0"/>
              <a:t> , faire de la science ou de la gestion ? </a:t>
            </a:r>
          </a:p>
          <a:p>
            <a:r>
              <a:rPr lang="fr-FR" baseline="0" dirty="0" smtClean="0"/>
              <a:t>Approche </a:t>
            </a:r>
            <a:r>
              <a:rPr lang="fr-FR" baseline="0" dirty="0" err="1" smtClean="0"/>
              <a:t>socioécosystémqiue</a:t>
            </a:r>
            <a:r>
              <a:rPr lang="fr-FR" baseline="0" dirty="0" smtClean="0"/>
              <a:t> totale (pas seulement une </a:t>
            </a:r>
            <a:r>
              <a:rPr lang="fr-FR" baseline="0" dirty="0" err="1" smtClean="0"/>
              <a:t>réposne</a:t>
            </a:r>
            <a:r>
              <a:rPr lang="fr-FR" baseline="0" dirty="0" smtClean="0"/>
              <a:t> technique mais aussi socioéconomique) , voir plus loi que la solution technique , identifier les drivers socio économiques </a:t>
            </a:r>
          </a:p>
          <a:p>
            <a:r>
              <a:rPr lang="fr-FR" baseline="0" dirty="0" smtClean="0"/>
              <a:t>Piste de </a:t>
            </a:r>
            <a:r>
              <a:rPr lang="fr-FR" baseline="0" dirty="0" err="1" smtClean="0"/>
              <a:t>recherceh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renouverlet</a:t>
            </a:r>
            <a:r>
              <a:rPr lang="fr-FR" baseline="0" dirty="0" smtClean="0"/>
              <a:t> enquêtes pour avoir les tendances , périmètre des interdépendances , </a:t>
            </a:r>
          </a:p>
          <a:p>
            <a:r>
              <a:rPr lang="fr-FR" baseline="0" dirty="0" smtClean="0"/>
              <a:t>Quelle acteur </a:t>
            </a:r>
            <a:r>
              <a:rPr lang="fr-FR" baseline="0" dirty="0" err="1" smtClean="0"/>
              <a:t>integré</a:t>
            </a:r>
            <a:r>
              <a:rPr lang="fr-FR" baseline="0" dirty="0" smtClean="0"/>
              <a:t> ? Comparaison avec canada : même risques mais pas même impacts , pas même structuration filière , variation spatiale/ </a:t>
            </a:r>
            <a:r>
              <a:rPr lang="fr-FR" baseline="0" dirty="0" err="1" smtClean="0"/>
              <a:t>socicioéconomique</a:t>
            </a:r>
            <a:r>
              <a:rPr lang="fr-FR" baseline="0" dirty="0" smtClean="0"/>
              <a:t> (organisation humaine différente) </a:t>
            </a:r>
          </a:p>
          <a:p>
            <a:r>
              <a:rPr lang="fr-FR" baseline="0" dirty="0" err="1" smtClean="0"/>
              <a:t>Rigine</a:t>
            </a:r>
            <a:r>
              <a:rPr lang="fr-FR" baseline="0" dirty="0" smtClean="0"/>
              <a:t> du risque/ impact </a:t>
            </a:r>
          </a:p>
          <a:p>
            <a:r>
              <a:rPr lang="fr-FR" baseline="0" dirty="0" smtClean="0"/>
              <a:t>Méthodologie pour analyser risques dans les deux systèmes ; clefs d’interprétation des perceptions dans chaque contexte géographique (niveau de risque comparable) ; proposer un cadre analytique qui associe les deux approches (</a:t>
            </a:r>
            <a:r>
              <a:rPr lang="fr-FR" baseline="0" dirty="0" err="1" smtClean="0"/>
              <a:t>mcra</a:t>
            </a:r>
            <a:r>
              <a:rPr lang="fr-FR" baseline="0" dirty="0" smtClean="0"/>
              <a:t> et enquête </a:t>
            </a:r>
            <a:r>
              <a:rPr lang="fr-FR" baseline="0" dirty="0" err="1" smtClean="0"/>
              <a:t>Quali</a:t>
            </a:r>
            <a:r>
              <a:rPr lang="fr-FR" baseline="0" dirty="0" smtClean="0"/>
              <a:t>); homogénéité ou hétérogénéité de perceptions ; méthode pour acteurs impliqués/experts, perception dépendante du contexte socio-économique  , analyse dépend des risques qu’on intégré dedans (dimension exploratoire des risques socioéconomiques qu’on a choisi de manière +/- orientée) ; illusion que analyse des </a:t>
            </a:r>
            <a:r>
              <a:rPr lang="fr-FR" baseline="0" dirty="0" err="1" smtClean="0"/>
              <a:t>rsiqs</a:t>
            </a:r>
            <a:r>
              <a:rPr lang="fr-FR" baseline="0" dirty="0" smtClean="0"/>
              <a:t> sera </a:t>
            </a:r>
            <a:r>
              <a:rPr lang="fr-FR" baseline="0" dirty="0" err="1" smtClean="0"/>
              <a:t>débiaisé</a:t>
            </a:r>
            <a:r>
              <a:rPr lang="fr-FR" baseline="0" dirty="0" smtClean="0"/>
              <a:t> et loin des biais cognitifs ; risque se définit par rapport aux pertes envisagés </a:t>
            </a:r>
          </a:p>
          <a:p>
            <a:r>
              <a:rPr lang="fr-FR" u="sng" baseline="0" dirty="0" smtClean="0"/>
              <a:t>Dimension subjective du risque : probabiliste / non probabiliste , approche médiane </a:t>
            </a:r>
          </a:p>
          <a:p>
            <a:r>
              <a:rPr lang="fr-FR" u="sng" baseline="0" dirty="0" smtClean="0"/>
              <a:t>Grille de lecture du travail . 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66DB-637B-45BA-AFBF-42273FC4B6F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5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9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22"/>
            <a:ext cx="1160145" cy="3133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34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1" y="2862267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7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5"/>
            <a:ext cx="6858000" cy="65492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837634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0" y="2862267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5"/>
            <a:ext cx="6858000" cy="654923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1800" b="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4" y="149635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9" y="1537856"/>
            <a:ext cx="3301192" cy="4351338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4" y="1537856"/>
            <a:ext cx="3301192" cy="4351338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4" y="149635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61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61" y="2355453"/>
            <a:ext cx="3247723" cy="33693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3"/>
            <a:ext cx="3263718" cy="33693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4" y="149635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4" y="149635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5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1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5" y="1492134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5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5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1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5" y="1492134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5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8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5" y="1424045"/>
            <a:ext cx="7285066" cy="4009910"/>
          </a:xfrm>
        </p:spPr>
        <p:txBody>
          <a:bodyPr vert="eaVert"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4" y="149635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8" y="2931539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5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9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9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6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3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6865885" y="6337742"/>
            <a:ext cx="2088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9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9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968A00-50EE-43D0-BEDE-3E86500B1306}"/>
              </a:ext>
            </a:extLst>
          </p:cNvPr>
          <p:cNvSpPr txBox="1"/>
          <p:nvPr userDrawn="1"/>
        </p:nvSpPr>
        <p:spPr>
          <a:xfrm>
            <a:off x="1143000" y="6350739"/>
            <a:ext cx="671611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dirty="0">
                <a:solidFill>
                  <a:srgbClr val="275662"/>
                </a:solidFill>
                <a:latin typeface="+mn-lt"/>
              </a:rPr>
              <a:t>Titre de la présentation</a:t>
            </a:r>
            <a:endParaRPr lang="fr-FR" sz="75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143000" y="6533142"/>
            <a:ext cx="671611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solidFill>
                  <a:srgbClr val="00A3A6"/>
                </a:solidFill>
                <a:latin typeface="+mj-lt"/>
              </a:rPr>
              <a:t>Date / information / nom de l’auteur</a:t>
            </a:r>
          </a:p>
        </p:txBody>
      </p:sp>
    </p:spTree>
    <p:extLst>
      <p:ext uri="{BB962C8B-B14F-4D97-AF65-F5344CB8AC3E}">
        <p14:creationId xmlns:p14="http://schemas.microsoft.com/office/powerpoint/2010/main" val="6242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73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11/j.2040-0209.2012.00405.x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742" y="2079780"/>
            <a:ext cx="6003144" cy="2001889"/>
          </a:xfrm>
        </p:spPr>
        <p:txBody>
          <a:bodyPr>
            <a:noAutofit/>
          </a:bodyPr>
          <a:lstStyle/>
          <a:p>
            <a:r>
              <a:rPr lang="fr-FR" b="1" dirty="0"/>
              <a:t>Perception des risques </a:t>
            </a:r>
            <a:r>
              <a:rPr lang="fr-FR" b="1" dirty="0" smtClean="0"/>
              <a:t>multiples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Etude de </a:t>
            </a:r>
            <a:r>
              <a:rPr lang="en-GB" dirty="0" err="1"/>
              <a:t>cas</a:t>
            </a:r>
            <a:r>
              <a:rPr lang="en-GB" dirty="0"/>
              <a:t> </a:t>
            </a:r>
            <a:r>
              <a:rPr lang="en-GB" dirty="0" err="1"/>
              <a:t>exploratoire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les </a:t>
            </a:r>
            <a:r>
              <a:rPr lang="en-GB" dirty="0" err="1"/>
              <a:t>forêts</a:t>
            </a:r>
            <a:r>
              <a:rPr lang="en-GB" dirty="0"/>
              <a:t> des </a:t>
            </a:r>
            <a:r>
              <a:rPr lang="en-GB" dirty="0" err="1"/>
              <a:t>Landes</a:t>
            </a:r>
            <a:r>
              <a:rPr lang="en-GB" dirty="0"/>
              <a:t> de </a:t>
            </a:r>
            <a:r>
              <a:rPr lang="en-GB" dirty="0" err="1"/>
              <a:t>Gascogne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038" y="4295605"/>
            <a:ext cx="5724848" cy="912191"/>
          </a:xfrm>
        </p:spPr>
        <p:txBody>
          <a:bodyPr>
            <a:noAutofit/>
          </a:bodyPr>
          <a:lstStyle/>
          <a:p>
            <a:r>
              <a:rPr lang="fr-FR" sz="1500" i="1" spc="-1" dirty="0">
                <a:solidFill>
                  <a:srgbClr val="000000"/>
                </a:solidFill>
                <a:ea typeface="DejaVu Sans"/>
              </a:rPr>
              <a:t>Philippe Deuffic (INRAE Bordeaux) </a:t>
            </a:r>
            <a:r>
              <a:rPr lang="fr-FR" sz="1500" i="1" spc="-1" dirty="0">
                <a:solidFill>
                  <a:srgbClr val="000000"/>
                </a:solidFill>
              </a:rPr>
              <a:t>Maya Gonzalez, (BSA Bordeaux) Sébastien Delmotte, (MAD-Environnement Toulouse) , </a:t>
            </a:r>
            <a:r>
              <a:rPr lang="fr-FR" sz="1500" i="1" spc="-1" dirty="0">
                <a:solidFill>
                  <a:srgbClr val="000000"/>
                </a:solidFill>
                <a:ea typeface="DejaVu Sans"/>
              </a:rPr>
              <a:t>Maëlis Bourgeais (</a:t>
            </a:r>
            <a:r>
              <a:rPr lang="fr-FR" sz="1500" i="1" spc="-1" dirty="0" err="1">
                <a:solidFill>
                  <a:srgbClr val="000000"/>
                </a:solidFill>
                <a:ea typeface="DejaVu Sans"/>
              </a:rPr>
              <a:t>Inrae</a:t>
            </a:r>
            <a:r>
              <a:rPr lang="fr-FR" sz="1500" i="1" spc="-1" dirty="0">
                <a:solidFill>
                  <a:srgbClr val="000000"/>
                </a:solidFill>
                <a:ea typeface="DejaVu Sans"/>
              </a:rPr>
              <a:t> Bordeaux) and BSA </a:t>
            </a:r>
            <a:r>
              <a:rPr lang="fr-FR" sz="1500" i="1" spc="-1" dirty="0" err="1">
                <a:solidFill>
                  <a:srgbClr val="000000"/>
                </a:solidFill>
                <a:ea typeface="DejaVu Sans"/>
              </a:rPr>
              <a:t>students</a:t>
            </a:r>
            <a:r>
              <a:rPr lang="fr-FR" sz="1500" i="1" spc="-1" dirty="0">
                <a:solidFill>
                  <a:srgbClr val="000000"/>
                </a:solidFill>
                <a:ea typeface="DejaVu Sans"/>
              </a:rPr>
              <a:t> 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902" y="3659807"/>
            <a:ext cx="1619250" cy="215899"/>
          </a:xfrm>
        </p:spPr>
        <p:txBody>
          <a:bodyPr anchor="t">
            <a:normAutofit fontScale="90000"/>
          </a:bodyPr>
          <a:lstStyle/>
          <a:p>
            <a:r>
              <a:rPr lang="fr-FR" sz="1050" dirty="0" smtClean="0"/>
              <a:t>Source : IPCC, 2022, p.145</a:t>
            </a:r>
            <a:endParaRPr lang="fr-FR" sz="105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8890" t="856" r="4543" b="54078"/>
          <a:stretch/>
        </p:blipFill>
        <p:spPr>
          <a:xfrm>
            <a:off x="2280356" y="229320"/>
            <a:ext cx="4933244" cy="662867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836080" y="6238068"/>
            <a:ext cx="1200150" cy="226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dirty="0" smtClean="0"/>
              <a:t>Source IPCC, 2022, p. 83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78572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0053" y="596057"/>
            <a:ext cx="6777955" cy="594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 Light"/>
                <a:ea typeface="DejaVu Sans"/>
              </a:rPr>
              <a:t>Une analyse exploratoire en Landes de Gascogne</a:t>
            </a:r>
            <a:endParaRPr lang="fr-FR" sz="2400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33221" y="1226404"/>
            <a:ext cx="5985225" cy="4726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fr-FR" sz="1600" b="1" dirty="0">
                <a:latin typeface="+mj-lt"/>
              </a:rPr>
              <a:t>Objectifs </a:t>
            </a:r>
          </a:p>
          <a:p>
            <a:pPr marL="257168" indent="-25716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  <a:latin typeface="+mj-lt"/>
              </a:rPr>
              <a:t>Intégrer les risques sociaux, humains, économiques et politiques (SHEP) </a:t>
            </a:r>
            <a:r>
              <a:rPr lang="fr-FR" sz="1600" dirty="0">
                <a:latin typeface="+mj-lt"/>
              </a:rPr>
              <a:t>en plus des risques  biotiques et abiotiques (BAB)</a:t>
            </a:r>
          </a:p>
          <a:p>
            <a:pPr marL="257168" indent="-25716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latin typeface="+mj-lt"/>
              </a:rPr>
              <a:t>voir si les acteurs identifient des interactions </a:t>
            </a:r>
            <a:r>
              <a:rPr lang="fr-FR" sz="1600" dirty="0">
                <a:latin typeface="+mj-lt"/>
              </a:rPr>
              <a:t>entre risques et lesquelles sont les plus sensibles/facteurs de vulnérabilité.</a:t>
            </a:r>
          </a:p>
          <a:p>
            <a:pPr marL="257168" indent="-25716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Identifier les stratégies </a:t>
            </a:r>
            <a:r>
              <a:rPr lang="fr-FR" sz="1600" dirty="0" smtClean="0">
                <a:latin typeface="+mj-lt"/>
              </a:rPr>
              <a:t>mises </a:t>
            </a:r>
            <a:r>
              <a:rPr lang="fr-FR" sz="1600" dirty="0">
                <a:latin typeface="+mj-lt"/>
              </a:rPr>
              <a:t>sen œuvre pour prévenir ou stopper ces risques en cascade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>
                <a:latin typeface="+mj-lt"/>
              </a:rPr>
              <a:t>Hypothèses </a:t>
            </a:r>
            <a:r>
              <a:rPr lang="fr-FR" sz="1600" b="1" dirty="0">
                <a:latin typeface="+mj-lt"/>
              </a:rPr>
              <a:t>: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Le risque étant un  construit social, l’identification des chaines de risques </a:t>
            </a:r>
            <a:r>
              <a:rPr lang="fr-FR" sz="1600" b="1" dirty="0">
                <a:latin typeface="+mj-lt"/>
              </a:rPr>
              <a:t>varie selon les groupes </a:t>
            </a:r>
            <a:r>
              <a:rPr lang="fr-FR" sz="1600" b="1" dirty="0" smtClean="0">
                <a:latin typeface="+mj-lt"/>
              </a:rPr>
              <a:t>d’acteurs </a:t>
            </a:r>
            <a:r>
              <a:rPr lang="fr-FR" sz="1600" dirty="0" smtClean="0">
                <a:latin typeface="+mj-lt"/>
              </a:rPr>
              <a:t>&amp;  </a:t>
            </a:r>
            <a:r>
              <a:rPr lang="fr-FR" sz="1600" dirty="0">
                <a:latin typeface="+mj-lt"/>
              </a:rPr>
              <a:t>leur niveau d’exposition </a:t>
            </a:r>
            <a:endParaRPr lang="fr-FR" sz="1600" dirty="0" smtClean="0">
              <a:latin typeface="+mj-lt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j-lt"/>
              </a:rPr>
              <a:t>Pas </a:t>
            </a:r>
            <a:r>
              <a:rPr lang="fr-FR" sz="1600" dirty="0">
                <a:latin typeface="+mj-lt"/>
              </a:rPr>
              <a:t>seulement du à un manque de de connaissance mais aussi à une hiérarchisation des combinaisons de risques pertinentes propres à chaque </a:t>
            </a:r>
            <a:r>
              <a:rPr lang="fr-FR" sz="1600" dirty="0" smtClean="0">
                <a:latin typeface="+mj-lt"/>
              </a:rPr>
              <a:t>groupe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fr-FR" sz="1600" dirty="0">
              <a:latin typeface="+mj-lt"/>
            </a:endParaRPr>
          </a:p>
          <a:p>
            <a:r>
              <a:rPr lang="en-GB" sz="1600" b="1" dirty="0" err="1"/>
              <a:t>Enquête</a:t>
            </a:r>
            <a:r>
              <a:rPr lang="en-GB" sz="1600" b="1" dirty="0"/>
              <a:t> qualitative semi-directive (n=34) </a:t>
            </a:r>
            <a:r>
              <a:rPr lang="en-GB" sz="1600" b="1" dirty="0" err="1"/>
              <a:t>en</a:t>
            </a:r>
            <a:r>
              <a:rPr lang="en-GB" sz="1600" b="1" dirty="0"/>
              <a:t> 2021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3 </a:t>
            </a:r>
            <a:r>
              <a:rPr lang="en-GB" sz="1600" dirty="0" err="1">
                <a:latin typeface="+mj-lt"/>
              </a:rPr>
              <a:t>groupes</a:t>
            </a:r>
            <a:r>
              <a:rPr lang="en-GB" sz="1600" dirty="0">
                <a:latin typeface="+mj-lt"/>
              </a:rPr>
              <a:t> : </a:t>
            </a:r>
            <a:r>
              <a:rPr lang="en-GB" sz="1600" dirty="0" err="1">
                <a:latin typeface="+mj-lt"/>
              </a:rPr>
              <a:t>gestionnaires</a:t>
            </a:r>
            <a:r>
              <a:rPr lang="en-GB" sz="1600" dirty="0">
                <a:latin typeface="+mj-lt"/>
              </a:rPr>
              <a:t> de </a:t>
            </a:r>
            <a:r>
              <a:rPr lang="en-GB" sz="1600" dirty="0" err="1">
                <a:latin typeface="+mj-lt"/>
              </a:rPr>
              <a:t>risques</a:t>
            </a:r>
            <a:r>
              <a:rPr lang="en-GB" sz="1600" dirty="0">
                <a:latin typeface="+mj-lt"/>
              </a:rPr>
              <a:t> (M1-2), </a:t>
            </a:r>
            <a:r>
              <a:rPr lang="en-GB" sz="1600" dirty="0" err="1">
                <a:latin typeface="+mj-lt"/>
              </a:rPr>
              <a:t>propriétaires</a:t>
            </a:r>
            <a:r>
              <a:rPr lang="en-GB" sz="1600" dirty="0">
                <a:latin typeface="+mj-lt"/>
              </a:rPr>
              <a:t> et </a:t>
            </a:r>
            <a:r>
              <a:rPr lang="en-GB" sz="1600" dirty="0" err="1">
                <a:latin typeface="+mj-lt"/>
              </a:rPr>
              <a:t>gestionnaires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ftiers</a:t>
            </a:r>
            <a:r>
              <a:rPr lang="en-GB" sz="1600" dirty="0">
                <a:latin typeface="+mj-lt"/>
              </a:rPr>
              <a:t> (R1-2-3), experts </a:t>
            </a:r>
            <a:r>
              <a:rPr lang="en-GB" sz="1600" dirty="0" err="1">
                <a:latin typeface="+mj-lt"/>
              </a:rPr>
              <a:t>forestiers</a:t>
            </a:r>
            <a:r>
              <a:rPr lang="en-GB" sz="1600" dirty="0">
                <a:latin typeface="+mj-lt"/>
              </a:rPr>
              <a:t>  (S1-S2)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fr-FR" sz="1600" dirty="0">
              <a:latin typeface="+mj-lt"/>
            </a:endParaRPr>
          </a:p>
          <a:p>
            <a:endParaRPr lang="en-GB" sz="1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1" y="283611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 – </a:t>
            </a:r>
            <a:r>
              <a:rPr lang="en-GB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Objectifs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Matériel</a:t>
            </a:r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&amp; </a:t>
            </a:r>
            <a:r>
              <a:rPr lang="en-GB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Methodes</a:t>
            </a:r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77648"/>
              </p:ext>
            </p:extLst>
          </p:nvPr>
        </p:nvGraphicFramePr>
        <p:xfrm>
          <a:off x="6583680" y="1821305"/>
          <a:ext cx="2462442" cy="2381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5858">
                  <a:extLst>
                    <a:ext uri="{9D8B030D-6E8A-4147-A177-3AD203B41FA5}">
                      <a16:colId xmlns:a16="http://schemas.microsoft.com/office/drawing/2014/main" val="18069715"/>
                    </a:ext>
                  </a:extLst>
                </a:gridCol>
                <a:gridCol w="469037">
                  <a:extLst>
                    <a:ext uri="{9D8B030D-6E8A-4147-A177-3AD203B41FA5}">
                      <a16:colId xmlns:a16="http://schemas.microsoft.com/office/drawing/2014/main" val="3341387485"/>
                    </a:ext>
                  </a:extLst>
                </a:gridCol>
                <a:gridCol w="247547">
                  <a:extLst>
                    <a:ext uri="{9D8B030D-6E8A-4147-A177-3AD203B41FA5}">
                      <a16:colId xmlns:a16="http://schemas.microsoft.com/office/drawing/2014/main" val="24344114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 of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actors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1160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Forest and </a:t>
                      </a:r>
                      <a:r>
                        <a:rPr lang="fr-FR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risk</a:t>
                      </a:r>
                      <a:r>
                        <a:rPr lang="fr-F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Policy </a:t>
                      </a:r>
                      <a:r>
                        <a:rPr lang="fr-FR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makers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M1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05529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err="1" smtClean="0">
                          <a:effectLst/>
                        </a:rPr>
                        <a:t>Risk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monitoring </a:t>
                      </a:r>
                      <a:r>
                        <a:rPr lang="fr-FR" sz="1200" u="none" strike="noStrike" baseline="0" dirty="0" err="1" smtClean="0">
                          <a:effectLst/>
                        </a:rPr>
                        <a:t>officers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(DSF/</a:t>
                      </a:r>
                      <a:r>
                        <a:rPr lang="fr-FR" sz="1200" u="none" strike="noStrike" baseline="0" dirty="0" err="1" smtClean="0">
                          <a:effectLst/>
                        </a:rPr>
                        <a:t>Gip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200" u="none" strike="noStrike" baseline="0" dirty="0" err="1" smtClean="0">
                          <a:effectLst/>
                        </a:rPr>
                        <a:t>Atgeri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)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M2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56536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Forest 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owners</a:t>
                      </a:r>
                      <a:r>
                        <a:rPr lang="fr-FR" sz="1200" u="none" strike="noStrike" dirty="0" smtClean="0">
                          <a:effectLst/>
                        </a:rPr>
                        <a:t>/managers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R1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7158540"/>
                  </a:ext>
                </a:extLst>
              </a:tr>
              <a:tr h="1870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Forest 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contractors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R2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47734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Wood industries (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Papermills</a:t>
                      </a:r>
                      <a:r>
                        <a:rPr lang="fr-FR" sz="1200" u="none" strike="noStrike" dirty="0" smtClean="0">
                          <a:effectLst/>
                        </a:rPr>
                        <a:t>, </a:t>
                      </a:r>
                      <a:r>
                        <a:rPr lang="fr-FR" sz="1200" u="none" strike="noStrike" dirty="0" err="1" smtClean="0">
                          <a:effectLst/>
                        </a:rPr>
                        <a:t>Sawmills</a:t>
                      </a:r>
                      <a:r>
                        <a:rPr lang="fr-FR" sz="1200" u="none" strike="noStrike" dirty="0" smtClean="0">
                          <a:effectLst/>
                        </a:rPr>
                        <a:t>)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R3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81353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Forest experts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and </a:t>
                      </a:r>
                      <a:r>
                        <a:rPr lang="fr-FR" sz="1200" u="none" strike="noStrike" baseline="0" dirty="0" err="1" smtClean="0">
                          <a:effectLst/>
                        </a:rPr>
                        <a:t>advisors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S1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4628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err="1" smtClean="0">
                          <a:effectLst/>
                        </a:rPr>
                        <a:t>Researchers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S2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027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44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97053"/>
              </p:ext>
            </p:extLst>
          </p:nvPr>
        </p:nvGraphicFramePr>
        <p:xfrm>
          <a:off x="4747849" y="1200153"/>
          <a:ext cx="4394235" cy="515376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26773">
                  <a:extLst>
                    <a:ext uri="{9D8B030D-6E8A-4147-A177-3AD203B41FA5}">
                      <a16:colId xmlns:a16="http://schemas.microsoft.com/office/drawing/2014/main" val="1544154615"/>
                    </a:ext>
                  </a:extLst>
                </a:gridCol>
                <a:gridCol w="2844575">
                  <a:extLst>
                    <a:ext uri="{9D8B030D-6E8A-4147-A177-3AD203B41FA5}">
                      <a16:colId xmlns:a16="http://schemas.microsoft.com/office/drawing/2014/main" val="3969192093"/>
                    </a:ext>
                  </a:extLst>
                </a:gridCol>
                <a:gridCol w="161556">
                  <a:extLst>
                    <a:ext uri="{9D8B030D-6E8A-4147-A177-3AD203B41FA5}">
                      <a16:colId xmlns:a16="http://schemas.microsoft.com/office/drawing/2014/main" val="3338691409"/>
                    </a:ext>
                  </a:extLst>
                </a:gridCol>
                <a:gridCol w="130373">
                  <a:extLst>
                    <a:ext uri="{9D8B030D-6E8A-4147-A177-3AD203B41FA5}">
                      <a16:colId xmlns:a16="http://schemas.microsoft.com/office/drawing/2014/main" val="2363466237"/>
                    </a:ext>
                  </a:extLst>
                </a:gridCol>
                <a:gridCol w="207361">
                  <a:extLst>
                    <a:ext uri="{9D8B030D-6E8A-4147-A177-3AD203B41FA5}">
                      <a16:colId xmlns:a16="http://schemas.microsoft.com/office/drawing/2014/main" val="486996858"/>
                    </a:ext>
                  </a:extLst>
                </a:gridCol>
                <a:gridCol w="123597">
                  <a:extLst>
                    <a:ext uri="{9D8B030D-6E8A-4147-A177-3AD203B41FA5}">
                      <a16:colId xmlns:a16="http://schemas.microsoft.com/office/drawing/2014/main" val="3184483859"/>
                    </a:ext>
                  </a:extLst>
                </a:gridCol>
              </a:tblGrid>
              <a:tr h="216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Severity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/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Likelyhood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/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Loss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+mj-lt"/>
                        </a:rPr>
                        <a:t>/ Effort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00925"/>
                  </a:ext>
                </a:extLst>
              </a:tr>
              <a:tr h="216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Hazards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L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Lo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E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2550"/>
                  </a:ext>
                </a:extLst>
              </a:tr>
              <a:tr h="3610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fr-FR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2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intensity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fire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333001"/>
                  </a:ext>
                </a:extLst>
              </a:tr>
              <a:tr h="2168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Emergence 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of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Megafire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(&gt;</a:t>
                      </a:r>
                      <a:r>
                        <a:rPr lang="fr-FR" sz="1200" dirty="0">
                          <a:effectLst/>
                          <a:latin typeface="+mj-lt"/>
                        </a:rPr>
                        <a:t>5000 ha)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346275"/>
                  </a:ext>
                </a:extLst>
              </a:tr>
              <a:tr h="2958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Abiotic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risk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Increase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in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intensity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and duration</a:t>
                      </a:r>
                      <a:r>
                        <a:rPr lang="fr-FR" sz="1200" baseline="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Drought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21706"/>
                  </a:ext>
                </a:extLst>
              </a:tr>
              <a:tr h="2958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Increase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in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intensity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and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frequency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storm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066756"/>
                  </a:ext>
                </a:extLst>
              </a:tr>
              <a:tr h="2450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Biotic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risk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Increase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in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pest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outbreaks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642129"/>
                  </a:ext>
                </a:extLst>
              </a:tr>
              <a:tr h="24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Increase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in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grazing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34701"/>
                  </a:ext>
                </a:extLst>
              </a:tr>
              <a:tr h="265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Emergence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new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pests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nematod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418892"/>
                  </a:ext>
                </a:extLst>
              </a:tr>
              <a:tr h="3713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Forest management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Less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forest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management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0163"/>
                  </a:ext>
                </a:extLst>
              </a:tr>
              <a:tr h="2571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effectLst/>
                          <a:latin typeface="+mj-lt"/>
                        </a:rPr>
                        <a:t>Intensification of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forest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management </a:t>
                      </a:r>
                      <a:r>
                        <a:rPr lang="fr-FR" sz="1200" dirty="0" err="1" smtClean="0">
                          <a:effectLst/>
                          <a:latin typeface="+mj-lt"/>
                        </a:rPr>
                        <a:t>models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42480"/>
                  </a:ext>
                </a:extLst>
              </a:tr>
              <a:tr h="2451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Diversification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f</a:t>
                      </a:r>
                      <a:r>
                        <a:rPr lang="fr-FR" sz="120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orest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  <a:ea typeface="+mn-ea"/>
                          <a:cs typeface="+mn-cs"/>
                        </a:rPr>
                        <a:t>models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32353"/>
                  </a:ext>
                </a:extLst>
              </a:tr>
              <a:tr h="2758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Forest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Economics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Failure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bankruptcy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wood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chain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actors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627577"/>
                  </a:ext>
                </a:extLst>
              </a:tr>
              <a:tr h="4337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Decrease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in public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economic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supports to</a:t>
                      </a:r>
                      <a:r>
                        <a:rPr lang="fr-FR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</a:rPr>
                        <a:t>wood</a:t>
                      </a:r>
                      <a:r>
                        <a:rPr lang="fr-FR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</a:rPr>
                        <a:t>sector</a:t>
                      </a:r>
                      <a:r>
                        <a:rPr lang="fr-FR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343244"/>
                  </a:ext>
                </a:extLst>
              </a:tr>
              <a:tr h="259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Market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instability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650441"/>
                  </a:ext>
                </a:extLst>
              </a:tr>
              <a:tr h="2794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j-lt"/>
                        </a:rPr>
                        <a:t>Policies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Less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support to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forest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public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policies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482897"/>
                  </a:ext>
                </a:extLst>
              </a:tr>
              <a:tr h="4079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Decrease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resources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for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risk</a:t>
                      </a:r>
                      <a:r>
                        <a:rPr lang="fr-FR" sz="1200" b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prevention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544559"/>
                  </a:ext>
                </a:extLst>
              </a:tr>
              <a:tr h="265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  <a:latin typeface="+mj-lt"/>
                        </a:rPr>
                        <a:t>Increase</a:t>
                      </a:r>
                      <a:r>
                        <a:rPr lang="fr-FR" sz="1200" b="1" dirty="0" smtClean="0">
                          <a:effectLst/>
                          <a:latin typeface="+mj-lt"/>
                        </a:rPr>
                        <a:t> of social </a:t>
                      </a:r>
                      <a:r>
                        <a:rPr lang="fr-FR" sz="1200" b="1" baseline="0" dirty="0" err="1" smtClean="0">
                          <a:effectLst/>
                          <a:latin typeface="+mj-lt"/>
                        </a:rPr>
                        <a:t>conflicts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84" marR="143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12895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5B5-0A68-4307-BD8C-E6624F2F3C8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3" y="320223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 – Objectives, Material &amp; Methods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15598790"/>
              </p:ext>
            </p:extLst>
          </p:nvPr>
        </p:nvGraphicFramePr>
        <p:xfrm>
          <a:off x="849683" y="3507553"/>
          <a:ext cx="2631074" cy="244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V="1">
            <a:off x="1366748" y="4142232"/>
            <a:ext cx="1275263" cy="75019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875285" y="5171584"/>
            <a:ext cx="725545" cy="400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867280" y="4338646"/>
            <a:ext cx="241680" cy="553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297626" y="5290755"/>
            <a:ext cx="438223" cy="3240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1735849" y="4381554"/>
            <a:ext cx="1103695" cy="11902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127106" y="3810878"/>
            <a:ext cx="348917" cy="1641877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35326" y="928576"/>
            <a:ext cx="4336676" cy="18176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 smtClean="0"/>
              <a:t>Deux étapes : </a:t>
            </a:r>
          </a:p>
          <a:p>
            <a:r>
              <a:rPr lang="fr-FR" sz="1600" b="1" dirty="0" smtClean="0"/>
              <a:t>1)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Macrocartographie</a:t>
            </a:r>
            <a:r>
              <a:rPr lang="fr-FR" sz="1600" b="1" dirty="0" smtClean="0"/>
              <a:t> </a:t>
            </a:r>
            <a:r>
              <a:rPr lang="fr-FR" sz="1600" b="1" dirty="0"/>
              <a:t>des risques (MCRA) </a:t>
            </a:r>
            <a:r>
              <a:rPr lang="en-GB" sz="1100" i="1" spc="-1" dirty="0">
                <a:solidFill>
                  <a:srgbClr val="000000"/>
                </a:solidFill>
              </a:rPr>
              <a:t>(</a:t>
            </a:r>
            <a:r>
              <a:rPr lang="en-GB" sz="1100" dirty="0" err="1"/>
              <a:t>Desroches</a:t>
            </a:r>
            <a:r>
              <a:rPr lang="en-GB" sz="1100" dirty="0"/>
              <a:t> &amp;</a:t>
            </a:r>
            <a:r>
              <a:rPr lang="en-GB" sz="1100" dirty="0" err="1"/>
              <a:t>Delmotte</a:t>
            </a:r>
            <a:r>
              <a:rPr lang="en-GB" sz="1100" dirty="0"/>
              <a:t>, 2015)</a:t>
            </a:r>
          </a:p>
          <a:p>
            <a:pPr marL="0" indent="0">
              <a:buNone/>
            </a:pPr>
            <a:r>
              <a:rPr lang="fr-FR" sz="1600" dirty="0" smtClean="0"/>
              <a:t>Quantification </a:t>
            </a:r>
            <a:r>
              <a:rPr lang="fr-FR" sz="1600" dirty="0"/>
              <a:t>du risques selon 4 </a:t>
            </a:r>
            <a:r>
              <a:rPr lang="fr-FR" sz="1600" dirty="0" smtClean="0"/>
              <a:t>critères :</a:t>
            </a:r>
          </a:p>
          <a:p>
            <a:pPr marL="0" indent="0">
              <a:buNone/>
            </a:pPr>
            <a:r>
              <a:rPr lang="fr-FR" sz="1600" dirty="0" smtClean="0"/>
              <a:t> </a:t>
            </a:r>
            <a:r>
              <a:rPr lang="fr-FR" sz="1600" dirty="0"/>
              <a:t>	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Gravité/Vraisemblance/Perte/Effort 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600" b="1" dirty="0" smtClean="0"/>
              <a:t>2) Identification </a:t>
            </a:r>
            <a:r>
              <a:rPr lang="fr-FR" sz="1600" b="1" dirty="0"/>
              <a:t>des chaines de risques </a:t>
            </a:r>
          </a:p>
        </p:txBody>
      </p:sp>
    </p:spTree>
    <p:extLst>
      <p:ext uri="{BB962C8B-B14F-4D97-AF65-F5344CB8AC3E}">
        <p14:creationId xmlns:p14="http://schemas.microsoft.com/office/powerpoint/2010/main" val="5022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"/>
          <p:cNvSpPr/>
          <p:nvPr/>
        </p:nvSpPr>
        <p:spPr>
          <a:xfrm>
            <a:off x="125182" y="1615240"/>
            <a:ext cx="2878922" cy="4963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 marL="540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</a:pPr>
            <a:endParaRPr lang="fr-FR" sz="1500" i="1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0631" y="5260756"/>
            <a:ext cx="494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Level of perceived risk (light blue : weak risk, grey: mean risk, dark blue : high risk) and level of </a:t>
            </a:r>
            <a:r>
              <a:rPr lang="en-GB" sz="900" dirty="0" err="1"/>
              <a:t>critcity</a:t>
            </a:r>
            <a:r>
              <a:rPr lang="en-GB" sz="900" dirty="0"/>
              <a:t> (red : unacceptable, yellow : green : acceptable)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2246" y="1175338"/>
            <a:ext cx="31411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Chez tous </a:t>
            </a:r>
            <a:r>
              <a:rPr lang="fr-FR" sz="1600" dirty="0"/>
              <a:t>les enquêtés :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fr-FR" sz="1600" dirty="0"/>
              <a:t>Meilleure identification des risques BAB que des risques </a:t>
            </a:r>
            <a:r>
              <a:rPr lang="fr-FR" sz="1600" dirty="0" smtClean="0"/>
              <a:t>SHEP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Nouveaux risques </a:t>
            </a:r>
            <a:r>
              <a:rPr lang="fr-FR" sz="1600" dirty="0"/>
              <a:t>identifiés (par rapport à 2013)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600" dirty="0" err="1"/>
              <a:t>Nematode</a:t>
            </a:r>
            <a:endParaRPr lang="fr-FR" sz="16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600" dirty="0" err="1"/>
              <a:t>Mégafeux</a:t>
            </a:r>
            <a:endParaRPr lang="fr-FR" sz="1600" dirty="0"/>
          </a:p>
          <a:p>
            <a:pPr marL="214308" indent="-214308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/>
              <a:t>Pertinence à introduire risques </a:t>
            </a:r>
            <a:r>
              <a:rPr lang="fr-FR" sz="1600" b="1" dirty="0" smtClean="0"/>
              <a:t>SHEP </a:t>
            </a:r>
            <a:endParaRPr lang="fr-FR" sz="1600" b="1" dirty="0"/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fr-FR" sz="1600" dirty="0"/>
              <a:t>Tensions sociales (signaux faibles?)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600" dirty="0"/>
              <a:t>Faillite d’entreprises (scieries)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382039" y="1453927"/>
            <a:ext cx="5442119" cy="3450581"/>
            <a:chOff x="2699" y="793"/>
            <a:chExt cx="4230" cy="261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945" y="1195"/>
              <a:ext cx="2000" cy="2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949" y="1195"/>
              <a:ext cx="1993" cy="2026"/>
            </a:xfrm>
            <a:custGeom>
              <a:avLst/>
              <a:gdLst>
                <a:gd name="T0" fmla="*/ 1069 w 1993"/>
                <a:gd name="T1" fmla="*/ 832 h 2026"/>
                <a:gd name="T2" fmla="*/ 1176 w 1993"/>
                <a:gd name="T3" fmla="*/ 931 h 2026"/>
                <a:gd name="T4" fmla="*/ 1195 w 1993"/>
                <a:gd name="T5" fmla="*/ 1004 h 2026"/>
                <a:gd name="T6" fmla="*/ 1156 w 1993"/>
                <a:gd name="T7" fmla="*/ 1145 h 2026"/>
                <a:gd name="T8" fmla="*/ 1102 w 1993"/>
                <a:gd name="T9" fmla="*/ 1196 h 2026"/>
                <a:gd name="T10" fmla="*/ 960 w 1993"/>
                <a:gd name="T11" fmla="*/ 1223 h 2026"/>
                <a:gd name="T12" fmla="*/ 891 w 1993"/>
                <a:gd name="T13" fmla="*/ 1196 h 2026"/>
                <a:gd name="T14" fmla="*/ 803 w 1993"/>
                <a:gd name="T15" fmla="*/ 1078 h 2026"/>
                <a:gd name="T16" fmla="*/ 797 w 1993"/>
                <a:gd name="T17" fmla="*/ 1004 h 2026"/>
                <a:gd name="T18" fmla="*/ 862 w 1993"/>
                <a:gd name="T19" fmla="*/ 872 h 2026"/>
                <a:gd name="T20" fmla="*/ 923 w 1993"/>
                <a:gd name="T21" fmla="*/ 832 h 2026"/>
                <a:gd name="T22" fmla="*/ 1140 w 1993"/>
                <a:gd name="T23" fmla="*/ 641 h 2026"/>
                <a:gd name="T24" fmla="*/ 1266 w 1993"/>
                <a:gd name="T25" fmla="*/ 721 h 2026"/>
                <a:gd name="T26" fmla="*/ 1395 w 1993"/>
                <a:gd name="T27" fmla="*/ 984 h 2026"/>
                <a:gd name="T28" fmla="*/ 1382 w 1993"/>
                <a:gd name="T29" fmla="*/ 1134 h 2026"/>
                <a:gd name="T30" fmla="*/ 1207 w 1993"/>
                <a:gd name="T31" fmla="*/ 1369 h 2026"/>
                <a:gd name="T32" fmla="*/ 1070 w 1993"/>
                <a:gd name="T33" fmla="*/ 1424 h 2026"/>
                <a:gd name="T34" fmla="*/ 785 w 1993"/>
                <a:gd name="T35" fmla="*/ 1369 h 2026"/>
                <a:gd name="T36" fmla="*/ 677 w 1993"/>
                <a:gd name="T37" fmla="*/ 1269 h 2026"/>
                <a:gd name="T38" fmla="*/ 597 w 1993"/>
                <a:gd name="T39" fmla="*/ 984 h 2026"/>
                <a:gd name="T40" fmla="*/ 638 w 1993"/>
                <a:gd name="T41" fmla="*/ 841 h 2026"/>
                <a:gd name="T42" fmla="*/ 852 w 1993"/>
                <a:gd name="T43" fmla="*/ 641 h 2026"/>
                <a:gd name="T44" fmla="*/ 996 w 1993"/>
                <a:gd name="T45" fmla="*/ 410 h 2026"/>
                <a:gd name="T46" fmla="*/ 1401 w 1993"/>
                <a:gd name="T47" fmla="*/ 570 h 2026"/>
                <a:gd name="T48" fmla="*/ 1533 w 1993"/>
                <a:gd name="T49" fmla="*/ 749 h 2026"/>
                <a:gd name="T50" fmla="*/ 1573 w 1993"/>
                <a:gd name="T51" fmla="*/ 1190 h 2026"/>
                <a:gd name="T52" fmla="*/ 1475 w 1993"/>
                <a:gd name="T53" fmla="*/ 1391 h 2026"/>
                <a:gd name="T54" fmla="*/ 1106 w 1993"/>
                <a:gd name="T55" fmla="*/ 1625 h 2026"/>
                <a:gd name="T56" fmla="*/ 886 w 1993"/>
                <a:gd name="T57" fmla="*/ 1625 h 2026"/>
                <a:gd name="T58" fmla="*/ 517 w 1993"/>
                <a:gd name="T59" fmla="*/ 1391 h 2026"/>
                <a:gd name="T60" fmla="*/ 419 w 1993"/>
                <a:gd name="T61" fmla="*/ 1190 h 2026"/>
                <a:gd name="T62" fmla="*/ 459 w 1993"/>
                <a:gd name="T63" fmla="*/ 749 h 2026"/>
                <a:gd name="T64" fmla="*/ 591 w 1993"/>
                <a:gd name="T65" fmla="*/ 570 h 2026"/>
                <a:gd name="T66" fmla="*/ 996 w 1993"/>
                <a:gd name="T67" fmla="*/ 410 h 2026"/>
                <a:gd name="T68" fmla="*/ 1286 w 1993"/>
                <a:gd name="T69" fmla="*/ 260 h 2026"/>
                <a:gd name="T70" fmla="*/ 1713 w 1993"/>
                <a:gd name="T71" fmla="*/ 657 h 2026"/>
                <a:gd name="T72" fmla="*/ 1794 w 1993"/>
                <a:gd name="T73" fmla="*/ 947 h 2026"/>
                <a:gd name="T74" fmla="*/ 1635 w 1993"/>
                <a:gd name="T75" fmla="*/ 1515 h 2026"/>
                <a:gd name="T76" fmla="*/ 1418 w 1993"/>
                <a:gd name="T77" fmla="*/ 1717 h 2026"/>
                <a:gd name="T78" fmla="*/ 849 w 1993"/>
                <a:gd name="T79" fmla="*/ 1826 h 2026"/>
                <a:gd name="T80" fmla="*/ 575 w 1993"/>
                <a:gd name="T81" fmla="*/ 1717 h 2026"/>
                <a:gd name="T82" fmla="*/ 226 w 1993"/>
                <a:gd name="T83" fmla="*/ 1245 h 2026"/>
                <a:gd name="T84" fmla="*/ 200 w 1993"/>
                <a:gd name="T85" fmla="*/ 947 h 2026"/>
                <a:gd name="T86" fmla="*/ 457 w 1993"/>
                <a:gd name="T87" fmla="*/ 419 h 2026"/>
                <a:gd name="T88" fmla="*/ 708 w 1993"/>
                <a:gd name="T89" fmla="*/ 260 h 2026"/>
                <a:gd name="T90" fmla="*/ 1357 w 1993"/>
                <a:gd name="T91" fmla="*/ 70 h 2026"/>
                <a:gd name="T92" fmla="*/ 1670 w 1993"/>
                <a:gd name="T93" fmla="*/ 268 h 2026"/>
                <a:gd name="T94" fmla="*/ 1993 w 1993"/>
                <a:gd name="T95" fmla="*/ 929 h 2026"/>
                <a:gd name="T96" fmla="*/ 1959 w 1993"/>
                <a:gd name="T97" fmla="*/ 1302 h 2026"/>
                <a:gd name="T98" fmla="*/ 1523 w 1993"/>
                <a:gd name="T99" fmla="*/ 1891 h 2026"/>
                <a:gd name="T100" fmla="*/ 1180 w 1993"/>
                <a:gd name="T101" fmla="*/ 2026 h 2026"/>
                <a:gd name="T102" fmla="*/ 470 w 1993"/>
                <a:gd name="T103" fmla="*/ 1891 h 2026"/>
                <a:gd name="T104" fmla="*/ 197 w 1993"/>
                <a:gd name="T105" fmla="*/ 1638 h 2026"/>
                <a:gd name="T106" fmla="*/ 0 w 1993"/>
                <a:gd name="T107" fmla="*/ 929 h 2026"/>
                <a:gd name="T108" fmla="*/ 100 w 1993"/>
                <a:gd name="T109" fmla="*/ 567 h 2026"/>
                <a:gd name="T110" fmla="*/ 635 w 1993"/>
                <a:gd name="T111" fmla="*/ 7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3" h="2026">
                  <a:moveTo>
                    <a:pt x="996" y="818"/>
                  </a:moveTo>
                  <a:lnTo>
                    <a:pt x="1069" y="832"/>
                  </a:lnTo>
                  <a:moveTo>
                    <a:pt x="1069" y="832"/>
                  </a:moveTo>
                  <a:lnTo>
                    <a:pt x="1131" y="872"/>
                  </a:lnTo>
                  <a:moveTo>
                    <a:pt x="1131" y="872"/>
                  </a:moveTo>
                  <a:lnTo>
                    <a:pt x="1176" y="931"/>
                  </a:lnTo>
                  <a:moveTo>
                    <a:pt x="1176" y="931"/>
                  </a:moveTo>
                  <a:lnTo>
                    <a:pt x="1195" y="1004"/>
                  </a:lnTo>
                  <a:moveTo>
                    <a:pt x="1195" y="1004"/>
                  </a:moveTo>
                  <a:lnTo>
                    <a:pt x="1189" y="1078"/>
                  </a:lnTo>
                  <a:moveTo>
                    <a:pt x="1189" y="1078"/>
                  </a:moveTo>
                  <a:lnTo>
                    <a:pt x="1156" y="1145"/>
                  </a:lnTo>
                  <a:moveTo>
                    <a:pt x="1156" y="1145"/>
                  </a:moveTo>
                  <a:lnTo>
                    <a:pt x="1102" y="1196"/>
                  </a:lnTo>
                  <a:moveTo>
                    <a:pt x="1102" y="1196"/>
                  </a:moveTo>
                  <a:lnTo>
                    <a:pt x="1032" y="1223"/>
                  </a:lnTo>
                  <a:moveTo>
                    <a:pt x="1032" y="1223"/>
                  </a:moveTo>
                  <a:lnTo>
                    <a:pt x="960" y="1223"/>
                  </a:lnTo>
                  <a:moveTo>
                    <a:pt x="960" y="1223"/>
                  </a:moveTo>
                  <a:lnTo>
                    <a:pt x="891" y="1196"/>
                  </a:lnTo>
                  <a:moveTo>
                    <a:pt x="891" y="1196"/>
                  </a:moveTo>
                  <a:lnTo>
                    <a:pt x="836" y="1145"/>
                  </a:lnTo>
                  <a:moveTo>
                    <a:pt x="836" y="1145"/>
                  </a:moveTo>
                  <a:lnTo>
                    <a:pt x="803" y="1078"/>
                  </a:lnTo>
                  <a:moveTo>
                    <a:pt x="803" y="1078"/>
                  </a:moveTo>
                  <a:lnTo>
                    <a:pt x="797" y="1004"/>
                  </a:lnTo>
                  <a:moveTo>
                    <a:pt x="797" y="1004"/>
                  </a:moveTo>
                  <a:lnTo>
                    <a:pt x="817" y="931"/>
                  </a:lnTo>
                  <a:moveTo>
                    <a:pt x="817" y="931"/>
                  </a:moveTo>
                  <a:lnTo>
                    <a:pt x="862" y="872"/>
                  </a:lnTo>
                  <a:moveTo>
                    <a:pt x="862" y="872"/>
                  </a:moveTo>
                  <a:lnTo>
                    <a:pt x="923" y="832"/>
                  </a:lnTo>
                  <a:moveTo>
                    <a:pt x="923" y="832"/>
                  </a:moveTo>
                  <a:lnTo>
                    <a:pt x="996" y="818"/>
                  </a:lnTo>
                  <a:moveTo>
                    <a:pt x="996" y="614"/>
                  </a:moveTo>
                  <a:lnTo>
                    <a:pt x="1140" y="641"/>
                  </a:lnTo>
                  <a:moveTo>
                    <a:pt x="1140" y="641"/>
                  </a:moveTo>
                  <a:lnTo>
                    <a:pt x="1266" y="721"/>
                  </a:lnTo>
                  <a:moveTo>
                    <a:pt x="1266" y="721"/>
                  </a:moveTo>
                  <a:lnTo>
                    <a:pt x="1355" y="841"/>
                  </a:lnTo>
                  <a:moveTo>
                    <a:pt x="1355" y="841"/>
                  </a:moveTo>
                  <a:lnTo>
                    <a:pt x="1395" y="984"/>
                  </a:lnTo>
                  <a:moveTo>
                    <a:pt x="1395" y="984"/>
                  </a:moveTo>
                  <a:lnTo>
                    <a:pt x="1382" y="1134"/>
                  </a:lnTo>
                  <a:moveTo>
                    <a:pt x="1382" y="1134"/>
                  </a:moveTo>
                  <a:lnTo>
                    <a:pt x="1316" y="1269"/>
                  </a:lnTo>
                  <a:moveTo>
                    <a:pt x="1316" y="1269"/>
                  </a:moveTo>
                  <a:lnTo>
                    <a:pt x="1207" y="1369"/>
                  </a:lnTo>
                  <a:moveTo>
                    <a:pt x="1207" y="1369"/>
                  </a:moveTo>
                  <a:lnTo>
                    <a:pt x="1070" y="1424"/>
                  </a:lnTo>
                  <a:moveTo>
                    <a:pt x="1070" y="1424"/>
                  </a:moveTo>
                  <a:lnTo>
                    <a:pt x="922" y="1424"/>
                  </a:lnTo>
                  <a:moveTo>
                    <a:pt x="922" y="1424"/>
                  </a:moveTo>
                  <a:lnTo>
                    <a:pt x="785" y="1369"/>
                  </a:lnTo>
                  <a:moveTo>
                    <a:pt x="785" y="1369"/>
                  </a:moveTo>
                  <a:lnTo>
                    <a:pt x="677" y="1269"/>
                  </a:lnTo>
                  <a:moveTo>
                    <a:pt x="677" y="1269"/>
                  </a:moveTo>
                  <a:lnTo>
                    <a:pt x="612" y="1134"/>
                  </a:lnTo>
                  <a:moveTo>
                    <a:pt x="612" y="1134"/>
                  </a:moveTo>
                  <a:lnTo>
                    <a:pt x="597" y="984"/>
                  </a:lnTo>
                  <a:moveTo>
                    <a:pt x="597" y="984"/>
                  </a:moveTo>
                  <a:lnTo>
                    <a:pt x="638" y="841"/>
                  </a:lnTo>
                  <a:moveTo>
                    <a:pt x="638" y="841"/>
                  </a:moveTo>
                  <a:lnTo>
                    <a:pt x="727" y="721"/>
                  </a:lnTo>
                  <a:moveTo>
                    <a:pt x="727" y="721"/>
                  </a:moveTo>
                  <a:lnTo>
                    <a:pt x="852" y="641"/>
                  </a:lnTo>
                  <a:moveTo>
                    <a:pt x="852" y="641"/>
                  </a:moveTo>
                  <a:lnTo>
                    <a:pt x="996" y="614"/>
                  </a:lnTo>
                  <a:moveTo>
                    <a:pt x="996" y="410"/>
                  </a:moveTo>
                  <a:lnTo>
                    <a:pt x="1213" y="451"/>
                  </a:lnTo>
                  <a:moveTo>
                    <a:pt x="1213" y="451"/>
                  </a:moveTo>
                  <a:lnTo>
                    <a:pt x="1401" y="570"/>
                  </a:lnTo>
                  <a:moveTo>
                    <a:pt x="1401" y="570"/>
                  </a:moveTo>
                  <a:lnTo>
                    <a:pt x="1533" y="749"/>
                  </a:lnTo>
                  <a:moveTo>
                    <a:pt x="1533" y="749"/>
                  </a:moveTo>
                  <a:lnTo>
                    <a:pt x="1594" y="966"/>
                  </a:lnTo>
                  <a:moveTo>
                    <a:pt x="1594" y="966"/>
                  </a:moveTo>
                  <a:lnTo>
                    <a:pt x="1573" y="1190"/>
                  </a:lnTo>
                  <a:moveTo>
                    <a:pt x="1573" y="1190"/>
                  </a:moveTo>
                  <a:lnTo>
                    <a:pt x="1475" y="1391"/>
                  </a:lnTo>
                  <a:moveTo>
                    <a:pt x="1475" y="1391"/>
                  </a:moveTo>
                  <a:lnTo>
                    <a:pt x="1313" y="1544"/>
                  </a:lnTo>
                  <a:moveTo>
                    <a:pt x="1313" y="1544"/>
                  </a:moveTo>
                  <a:lnTo>
                    <a:pt x="1106" y="1625"/>
                  </a:lnTo>
                  <a:moveTo>
                    <a:pt x="1106" y="1625"/>
                  </a:moveTo>
                  <a:lnTo>
                    <a:pt x="886" y="1625"/>
                  </a:lnTo>
                  <a:moveTo>
                    <a:pt x="886" y="1625"/>
                  </a:moveTo>
                  <a:lnTo>
                    <a:pt x="680" y="1544"/>
                  </a:lnTo>
                  <a:moveTo>
                    <a:pt x="680" y="1544"/>
                  </a:moveTo>
                  <a:lnTo>
                    <a:pt x="517" y="1391"/>
                  </a:lnTo>
                  <a:moveTo>
                    <a:pt x="517" y="1391"/>
                  </a:moveTo>
                  <a:lnTo>
                    <a:pt x="419" y="1190"/>
                  </a:lnTo>
                  <a:moveTo>
                    <a:pt x="419" y="1190"/>
                  </a:moveTo>
                  <a:lnTo>
                    <a:pt x="398" y="966"/>
                  </a:lnTo>
                  <a:moveTo>
                    <a:pt x="398" y="966"/>
                  </a:moveTo>
                  <a:lnTo>
                    <a:pt x="459" y="749"/>
                  </a:lnTo>
                  <a:moveTo>
                    <a:pt x="459" y="749"/>
                  </a:moveTo>
                  <a:lnTo>
                    <a:pt x="591" y="570"/>
                  </a:lnTo>
                  <a:moveTo>
                    <a:pt x="591" y="570"/>
                  </a:moveTo>
                  <a:lnTo>
                    <a:pt x="779" y="451"/>
                  </a:lnTo>
                  <a:moveTo>
                    <a:pt x="779" y="451"/>
                  </a:moveTo>
                  <a:lnTo>
                    <a:pt x="996" y="410"/>
                  </a:lnTo>
                  <a:moveTo>
                    <a:pt x="996" y="206"/>
                  </a:moveTo>
                  <a:lnTo>
                    <a:pt x="1286" y="260"/>
                  </a:lnTo>
                  <a:moveTo>
                    <a:pt x="1286" y="260"/>
                  </a:moveTo>
                  <a:lnTo>
                    <a:pt x="1536" y="419"/>
                  </a:lnTo>
                  <a:moveTo>
                    <a:pt x="1536" y="419"/>
                  </a:moveTo>
                  <a:lnTo>
                    <a:pt x="1713" y="657"/>
                  </a:lnTo>
                  <a:moveTo>
                    <a:pt x="1713" y="657"/>
                  </a:moveTo>
                  <a:lnTo>
                    <a:pt x="1794" y="947"/>
                  </a:lnTo>
                  <a:moveTo>
                    <a:pt x="1794" y="947"/>
                  </a:moveTo>
                  <a:lnTo>
                    <a:pt x="1766" y="1245"/>
                  </a:lnTo>
                  <a:moveTo>
                    <a:pt x="1766" y="1245"/>
                  </a:moveTo>
                  <a:lnTo>
                    <a:pt x="1635" y="1515"/>
                  </a:lnTo>
                  <a:moveTo>
                    <a:pt x="1635" y="1515"/>
                  </a:moveTo>
                  <a:lnTo>
                    <a:pt x="1418" y="1717"/>
                  </a:lnTo>
                  <a:moveTo>
                    <a:pt x="1418" y="1717"/>
                  </a:moveTo>
                  <a:lnTo>
                    <a:pt x="1143" y="1826"/>
                  </a:lnTo>
                  <a:moveTo>
                    <a:pt x="1143" y="1826"/>
                  </a:moveTo>
                  <a:lnTo>
                    <a:pt x="849" y="1826"/>
                  </a:lnTo>
                  <a:moveTo>
                    <a:pt x="849" y="1826"/>
                  </a:moveTo>
                  <a:lnTo>
                    <a:pt x="575" y="1717"/>
                  </a:lnTo>
                  <a:moveTo>
                    <a:pt x="575" y="1717"/>
                  </a:moveTo>
                  <a:lnTo>
                    <a:pt x="357" y="1515"/>
                  </a:lnTo>
                  <a:moveTo>
                    <a:pt x="357" y="1515"/>
                  </a:moveTo>
                  <a:lnTo>
                    <a:pt x="226" y="1245"/>
                  </a:lnTo>
                  <a:moveTo>
                    <a:pt x="226" y="1245"/>
                  </a:moveTo>
                  <a:lnTo>
                    <a:pt x="200" y="947"/>
                  </a:lnTo>
                  <a:moveTo>
                    <a:pt x="200" y="947"/>
                  </a:moveTo>
                  <a:lnTo>
                    <a:pt x="280" y="657"/>
                  </a:lnTo>
                  <a:moveTo>
                    <a:pt x="280" y="657"/>
                  </a:moveTo>
                  <a:lnTo>
                    <a:pt x="457" y="419"/>
                  </a:lnTo>
                  <a:moveTo>
                    <a:pt x="457" y="419"/>
                  </a:moveTo>
                  <a:lnTo>
                    <a:pt x="708" y="260"/>
                  </a:lnTo>
                  <a:moveTo>
                    <a:pt x="708" y="260"/>
                  </a:moveTo>
                  <a:lnTo>
                    <a:pt x="996" y="206"/>
                  </a:lnTo>
                  <a:moveTo>
                    <a:pt x="996" y="0"/>
                  </a:moveTo>
                  <a:lnTo>
                    <a:pt x="1357" y="70"/>
                  </a:lnTo>
                  <a:moveTo>
                    <a:pt x="1357" y="70"/>
                  </a:moveTo>
                  <a:lnTo>
                    <a:pt x="1670" y="268"/>
                  </a:lnTo>
                  <a:moveTo>
                    <a:pt x="1670" y="268"/>
                  </a:moveTo>
                  <a:lnTo>
                    <a:pt x="1892" y="567"/>
                  </a:lnTo>
                  <a:moveTo>
                    <a:pt x="1892" y="567"/>
                  </a:moveTo>
                  <a:lnTo>
                    <a:pt x="1993" y="929"/>
                  </a:lnTo>
                  <a:moveTo>
                    <a:pt x="1993" y="929"/>
                  </a:moveTo>
                  <a:lnTo>
                    <a:pt x="1959" y="1302"/>
                  </a:lnTo>
                  <a:moveTo>
                    <a:pt x="1959" y="1302"/>
                  </a:moveTo>
                  <a:lnTo>
                    <a:pt x="1795" y="1638"/>
                  </a:lnTo>
                  <a:moveTo>
                    <a:pt x="1795" y="1638"/>
                  </a:moveTo>
                  <a:lnTo>
                    <a:pt x="1523" y="1891"/>
                  </a:lnTo>
                  <a:moveTo>
                    <a:pt x="1523" y="1891"/>
                  </a:moveTo>
                  <a:lnTo>
                    <a:pt x="1180" y="2026"/>
                  </a:lnTo>
                  <a:moveTo>
                    <a:pt x="1180" y="2026"/>
                  </a:moveTo>
                  <a:lnTo>
                    <a:pt x="812" y="2026"/>
                  </a:lnTo>
                  <a:moveTo>
                    <a:pt x="812" y="2026"/>
                  </a:moveTo>
                  <a:lnTo>
                    <a:pt x="470" y="1891"/>
                  </a:lnTo>
                  <a:moveTo>
                    <a:pt x="470" y="1891"/>
                  </a:moveTo>
                  <a:lnTo>
                    <a:pt x="197" y="1638"/>
                  </a:lnTo>
                  <a:moveTo>
                    <a:pt x="197" y="1638"/>
                  </a:moveTo>
                  <a:lnTo>
                    <a:pt x="33" y="1302"/>
                  </a:lnTo>
                  <a:moveTo>
                    <a:pt x="33" y="1302"/>
                  </a:moveTo>
                  <a:lnTo>
                    <a:pt x="0" y="929"/>
                  </a:lnTo>
                  <a:moveTo>
                    <a:pt x="0" y="929"/>
                  </a:moveTo>
                  <a:lnTo>
                    <a:pt x="100" y="567"/>
                  </a:lnTo>
                  <a:moveTo>
                    <a:pt x="100" y="567"/>
                  </a:moveTo>
                  <a:lnTo>
                    <a:pt x="322" y="268"/>
                  </a:lnTo>
                  <a:moveTo>
                    <a:pt x="322" y="268"/>
                  </a:moveTo>
                  <a:lnTo>
                    <a:pt x="635" y="70"/>
                  </a:lnTo>
                  <a:moveTo>
                    <a:pt x="635" y="70"/>
                  </a:moveTo>
                  <a:lnTo>
                    <a:pt x="996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958" y="1195"/>
              <a:ext cx="1993" cy="2026"/>
            </a:xfrm>
            <a:custGeom>
              <a:avLst/>
              <a:gdLst>
                <a:gd name="T0" fmla="*/ 996 w 1993"/>
                <a:gd name="T1" fmla="*/ 0 h 2026"/>
                <a:gd name="T2" fmla="*/ 1357 w 1993"/>
                <a:gd name="T3" fmla="*/ 70 h 2026"/>
                <a:gd name="T4" fmla="*/ 1670 w 1993"/>
                <a:gd name="T5" fmla="*/ 268 h 2026"/>
                <a:gd name="T6" fmla="*/ 1892 w 1993"/>
                <a:gd name="T7" fmla="*/ 567 h 2026"/>
                <a:gd name="T8" fmla="*/ 1993 w 1993"/>
                <a:gd name="T9" fmla="*/ 929 h 2026"/>
                <a:gd name="T10" fmla="*/ 1959 w 1993"/>
                <a:gd name="T11" fmla="*/ 1302 h 2026"/>
                <a:gd name="T12" fmla="*/ 1795 w 1993"/>
                <a:gd name="T13" fmla="*/ 1638 h 2026"/>
                <a:gd name="T14" fmla="*/ 1523 w 1993"/>
                <a:gd name="T15" fmla="*/ 1891 h 2026"/>
                <a:gd name="T16" fmla="*/ 1180 w 1993"/>
                <a:gd name="T17" fmla="*/ 2026 h 2026"/>
                <a:gd name="T18" fmla="*/ 812 w 1993"/>
                <a:gd name="T19" fmla="*/ 2026 h 2026"/>
                <a:gd name="T20" fmla="*/ 470 w 1993"/>
                <a:gd name="T21" fmla="*/ 1891 h 2026"/>
                <a:gd name="T22" fmla="*/ 197 w 1993"/>
                <a:gd name="T23" fmla="*/ 1638 h 2026"/>
                <a:gd name="T24" fmla="*/ 33 w 1993"/>
                <a:gd name="T25" fmla="*/ 1302 h 2026"/>
                <a:gd name="T26" fmla="*/ 0 w 1993"/>
                <a:gd name="T27" fmla="*/ 929 h 2026"/>
                <a:gd name="T28" fmla="*/ 100 w 1993"/>
                <a:gd name="T29" fmla="*/ 567 h 2026"/>
                <a:gd name="T30" fmla="*/ 322 w 1993"/>
                <a:gd name="T31" fmla="*/ 268 h 2026"/>
                <a:gd name="T32" fmla="*/ 635 w 1993"/>
                <a:gd name="T33" fmla="*/ 70 h 2026"/>
                <a:gd name="T34" fmla="*/ 996 w 1993"/>
                <a:gd name="T35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3" h="2026">
                  <a:moveTo>
                    <a:pt x="996" y="0"/>
                  </a:moveTo>
                  <a:lnTo>
                    <a:pt x="1357" y="70"/>
                  </a:lnTo>
                  <a:lnTo>
                    <a:pt x="1670" y="268"/>
                  </a:lnTo>
                  <a:lnTo>
                    <a:pt x="1892" y="567"/>
                  </a:lnTo>
                  <a:lnTo>
                    <a:pt x="1993" y="929"/>
                  </a:lnTo>
                  <a:lnTo>
                    <a:pt x="1959" y="1302"/>
                  </a:lnTo>
                  <a:lnTo>
                    <a:pt x="1795" y="1638"/>
                  </a:lnTo>
                  <a:lnTo>
                    <a:pt x="1523" y="1891"/>
                  </a:lnTo>
                  <a:lnTo>
                    <a:pt x="1180" y="2026"/>
                  </a:lnTo>
                  <a:lnTo>
                    <a:pt x="812" y="2026"/>
                  </a:lnTo>
                  <a:lnTo>
                    <a:pt x="470" y="1891"/>
                  </a:lnTo>
                  <a:lnTo>
                    <a:pt x="197" y="1638"/>
                  </a:lnTo>
                  <a:lnTo>
                    <a:pt x="33" y="1302"/>
                  </a:lnTo>
                  <a:lnTo>
                    <a:pt x="0" y="929"/>
                  </a:lnTo>
                  <a:lnTo>
                    <a:pt x="100" y="567"/>
                  </a:lnTo>
                  <a:lnTo>
                    <a:pt x="322" y="268"/>
                  </a:lnTo>
                  <a:lnTo>
                    <a:pt x="635" y="7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949" y="1195"/>
              <a:ext cx="1993" cy="2026"/>
            </a:xfrm>
            <a:custGeom>
              <a:avLst/>
              <a:gdLst>
                <a:gd name="T0" fmla="*/ 996 w 1993"/>
                <a:gd name="T1" fmla="*/ 0 h 2026"/>
                <a:gd name="T2" fmla="*/ 1357 w 1993"/>
                <a:gd name="T3" fmla="*/ 70 h 2026"/>
                <a:gd name="T4" fmla="*/ 1670 w 1993"/>
                <a:gd name="T5" fmla="*/ 268 h 2026"/>
                <a:gd name="T6" fmla="*/ 1892 w 1993"/>
                <a:gd name="T7" fmla="*/ 567 h 2026"/>
                <a:gd name="T8" fmla="*/ 1993 w 1993"/>
                <a:gd name="T9" fmla="*/ 929 h 2026"/>
                <a:gd name="T10" fmla="*/ 1959 w 1993"/>
                <a:gd name="T11" fmla="*/ 1302 h 2026"/>
                <a:gd name="T12" fmla="*/ 1795 w 1993"/>
                <a:gd name="T13" fmla="*/ 1638 h 2026"/>
                <a:gd name="T14" fmla="*/ 1523 w 1993"/>
                <a:gd name="T15" fmla="*/ 1891 h 2026"/>
                <a:gd name="T16" fmla="*/ 1180 w 1993"/>
                <a:gd name="T17" fmla="*/ 2026 h 2026"/>
                <a:gd name="T18" fmla="*/ 812 w 1993"/>
                <a:gd name="T19" fmla="*/ 2026 h 2026"/>
                <a:gd name="T20" fmla="*/ 470 w 1993"/>
                <a:gd name="T21" fmla="*/ 1891 h 2026"/>
                <a:gd name="T22" fmla="*/ 197 w 1993"/>
                <a:gd name="T23" fmla="*/ 1638 h 2026"/>
                <a:gd name="T24" fmla="*/ 33 w 1993"/>
                <a:gd name="T25" fmla="*/ 1302 h 2026"/>
                <a:gd name="T26" fmla="*/ 0 w 1993"/>
                <a:gd name="T27" fmla="*/ 929 h 2026"/>
                <a:gd name="T28" fmla="*/ 100 w 1993"/>
                <a:gd name="T29" fmla="*/ 567 h 2026"/>
                <a:gd name="T30" fmla="*/ 322 w 1993"/>
                <a:gd name="T31" fmla="*/ 268 h 2026"/>
                <a:gd name="T32" fmla="*/ 635 w 1993"/>
                <a:gd name="T33" fmla="*/ 70 h 2026"/>
                <a:gd name="T34" fmla="*/ 996 w 1993"/>
                <a:gd name="T35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3" h="2026">
                  <a:moveTo>
                    <a:pt x="996" y="0"/>
                  </a:moveTo>
                  <a:lnTo>
                    <a:pt x="1357" y="70"/>
                  </a:lnTo>
                  <a:lnTo>
                    <a:pt x="1670" y="268"/>
                  </a:lnTo>
                  <a:lnTo>
                    <a:pt x="1892" y="567"/>
                  </a:lnTo>
                  <a:lnTo>
                    <a:pt x="1993" y="929"/>
                  </a:lnTo>
                  <a:lnTo>
                    <a:pt x="1959" y="1302"/>
                  </a:lnTo>
                  <a:lnTo>
                    <a:pt x="1795" y="1638"/>
                  </a:lnTo>
                  <a:lnTo>
                    <a:pt x="1523" y="1891"/>
                  </a:lnTo>
                  <a:lnTo>
                    <a:pt x="1180" y="2026"/>
                  </a:lnTo>
                  <a:lnTo>
                    <a:pt x="812" y="2026"/>
                  </a:lnTo>
                  <a:lnTo>
                    <a:pt x="470" y="1891"/>
                  </a:lnTo>
                  <a:lnTo>
                    <a:pt x="197" y="1638"/>
                  </a:lnTo>
                  <a:lnTo>
                    <a:pt x="33" y="1302"/>
                  </a:lnTo>
                  <a:lnTo>
                    <a:pt x="0" y="929"/>
                  </a:lnTo>
                  <a:lnTo>
                    <a:pt x="100" y="567"/>
                  </a:lnTo>
                  <a:lnTo>
                    <a:pt x="322" y="268"/>
                  </a:lnTo>
                  <a:lnTo>
                    <a:pt x="635" y="70"/>
                  </a:lnTo>
                  <a:lnTo>
                    <a:pt x="996" y="0"/>
                  </a:ln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92" y="1651"/>
              <a:ext cx="1106" cy="1124"/>
            </a:xfrm>
            <a:custGeom>
              <a:avLst/>
              <a:gdLst>
                <a:gd name="T0" fmla="*/ 553 w 1106"/>
                <a:gd name="T1" fmla="*/ 0 h 1124"/>
                <a:gd name="T2" fmla="*/ 754 w 1106"/>
                <a:gd name="T3" fmla="*/ 38 h 1124"/>
                <a:gd name="T4" fmla="*/ 928 w 1106"/>
                <a:gd name="T5" fmla="*/ 147 h 1124"/>
                <a:gd name="T6" fmla="*/ 1050 w 1106"/>
                <a:gd name="T7" fmla="*/ 314 h 1124"/>
                <a:gd name="T8" fmla="*/ 1106 w 1106"/>
                <a:gd name="T9" fmla="*/ 515 h 1124"/>
                <a:gd name="T10" fmla="*/ 1088 w 1106"/>
                <a:gd name="T11" fmla="*/ 721 h 1124"/>
                <a:gd name="T12" fmla="*/ 997 w 1106"/>
                <a:gd name="T13" fmla="*/ 908 h 1124"/>
                <a:gd name="T14" fmla="*/ 845 w 1106"/>
                <a:gd name="T15" fmla="*/ 1048 h 1124"/>
                <a:gd name="T16" fmla="*/ 655 w 1106"/>
                <a:gd name="T17" fmla="*/ 1124 h 1124"/>
                <a:gd name="T18" fmla="*/ 451 w 1106"/>
                <a:gd name="T19" fmla="*/ 1124 h 1124"/>
                <a:gd name="T20" fmla="*/ 261 w 1106"/>
                <a:gd name="T21" fmla="*/ 1048 h 1124"/>
                <a:gd name="T22" fmla="*/ 111 w 1106"/>
                <a:gd name="T23" fmla="*/ 908 h 1124"/>
                <a:gd name="T24" fmla="*/ 20 w 1106"/>
                <a:gd name="T25" fmla="*/ 721 h 1124"/>
                <a:gd name="T26" fmla="*/ 0 w 1106"/>
                <a:gd name="T27" fmla="*/ 515 h 1124"/>
                <a:gd name="T28" fmla="*/ 56 w 1106"/>
                <a:gd name="T29" fmla="*/ 314 h 1124"/>
                <a:gd name="T30" fmla="*/ 180 w 1106"/>
                <a:gd name="T31" fmla="*/ 147 h 1124"/>
                <a:gd name="T32" fmla="*/ 353 w 1106"/>
                <a:gd name="T33" fmla="*/ 38 h 1124"/>
                <a:gd name="T34" fmla="*/ 553 w 1106"/>
                <a:gd name="T35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6" h="1124">
                  <a:moveTo>
                    <a:pt x="553" y="0"/>
                  </a:moveTo>
                  <a:lnTo>
                    <a:pt x="754" y="38"/>
                  </a:lnTo>
                  <a:lnTo>
                    <a:pt x="928" y="147"/>
                  </a:lnTo>
                  <a:lnTo>
                    <a:pt x="1050" y="314"/>
                  </a:lnTo>
                  <a:lnTo>
                    <a:pt x="1106" y="515"/>
                  </a:lnTo>
                  <a:lnTo>
                    <a:pt x="1088" y="721"/>
                  </a:lnTo>
                  <a:lnTo>
                    <a:pt x="997" y="908"/>
                  </a:lnTo>
                  <a:lnTo>
                    <a:pt x="845" y="1048"/>
                  </a:lnTo>
                  <a:lnTo>
                    <a:pt x="655" y="1124"/>
                  </a:lnTo>
                  <a:lnTo>
                    <a:pt x="451" y="1124"/>
                  </a:lnTo>
                  <a:lnTo>
                    <a:pt x="261" y="1048"/>
                  </a:lnTo>
                  <a:lnTo>
                    <a:pt x="111" y="908"/>
                  </a:lnTo>
                  <a:lnTo>
                    <a:pt x="20" y="721"/>
                  </a:lnTo>
                  <a:lnTo>
                    <a:pt x="0" y="515"/>
                  </a:lnTo>
                  <a:lnTo>
                    <a:pt x="56" y="314"/>
                  </a:lnTo>
                  <a:lnTo>
                    <a:pt x="180" y="147"/>
                  </a:lnTo>
                  <a:lnTo>
                    <a:pt x="353" y="38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392" y="1651"/>
              <a:ext cx="1106" cy="1124"/>
            </a:xfrm>
            <a:custGeom>
              <a:avLst/>
              <a:gdLst>
                <a:gd name="T0" fmla="*/ 553 w 1106"/>
                <a:gd name="T1" fmla="*/ 0 h 1124"/>
                <a:gd name="T2" fmla="*/ 754 w 1106"/>
                <a:gd name="T3" fmla="*/ 38 h 1124"/>
                <a:gd name="T4" fmla="*/ 928 w 1106"/>
                <a:gd name="T5" fmla="*/ 147 h 1124"/>
                <a:gd name="T6" fmla="*/ 1050 w 1106"/>
                <a:gd name="T7" fmla="*/ 314 h 1124"/>
                <a:gd name="T8" fmla="*/ 1106 w 1106"/>
                <a:gd name="T9" fmla="*/ 515 h 1124"/>
                <a:gd name="T10" fmla="*/ 1088 w 1106"/>
                <a:gd name="T11" fmla="*/ 721 h 1124"/>
                <a:gd name="T12" fmla="*/ 997 w 1106"/>
                <a:gd name="T13" fmla="*/ 908 h 1124"/>
                <a:gd name="T14" fmla="*/ 845 w 1106"/>
                <a:gd name="T15" fmla="*/ 1048 h 1124"/>
                <a:gd name="T16" fmla="*/ 655 w 1106"/>
                <a:gd name="T17" fmla="*/ 1124 h 1124"/>
                <a:gd name="T18" fmla="*/ 451 w 1106"/>
                <a:gd name="T19" fmla="*/ 1124 h 1124"/>
                <a:gd name="T20" fmla="*/ 261 w 1106"/>
                <a:gd name="T21" fmla="*/ 1048 h 1124"/>
                <a:gd name="T22" fmla="*/ 111 w 1106"/>
                <a:gd name="T23" fmla="*/ 908 h 1124"/>
                <a:gd name="T24" fmla="*/ 20 w 1106"/>
                <a:gd name="T25" fmla="*/ 721 h 1124"/>
                <a:gd name="T26" fmla="*/ 0 w 1106"/>
                <a:gd name="T27" fmla="*/ 515 h 1124"/>
                <a:gd name="T28" fmla="*/ 56 w 1106"/>
                <a:gd name="T29" fmla="*/ 314 h 1124"/>
                <a:gd name="T30" fmla="*/ 180 w 1106"/>
                <a:gd name="T31" fmla="*/ 147 h 1124"/>
                <a:gd name="T32" fmla="*/ 353 w 1106"/>
                <a:gd name="T33" fmla="*/ 38 h 1124"/>
                <a:gd name="T34" fmla="*/ 553 w 1106"/>
                <a:gd name="T35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6" h="1124">
                  <a:moveTo>
                    <a:pt x="553" y="0"/>
                  </a:moveTo>
                  <a:lnTo>
                    <a:pt x="754" y="38"/>
                  </a:lnTo>
                  <a:lnTo>
                    <a:pt x="928" y="147"/>
                  </a:lnTo>
                  <a:lnTo>
                    <a:pt x="1050" y="314"/>
                  </a:lnTo>
                  <a:lnTo>
                    <a:pt x="1106" y="515"/>
                  </a:lnTo>
                  <a:lnTo>
                    <a:pt x="1088" y="721"/>
                  </a:lnTo>
                  <a:lnTo>
                    <a:pt x="997" y="908"/>
                  </a:lnTo>
                  <a:lnTo>
                    <a:pt x="845" y="1048"/>
                  </a:lnTo>
                  <a:lnTo>
                    <a:pt x="655" y="1124"/>
                  </a:lnTo>
                  <a:lnTo>
                    <a:pt x="451" y="1124"/>
                  </a:lnTo>
                  <a:lnTo>
                    <a:pt x="261" y="1048"/>
                  </a:lnTo>
                  <a:lnTo>
                    <a:pt x="111" y="908"/>
                  </a:lnTo>
                  <a:lnTo>
                    <a:pt x="20" y="721"/>
                  </a:lnTo>
                  <a:lnTo>
                    <a:pt x="0" y="515"/>
                  </a:lnTo>
                  <a:lnTo>
                    <a:pt x="56" y="314"/>
                  </a:lnTo>
                  <a:lnTo>
                    <a:pt x="180" y="147"/>
                  </a:lnTo>
                  <a:lnTo>
                    <a:pt x="353" y="38"/>
                  </a:lnTo>
                  <a:lnTo>
                    <a:pt x="553" y="0"/>
                  </a:ln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688" y="1954"/>
              <a:ext cx="514" cy="522"/>
            </a:xfrm>
            <a:custGeom>
              <a:avLst/>
              <a:gdLst>
                <a:gd name="T0" fmla="*/ 257 w 514"/>
                <a:gd name="T1" fmla="*/ 0 h 522"/>
                <a:gd name="T2" fmla="*/ 350 w 514"/>
                <a:gd name="T3" fmla="*/ 17 h 522"/>
                <a:gd name="T4" fmla="*/ 430 w 514"/>
                <a:gd name="T5" fmla="*/ 69 h 522"/>
                <a:gd name="T6" fmla="*/ 489 w 514"/>
                <a:gd name="T7" fmla="*/ 146 h 522"/>
                <a:gd name="T8" fmla="*/ 514 w 514"/>
                <a:gd name="T9" fmla="*/ 239 h 522"/>
                <a:gd name="T10" fmla="*/ 506 w 514"/>
                <a:gd name="T11" fmla="*/ 335 h 522"/>
                <a:gd name="T12" fmla="*/ 463 w 514"/>
                <a:gd name="T13" fmla="*/ 422 h 522"/>
                <a:gd name="T14" fmla="*/ 393 w 514"/>
                <a:gd name="T15" fmla="*/ 488 h 522"/>
                <a:gd name="T16" fmla="*/ 304 w 514"/>
                <a:gd name="T17" fmla="*/ 522 h 522"/>
                <a:gd name="T18" fmla="*/ 210 w 514"/>
                <a:gd name="T19" fmla="*/ 522 h 522"/>
                <a:gd name="T20" fmla="*/ 121 w 514"/>
                <a:gd name="T21" fmla="*/ 488 h 522"/>
                <a:gd name="T22" fmla="*/ 51 w 514"/>
                <a:gd name="T23" fmla="*/ 422 h 522"/>
                <a:gd name="T24" fmla="*/ 10 w 514"/>
                <a:gd name="T25" fmla="*/ 335 h 522"/>
                <a:gd name="T26" fmla="*/ 0 w 514"/>
                <a:gd name="T27" fmla="*/ 239 h 522"/>
                <a:gd name="T28" fmla="*/ 27 w 514"/>
                <a:gd name="T29" fmla="*/ 146 h 522"/>
                <a:gd name="T30" fmla="*/ 84 w 514"/>
                <a:gd name="T31" fmla="*/ 69 h 522"/>
                <a:gd name="T32" fmla="*/ 164 w 514"/>
                <a:gd name="T33" fmla="*/ 17 h 522"/>
                <a:gd name="T34" fmla="*/ 257 w 514"/>
                <a:gd name="T3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22">
                  <a:moveTo>
                    <a:pt x="257" y="0"/>
                  </a:moveTo>
                  <a:lnTo>
                    <a:pt x="350" y="17"/>
                  </a:lnTo>
                  <a:lnTo>
                    <a:pt x="430" y="69"/>
                  </a:lnTo>
                  <a:lnTo>
                    <a:pt x="489" y="146"/>
                  </a:lnTo>
                  <a:lnTo>
                    <a:pt x="514" y="239"/>
                  </a:lnTo>
                  <a:lnTo>
                    <a:pt x="506" y="335"/>
                  </a:lnTo>
                  <a:lnTo>
                    <a:pt x="463" y="422"/>
                  </a:lnTo>
                  <a:lnTo>
                    <a:pt x="393" y="488"/>
                  </a:lnTo>
                  <a:lnTo>
                    <a:pt x="304" y="522"/>
                  </a:lnTo>
                  <a:lnTo>
                    <a:pt x="210" y="522"/>
                  </a:lnTo>
                  <a:lnTo>
                    <a:pt x="121" y="488"/>
                  </a:lnTo>
                  <a:lnTo>
                    <a:pt x="51" y="422"/>
                  </a:lnTo>
                  <a:lnTo>
                    <a:pt x="10" y="335"/>
                  </a:lnTo>
                  <a:lnTo>
                    <a:pt x="0" y="239"/>
                  </a:lnTo>
                  <a:lnTo>
                    <a:pt x="27" y="146"/>
                  </a:lnTo>
                  <a:lnTo>
                    <a:pt x="84" y="69"/>
                  </a:lnTo>
                  <a:lnTo>
                    <a:pt x="164" y="1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688" y="1954"/>
              <a:ext cx="514" cy="522"/>
            </a:xfrm>
            <a:custGeom>
              <a:avLst/>
              <a:gdLst>
                <a:gd name="T0" fmla="*/ 257 w 514"/>
                <a:gd name="T1" fmla="*/ 0 h 522"/>
                <a:gd name="T2" fmla="*/ 350 w 514"/>
                <a:gd name="T3" fmla="*/ 17 h 522"/>
                <a:gd name="T4" fmla="*/ 430 w 514"/>
                <a:gd name="T5" fmla="*/ 69 h 522"/>
                <a:gd name="T6" fmla="*/ 489 w 514"/>
                <a:gd name="T7" fmla="*/ 146 h 522"/>
                <a:gd name="T8" fmla="*/ 514 w 514"/>
                <a:gd name="T9" fmla="*/ 239 h 522"/>
                <a:gd name="T10" fmla="*/ 506 w 514"/>
                <a:gd name="T11" fmla="*/ 335 h 522"/>
                <a:gd name="T12" fmla="*/ 463 w 514"/>
                <a:gd name="T13" fmla="*/ 422 h 522"/>
                <a:gd name="T14" fmla="*/ 393 w 514"/>
                <a:gd name="T15" fmla="*/ 488 h 522"/>
                <a:gd name="T16" fmla="*/ 304 w 514"/>
                <a:gd name="T17" fmla="*/ 522 h 522"/>
                <a:gd name="T18" fmla="*/ 210 w 514"/>
                <a:gd name="T19" fmla="*/ 522 h 522"/>
                <a:gd name="T20" fmla="*/ 121 w 514"/>
                <a:gd name="T21" fmla="*/ 488 h 522"/>
                <a:gd name="T22" fmla="*/ 51 w 514"/>
                <a:gd name="T23" fmla="*/ 422 h 522"/>
                <a:gd name="T24" fmla="*/ 10 w 514"/>
                <a:gd name="T25" fmla="*/ 335 h 522"/>
                <a:gd name="T26" fmla="*/ 0 w 514"/>
                <a:gd name="T27" fmla="*/ 239 h 522"/>
                <a:gd name="T28" fmla="*/ 27 w 514"/>
                <a:gd name="T29" fmla="*/ 146 h 522"/>
                <a:gd name="T30" fmla="*/ 84 w 514"/>
                <a:gd name="T31" fmla="*/ 69 h 522"/>
                <a:gd name="T32" fmla="*/ 164 w 514"/>
                <a:gd name="T33" fmla="*/ 17 h 522"/>
                <a:gd name="T34" fmla="*/ 257 w 514"/>
                <a:gd name="T3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22">
                  <a:moveTo>
                    <a:pt x="257" y="0"/>
                  </a:moveTo>
                  <a:lnTo>
                    <a:pt x="350" y="17"/>
                  </a:lnTo>
                  <a:lnTo>
                    <a:pt x="430" y="69"/>
                  </a:lnTo>
                  <a:lnTo>
                    <a:pt x="489" y="146"/>
                  </a:lnTo>
                  <a:lnTo>
                    <a:pt x="514" y="239"/>
                  </a:lnTo>
                  <a:lnTo>
                    <a:pt x="506" y="335"/>
                  </a:lnTo>
                  <a:lnTo>
                    <a:pt x="463" y="422"/>
                  </a:lnTo>
                  <a:lnTo>
                    <a:pt x="393" y="488"/>
                  </a:lnTo>
                  <a:lnTo>
                    <a:pt x="304" y="522"/>
                  </a:lnTo>
                  <a:lnTo>
                    <a:pt x="210" y="522"/>
                  </a:lnTo>
                  <a:lnTo>
                    <a:pt x="121" y="488"/>
                  </a:lnTo>
                  <a:lnTo>
                    <a:pt x="51" y="422"/>
                  </a:lnTo>
                  <a:lnTo>
                    <a:pt x="10" y="335"/>
                  </a:lnTo>
                  <a:lnTo>
                    <a:pt x="0" y="239"/>
                  </a:lnTo>
                  <a:lnTo>
                    <a:pt x="27" y="146"/>
                  </a:lnTo>
                  <a:lnTo>
                    <a:pt x="84" y="69"/>
                  </a:lnTo>
                  <a:lnTo>
                    <a:pt x="164" y="17"/>
                  </a:lnTo>
                  <a:lnTo>
                    <a:pt x="257" y="0"/>
                  </a:ln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18" y="1592"/>
              <a:ext cx="1237" cy="1172"/>
            </a:xfrm>
            <a:custGeom>
              <a:avLst/>
              <a:gdLst>
                <a:gd name="T0" fmla="*/ 528 w 1237"/>
                <a:gd name="T1" fmla="*/ 0 h 1172"/>
                <a:gd name="T2" fmla="*/ 754 w 1237"/>
                <a:gd name="T3" fmla="*/ 27 h 1172"/>
                <a:gd name="T4" fmla="*/ 927 w 1237"/>
                <a:gd name="T5" fmla="*/ 178 h 1172"/>
                <a:gd name="T6" fmla="*/ 1054 w 1237"/>
                <a:gd name="T7" fmla="*/ 358 h 1172"/>
                <a:gd name="T8" fmla="*/ 1204 w 1237"/>
                <a:gd name="T9" fmla="*/ 562 h 1172"/>
                <a:gd name="T10" fmla="*/ 1194 w 1237"/>
                <a:gd name="T11" fmla="*/ 819 h 1172"/>
                <a:gd name="T12" fmla="*/ 1237 w 1237"/>
                <a:gd name="T13" fmla="*/ 1172 h 1172"/>
                <a:gd name="T14" fmla="*/ 817 w 1237"/>
                <a:gd name="T15" fmla="*/ 1105 h 1172"/>
                <a:gd name="T16" fmla="*/ 588 w 1237"/>
                <a:gd name="T17" fmla="*/ 959 h 1172"/>
                <a:gd name="T18" fmla="*/ 472 w 1237"/>
                <a:gd name="T19" fmla="*/ 927 h 1172"/>
                <a:gd name="T20" fmla="*/ 214 w 1237"/>
                <a:gd name="T21" fmla="*/ 1141 h 1172"/>
                <a:gd name="T22" fmla="*/ 99 w 1237"/>
                <a:gd name="T23" fmla="*/ 955 h 1172"/>
                <a:gd name="T24" fmla="*/ 56 w 1237"/>
                <a:gd name="T25" fmla="*/ 762 h 1172"/>
                <a:gd name="T26" fmla="*/ 0 w 1237"/>
                <a:gd name="T27" fmla="*/ 575 h 1172"/>
                <a:gd name="T28" fmla="*/ 52 w 1237"/>
                <a:gd name="T29" fmla="*/ 384 h 1172"/>
                <a:gd name="T30" fmla="*/ 91 w 1237"/>
                <a:gd name="T31" fmla="*/ 137 h 1172"/>
                <a:gd name="T32" fmla="*/ 411 w 1237"/>
                <a:gd name="T33" fmla="*/ 320 h 1172"/>
                <a:gd name="T34" fmla="*/ 528 w 1237"/>
                <a:gd name="T3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7" h="1172">
                  <a:moveTo>
                    <a:pt x="528" y="0"/>
                  </a:moveTo>
                  <a:lnTo>
                    <a:pt x="754" y="27"/>
                  </a:lnTo>
                  <a:lnTo>
                    <a:pt x="927" y="178"/>
                  </a:lnTo>
                  <a:lnTo>
                    <a:pt x="1054" y="358"/>
                  </a:lnTo>
                  <a:lnTo>
                    <a:pt x="1204" y="562"/>
                  </a:lnTo>
                  <a:lnTo>
                    <a:pt x="1194" y="819"/>
                  </a:lnTo>
                  <a:lnTo>
                    <a:pt x="1237" y="1172"/>
                  </a:lnTo>
                  <a:lnTo>
                    <a:pt x="817" y="1105"/>
                  </a:lnTo>
                  <a:lnTo>
                    <a:pt x="588" y="959"/>
                  </a:lnTo>
                  <a:lnTo>
                    <a:pt x="472" y="927"/>
                  </a:lnTo>
                  <a:lnTo>
                    <a:pt x="214" y="1141"/>
                  </a:lnTo>
                  <a:lnTo>
                    <a:pt x="99" y="955"/>
                  </a:lnTo>
                  <a:lnTo>
                    <a:pt x="56" y="762"/>
                  </a:lnTo>
                  <a:lnTo>
                    <a:pt x="0" y="575"/>
                  </a:lnTo>
                  <a:lnTo>
                    <a:pt x="52" y="384"/>
                  </a:lnTo>
                  <a:lnTo>
                    <a:pt x="91" y="137"/>
                  </a:lnTo>
                  <a:lnTo>
                    <a:pt x="411" y="32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18" y="1592"/>
              <a:ext cx="1237" cy="1172"/>
            </a:xfrm>
            <a:custGeom>
              <a:avLst/>
              <a:gdLst>
                <a:gd name="T0" fmla="*/ 528 w 1237"/>
                <a:gd name="T1" fmla="*/ 0 h 1172"/>
                <a:gd name="T2" fmla="*/ 754 w 1237"/>
                <a:gd name="T3" fmla="*/ 27 h 1172"/>
                <a:gd name="T4" fmla="*/ 927 w 1237"/>
                <a:gd name="T5" fmla="*/ 178 h 1172"/>
                <a:gd name="T6" fmla="*/ 1054 w 1237"/>
                <a:gd name="T7" fmla="*/ 358 h 1172"/>
                <a:gd name="T8" fmla="*/ 1204 w 1237"/>
                <a:gd name="T9" fmla="*/ 562 h 1172"/>
                <a:gd name="T10" fmla="*/ 1194 w 1237"/>
                <a:gd name="T11" fmla="*/ 819 h 1172"/>
                <a:gd name="T12" fmla="*/ 1237 w 1237"/>
                <a:gd name="T13" fmla="*/ 1172 h 1172"/>
                <a:gd name="T14" fmla="*/ 817 w 1237"/>
                <a:gd name="T15" fmla="*/ 1105 h 1172"/>
                <a:gd name="T16" fmla="*/ 588 w 1237"/>
                <a:gd name="T17" fmla="*/ 959 h 1172"/>
                <a:gd name="T18" fmla="*/ 472 w 1237"/>
                <a:gd name="T19" fmla="*/ 927 h 1172"/>
                <a:gd name="T20" fmla="*/ 214 w 1237"/>
                <a:gd name="T21" fmla="*/ 1141 h 1172"/>
                <a:gd name="T22" fmla="*/ 99 w 1237"/>
                <a:gd name="T23" fmla="*/ 955 h 1172"/>
                <a:gd name="T24" fmla="*/ 56 w 1237"/>
                <a:gd name="T25" fmla="*/ 762 h 1172"/>
                <a:gd name="T26" fmla="*/ 0 w 1237"/>
                <a:gd name="T27" fmla="*/ 575 h 1172"/>
                <a:gd name="T28" fmla="*/ 52 w 1237"/>
                <a:gd name="T29" fmla="*/ 384 h 1172"/>
                <a:gd name="T30" fmla="*/ 91 w 1237"/>
                <a:gd name="T31" fmla="*/ 137 h 1172"/>
                <a:gd name="T32" fmla="*/ 411 w 1237"/>
                <a:gd name="T33" fmla="*/ 320 h 1172"/>
                <a:gd name="T34" fmla="*/ 528 w 1237"/>
                <a:gd name="T3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7" h="1172">
                  <a:moveTo>
                    <a:pt x="528" y="0"/>
                  </a:moveTo>
                  <a:lnTo>
                    <a:pt x="754" y="27"/>
                  </a:lnTo>
                  <a:lnTo>
                    <a:pt x="927" y="178"/>
                  </a:lnTo>
                  <a:lnTo>
                    <a:pt x="1054" y="358"/>
                  </a:lnTo>
                  <a:lnTo>
                    <a:pt x="1204" y="562"/>
                  </a:lnTo>
                  <a:lnTo>
                    <a:pt x="1194" y="819"/>
                  </a:lnTo>
                  <a:lnTo>
                    <a:pt x="1237" y="1172"/>
                  </a:lnTo>
                  <a:lnTo>
                    <a:pt x="817" y="1105"/>
                  </a:lnTo>
                  <a:lnTo>
                    <a:pt x="588" y="959"/>
                  </a:lnTo>
                  <a:lnTo>
                    <a:pt x="472" y="927"/>
                  </a:lnTo>
                  <a:lnTo>
                    <a:pt x="214" y="1141"/>
                  </a:lnTo>
                  <a:lnTo>
                    <a:pt x="99" y="955"/>
                  </a:lnTo>
                  <a:lnTo>
                    <a:pt x="56" y="762"/>
                  </a:lnTo>
                  <a:lnTo>
                    <a:pt x="0" y="575"/>
                  </a:lnTo>
                  <a:lnTo>
                    <a:pt x="52" y="384"/>
                  </a:lnTo>
                  <a:lnTo>
                    <a:pt x="91" y="137"/>
                  </a:lnTo>
                  <a:lnTo>
                    <a:pt x="411" y="32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69" y="1789"/>
              <a:ext cx="904" cy="835"/>
            </a:xfrm>
            <a:custGeom>
              <a:avLst/>
              <a:gdLst>
                <a:gd name="T0" fmla="*/ 377 w 904"/>
                <a:gd name="T1" fmla="*/ 0 h 835"/>
                <a:gd name="T2" fmla="*/ 517 w 904"/>
                <a:gd name="T3" fmla="*/ 57 h 835"/>
                <a:gd name="T4" fmla="*/ 618 w 904"/>
                <a:gd name="T5" fmla="*/ 158 h 835"/>
                <a:gd name="T6" fmla="*/ 739 w 904"/>
                <a:gd name="T7" fmla="*/ 244 h 835"/>
                <a:gd name="T8" fmla="*/ 802 w 904"/>
                <a:gd name="T9" fmla="*/ 388 h 835"/>
                <a:gd name="T10" fmla="*/ 789 w 904"/>
                <a:gd name="T11" fmla="*/ 548 h 835"/>
                <a:gd name="T12" fmla="*/ 904 w 904"/>
                <a:gd name="T13" fmla="*/ 835 h 835"/>
                <a:gd name="T14" fmla="*/ 514 w 904"/>
                <a:gd name="T15" fmla="*/ 654 h 835"/>
                <a:gd name="T16" fmla="*/ 419 w 904"/>
                <a:gd name="T17" fmla="*/ 664 h 835"/>
                <a:gd name="T18" fmla="*/ 337 w 904"/>
                <a:gd name="T19" fmla="*/ 645 h 835"/>
                <a:gd name="T20" fmla="*/ 192 w 904"/>
                <a:gd name="T21" fmla="*/ 731 h 835"/>
                <a:gd name="T22" fmla="*/ 91 w 904"/>
                <a:gd name="T23" fmla="*/ 648 h 835"/>
                <a:gd name="T24" fmla="*/ 0 w 904"/>
                <a:gd name="T25" fmla="*/ 538 h 835"/>
                <a:gd name="T26" fmla="*/ 29 w 904"/>
                <a:gd name="T27" fmla="*/ 396 h 835"/>
                <a:gd name="T28" fmla="*/ 83 w 904"/>
                <a:gd name="T29" fmla="*/ 279 h 835"/>
                <a:gd name="T30" fmla="*/ 52 w 904"/>
                <a:gd name="T31" fmla="*/ 64 h 835"/>
                <a:gd name="T32" fmla="*/ 260 w 904"/>
                <a:gd name="T33" fmla="*/ 123 h 835"/>
                <a:gd name="T34" fmla="*/ 377 w 904"/>
                <a:gd name="T3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4" h="835">
                  <a:moveTo>
                    <a:pt x="377" y="0"/>
                  </a:moveTo>
                  <a:lnTo>
                    <a:pt x="517" y="57"/>
                  </a:lnTo>
                  <a:lnTo>
                    <a:pt x="618" y="158"/>
                  </a:lnTo>
                  <a:lnTo>
                    <a:pt x="739" y="244"/>
                  </a:lnTo>
                  <a:lnTo>
                    <a:pt x="802" y="388"/>
                  </a:lnTo>
                  <a:lnTo>
                    <a:pt x="789" y="548"/>
                  </a:lnTo>
                  <a:lnTo>
                    <a:pt x="904" y="835"/>
                  </a:lnTo>
                  <a:lnTo>
                    <a:pt x="514" y="654"/>
                  </a:lnTo>
                  <a:lnTo>
                    <a:pt x="419" y="664"/>
                  </a:lnTo>
                  <a:lnTo>
                    <a:pt x="337" y="645"/>
                  </a:lnTo>
                  <a:lnTo>
                    <a:pt x="192" y="731"/>
                  </a:lnTo>
                  <a:lnTo>
                    <a:pt x="91" y="648"/>
                  </a:lnTo>
                  <a:lnTo>
                    <a:pt x="0" y="538"/>
                  </a:lnTo>
                  <a:lnTo>
                    <a:pt x="29" y="396"/>
                  </a:lnTo>
                  <a:lnTo>
                    <a:pt x="83" y="279"/>
                  </a:lnTo>
                  <a:lnTo>
                    <a:pt x="52" y="64"/>
                  </a:lnTo>
                  <a:lnTo>
                    <a:pt x="260" y="123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69" y="1789"/>
              <a:ext cx="904" cy="835"/>
            </a:xfrm>
            <a:custGeom>
              <a:avLst/>
              <a:gdLst>
                <a:gd name="T0" fmla="*/ 377 w 904"/>
                <a:gd name="T1" fmla="*/ 0 h 835"/>
                <a:gd name="T2" fmla="*/ 517 w 904"/>
                <a:gd name="T3" fmla="*/ 57 h 835"/>
                <a:gd name="T4" fmla="*/ 618 w 904"/>
                <a:gd name="T5" fmla="*/ 158 h 835"/>
                <a:gd name="T6" fmla="*/ 739 w 904"/>
                <a:gd name="T7" fmla="*/ 244 h 835"/>
                <a:gd name="T8" fmla="*/ 802 w 904"/>
                <a:gd name="T9" fmla="*/ 388 h 835"/>
                <a:gd name="T10" fmla="*/ 789 w 904"/>
                <a:gd name="T11" fmla="*/ 548 h 835"/>
                <a:gd name="T12" fmla="*/ 904 w 904"/>
                <a:gd name="T13" fmla="*/ 835 h 835"/>
                <a:gd name="T14" fmla="*/ 514 w 904"/>
                <a:gd name="T15" fmla="*/ 654 h 835"/>
                <a:gd name="T16" fmla="*/ 419 w 904"/>
                <a:gd name="T17" fmla="*/ 664 h 835"/>
                <a:gd name="T18" fmla="*/ 337 w 904"/>
                <a:gd name="T19" fmla="*/ 645 h 835"/>
                <a:gd name="T20" fmla="*/ 192 w 904"/>
                <a:gd name="T21" fmla="*/ 731 h 835"/>
                <a:gd name="T22" fmla="*/ 91 w 904"/>
                <a:gd name="T23" fmla="*/ 648 h 835"/>
                <a:gd name="T24" fmla="*/ 0 w 904"/>
                <a:gd name="T25" fmla="*/ 538 h 835"/>
                <a:gd name="T26" fmla="*/ 29 w 904"/>
                <a:gd name="T27" fmla="*/ 396 h 835"/>
                <a:gd name="T28" fmla="*/ 83 w 904"/>
                <a:gd name="T29" fmla="*/ 279 h 835"/>
                <a:gd name="T30" fmla="*/ 52 w 904"/>
                <a:gd name="T31" fmla="*/ 64 h 835"/>
                <a:gd name="T32" fmla="*/ 260 w 904"/>
                <a:gd name="T33" fmla="*/ 123 h 835"/>
                <a:gd name="T34" fmla="*/ 377 w 904"/>
                <a:gd name="T3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4" h="835">
                  <a:moveTo>
                    <a:pt x="377" y="0"/>
                  </a:moveTo>
                  <a:lnTo>
                    <a:pt x="517" y="57"/>
                  </a:lnTo>
                  <a:lnTo>
                    <a:pt x="618" y="158"/>
                  </a:lnTo>
                  <a:lnTo>
                    <a:pt x="739" y="244"/>
                  </a:lnTo>
                  <a:lnTo>
                    <a:pt x="802" y="388"/>
                  </a:lnTo>
                  <a:lnTo>
                    <a:pt x="789" y="548"/>
                  </a:lnTo>
                  <a:lnTo>
                    <a:pt x="904" y="835"/>
                  </a:lnTo>
                  <a:lnTo>
                    <a:pt x="514" y="654"/>
                  </a:lnTo>
                  <a:lnTo>
                    <a:pt x="419" y="664"/>
                  </a:lnTo>
                  <a:lnTo>
                    <a:pt x="337" y="645"/>
                  </a:lnTo>
                  <a:lnTo>
                    <a:pt x="192" y="731"/>
                  </a:lnTo>
                  <a:lnTo>
                    <a:pt x="91" y="648"/>
                  </a:lnTo>
                  <a:lnTo>
                    <a:pt x="0" y="538"/>
                  </a:lnTo>
                  <a:lnTo>
                    <a:pt x="29" y="396"/>
                  </a:lnTo>
                  <a:lnTo>
                    <a:pt x="83" y="279"/>
                  </a:lnTo>
                  <a:lnTo>
                    <a:pt x="52" y="64"/>
                  </a:lnTo>
                  <a:lnTo>
                    <a:pt x="260" y="123"/>
                  </a:lnTo>
                  <a:lnTo>
                    <a:pt x="377" y="0"/>
                  </a:lnTo>
                  <a:close/>
                </a:path>
              </a:pathLst>
            </a:custGeom>
            <a:noFill/>
            <a:ln w="317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20" y="1913"/>
              <a:ext cx="669" cy="569"/>
            </a:xfrm>
            <a:custGeom>
              <a:avLst/>
              <a:gdLst>
                <a:gd name="T0" fmla="*/ 325 w 669"/>
                <a:gd name="T1" fmla="*/ 37 h 569"/>
                <a:gd name="T2" fmla="*/ 397 w 669"/>
                <a:gd name="T3" fmla="*/ 116 h 569"/>
                <a:gd name="T4" fmla="*/ 438 w 669"/>
                <a:gd name="T5" fmla="*/ 178 h 569"/>
                <a:gd name="T6" fmla="*/ 540 w 669"/>
                <a:gd name="T7" fmla="*/ 194 h 569"/>
                <a:gd name="T8" fmla="*/ 557 w 669"/>
                <a:gd name="T9" fmla="*/ 282 h 569"/>
                <a:gd name="T10" fmla="*/ 523 w 669"/>
                <a:gd name="T11" fmla="*/ 362 h 569"/>
                <a:gd name="T12" fmla="*/ 669 w 669"/>
                <a:gd name="T13" fmla="*/ 569 h 569"/>
                <a:gd name="T14" fmla="*/ 381 w 669"/>
                <a:gd name="T15" fmla="*/ 396 h 569"/>
                <a:gd name="T16" fmla="*/ 353 w 669"/>
                <a:gd name="T17" fmla="*/ 458 h 569"/>
                <a:gd name="T18" fmla="*/ 297 w 669"/>
                <a:gd name="T19" fmla="*/ 458 h 569"/>
                <a:gd name="T20" fmla="*/ 228 w 669"/>
                <a:gd name="T21" fmla="*/ 464 h 569"/>
                <a:gd name="T22" fmla="*/ 165 w 669"/>
                <a:gd name="T23" fmla="*/ 427 h 569"/>
                <a:gd name="T24" fmla="*/ 0 w 669"/>
                <a:gd name="T25" fmla="*/ 399 h 569"/>
                <a:gd name="T26" fmla="*/ 143 w 669"/>
                <a:gd name="T27" fmla="*/ 287 h 569"/>
                <a:gd name="T28" fmla="*/ 174 w 669"/>
                <a:gd name="T29" fmla="*/ 227 h 569"/>
                <a:gd name="T30" fmla="*/ 101 w 669"/>
                <a:gd name="T31" fmla="*/ 53 h 569"/>
                <a:gd name="T32" fmla="*/ 210 w 669"/>
                <a:gd name="T33" fmla="*/ 0 h 569"/>
                <a:gd name="T34" fmla="*/ 325 w 669"/>
                <a:gd name="T35" fmla="*/ 3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9" h="569">
                  <a:moveTo>
                    <a:pt x="325" y="37"/>
                  </a:moveTo>
                  <a:lnTo>
                    <a:pt x="397" y="116"/>
                  </a:lnTo>
                  <a:lnTo>
                    <a:pt x="438" y="178"/>
                  </a:lnTo>
                  <a:lnTo>
                    <a:pt x="540" y="194"/>
                  </a:lnTo>
                  <a:lnTo>
                    <a:pt x="557" y="282"/>
                  </a:lnTo>
                  <a:lnTo>
                    <a:pt x="523" y="362"/>
                  </a:lnTo>
                  <a:lnTo>
                    <a:pt x="669" y="569"/>
                  </a:lnTo>
                  <a:lnTo>
                    <a:pt x="381" y="396"/>
                  </a:lnTo>
                  <a:lnTo>
                    <a:pt x="353" y="458"/>
                  </a:lnTo>
                  <a:lnTo>
                    <a:pt x="297" y="458"/>
                  </a:lnTo>
                  <a:lnTo>
                    <a:pt x="228" y="464"/>
                  </a:lnTo>
                  <a:lnTo>
                    <a:pt x="165" y="427"/>
                  </a:lnTo>
                  <a:lnTo>
                    <a:pt x="0" y="399"/>
                  </a:lnTo>
                  <a:lnTo>
                    <a:pt x="143" y="287"/>
                  </a:lnTo>
                  <a:lnTo>
                    <a:pt x="174" y="227"/>
                  </a:lnTo>
                  <a:lnTo>
                    <a:pt x="101" y="53"/>
                  </a:lnTo>
                  <a:lnTo>
                    <a:pt x="210" y="0"/>
                  </a:lnTo>
                  <a:lnTo>
                    <a:pt x="325" y="37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20" y="1913"/>
              <a:ext cx="669" cy="569"/>
            </a:xfrm>
            <a:custGeom>
              <a:avLst/>
              <a:gdLst>
                <a:gd name="T0" fmla="*/ 325 w 669"/>
                <a:gd name="T1" fmla="*/ 37 h 569"/>
                <a:gd name="T2" fmla="*/ 397 w 669"/>
                <a:gd name="T3" fmla="*/ 116 h 569"/>
                <a:gd name="T4" fmla="*/ 438 w 669"/>
                <a:gd name="T5" fmla="*/ 178 h 569"/>
                <a:gd name="T6" fmla="*/ 540 w 669"/>
                <a:gd name="T7" fmla="*/ 194 h 569"/>
                <a:gd name="T8" fmla="*/ 557 w 669"/>
                <a:gd name="T9" fmla="*/ 282 h 569"/>
                <a:gd name="T10" fmla="*/ 523 w 669"/>
                <a:gd name="T11" fmla="*/ 362 h 569"/>
                <a:gd name="T12" fmla="*/ 669 w 669"/>
                <a:gd name="T13" fmla="*/ 569 h 569"/>
                <a:gd name="T14" fmla="*/ 381 w 669"/>
                <a:gd name="T15" fmla="*/ 396 h 569"/>
                <a:gd name="T16" fmla="*/ 353 w 669"/>
                <a:gd name="T17" fmla="*/ 458 h 569"/>
                <a:gd name="T18" fmla="*/ 297 w 669"/>
                <a:gd name="T19" fmla="*/ 458 h 569"/>
                <a:gd name="T20" fmla="*/ 228 w 669"/>
                <a:gd name="T21" fmla="*/ 464 h 569"/>
                <a:gd name="T22" fmla="*/ 165 w 669"/>
                <a:gd name="T23" fmla="*/ 427 h 569"/>
                <a:gd name="T24" fmla="*/ 0 w 669"/>
                <a:gd name="T25" fmla="*/ 399 h 569"/>
                <a:gd name="T26" fmla="*/ 143 w 669"/>
                <a:gd name="T27" fmla="*/ 287 h 569"/>
                <a:gd name="T28" fmla="*/ 174 w 669"/>
                <a:gd name="T29" fmla="*/ 227 h 569"/>
                <a:gd name="T30" fmla="*/ 101 w 669"/>
                <a:gd name="T31" fmla="*/ 53 h 569"/>
                <a:gd name="T32" fmla="*/ 210 w 669"/>
                <a:gd name="T33" fmla="*/ 0 h 569"/>
                <a:gd name="T34" fmla="*/ 325 w 669"/>
                <a:gd name="T35" fmla="*/ 3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9" h="569">
                  <a:moveTo>
                    <a:pt x="325" y="37"/>
                  </a:moveTo>
                  <a:lnTo>
                    <a:pt x="397" y="116"/>
                  </a:lnTo>
                  <a:lnTo>
                    <a:pt x="438" y="178"/>
                  </a:lnTo>
                  <a:lnTo>
                    <a:pt x="540" y="194"/>
                  </a:lnTo>
                  <a:lnTo>
                    <a:pt x="557" y="282"/>
                  </a:lnTo>
                  <a:lnTo>
                    <a:pt x="523" y="362"/>
                  </a:lnTo>
                  <a:lnTo>
                    <a:pt x="669" y="569"/>
                  </a:lnTo>
                  <a:lnTo>
                    <a:pt x="381" y="396"/>
                  </a:lnTo>
                  <a:lnTo>
                    <a:pt x="353" y="458"/>
                  </a:lnTo>
                  <a:lnTo>
                    <a:pt x="297" y="458"/>
                  </a:lnTo>
                  <a:lnTo>
                    <a:pt x="228" y="464"/>
                  </a:lnTo>
                  <a:lnTo>
                    <a:pt x="165" y="427"/>
                  </a:lnTo>
                  <a:lnTo>
                    <a:pt x="0" y="399"/>
                  </a:lnTo>
                  <a:lnTo>
                    <a:pt x="143" y="287"/>
                  </a:lnTo>
                  <a:lnTo>
                    <a:pt x="174" y="227"/>
                  </a:lnTo>
                  <a:lnTo>
                    <a:pt x="101" y="53"/>
                  </a:lnTo>
                  <a:lnTo>
                    <a:pt x="210" y="0"/>
                  </a:lnTo>
                  <a:lnTo>
                    <a:pt x="325" y="37"/>
                  </a:ln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387" y="1646"/>
              <a:ext cx="1116" cy="1134"/>
            </a:xfrm>
            <a:custGeom>
              <a:avLst/>
              <a:gdLst>
                <a:gd name="T0" fmla="*/ 5653 w 14727"/>
                <a:gd name="T1" fmla="*/ 457 h 14662"/>
                <a:gd name="T2" fmla="*/ 6284 w 14727"/>
                <a:gd name="T3" fmla="*/ 203 h 14662"/>
                <a:gd name="T4" fmla="*/ 6832 w 14727"/>
                <a:gd name="T5" fmla="*/ 235 h 14662"/>
                <a:gd name="T6" fmla="*/ 7376 w 14727"/>
                <a:gd name="T7" fmla="*/ 133 h 14662"/>
                <a:gd name="T8" fmla="*/ 8405 w 14727"/>
                <a:gd name="T9" fmla="*/ 194 h 14662"/>
                <a:gd name="T10" fmla="*/ 8905 w 14727"/>
                <a:gd name="T11" fmla="*/ 423 h 14662"/>
                <a:gd name="T12" fmla="*/ 10032 w 14727"/>
                <a:gd name="T13" fmla="*/ 498 h 14662"/>
                <a:gd name="T14" fmla="*/ 10462 w 14727"/>
                <a:gd name="T15" fmla="*/ 757 h 14662"/>
                <a:gd name="T16" fmla="*/ 10846 w 14727"/>
                <a:gd name="T17" fmla="*/ 1151 h 14662"/>
                <a:gd name="T18" fmla="*/ 12165 w 14727"/>
                <a:gd name="T19" fmla="*/ 1806 h 14662"/>
                <a:gd name="T20" fmla="*/ 12449 w 14727"/>
                <a:gd name="T21" fmla="*/ 2272 h 14662"/>
                <a:gd name="T22" fmla="*/ 12529 w 14727"/>
                <a:gd name="T23" fmla="*/ 2379 h 14662"/>
                <a:gd name="T24" fmla="*/ 13514 w 14727"/>
                <a:gd name="T25" fmla="*/ 3473 h 14662"/>
                <a:gd name="T26" fmla="*/ 13594 w 14727"/>
                <a:gd name="T27" fmla="*/ 3580 h 14662"/>
                <a:gd name="T28" fmla="*/ 13807 w 14727"/>
                <a:gd name="T29" fmla="*/ 4087 h 14662"/>
                <a:gd name="T30" fmla="*/ 14359 w 14727"/>
                <a:gd name="T31" fmla="*/ 5423 h 14662"/>
                <a:gd name="T32" fmla="*/ 14396 w 14727"/>
                <a:gd name="T33" fmla="*/ 5551 h 14662"/>
                <a:gd name="T34" fmla="*/ 14726 w 14727"/>
                <a:gd name="T35" fmla="*/ 6729 h 14662"/>
                <a:gd name="T36" fmla="*/ 14654 w 14727"/>
                <a:gd name="T37" fmla="*/ 7526 h 14662"/>
                <a:gd name="T38" fmla="*/ 14642 w 14727"/>
                <a:gd name="T39" fmla="*/ 7659 h 14662"/>
                <a:gd name="T40" fmla="*/ 14378 w 14727"/>
                <a:gd name="T41" fmla="*/ 9108 h 14662"/>
                <a:gd name="T42" fmla="*/ 14360 w 14727"/>
                <a:gd name="T43" fmla="*/ 9366 h 14662"/>
                <a:gd name="T44" fmla="*/ 14308 w 14727"/>
                <a:gd name="T45" fmla="*/ 9769 h 14662"/>
                <a:gd name="T46" fmla="*/ 13537 w 14727"/>
                <a:gd name="T47" fmla="*/ 11023 h 14662"/>
                <a:gd name="T48" fmla="*/ 13359 w 14727"/>
                <a:gd name="T49" fmla="*/ 11680 h 14662"/>
                <a:gd name="T50" fmla="*/ 13359 w 14727"/>
                <a:gd name="T51" fmla="*/ 11680 h 14662"/>
                <a:gd name="T52" fmla="*/ 12221 w 14727"/>
                <a:gd name="T53" fmla="*/ 12625 h 14662"/>
                <a:gd name="T54" fmla="*/ 11815 w 14727"/>
                <a:gd name="T55" fmla="*/ 13171 h 14662"/>
                <a:gd name="T56" fmla="*/ 11066 w 14727"/>
                <a:gd name="T57" fmla="*/ 13750 h 14662"/>
                <a:gd name="T58" fmla="*/ 10521 w 14727"/>
                <a:gd name="T59" fmla="*/ 13819 h 14662"/>
                <a:gd name="T60" fmla="*/ 9948 w 14727"/>
                <a:gd name="T61" fmla="*/ 14185 h 14662"/>
                <a:gd name="T62" fmla="*/ 9402 w 14727"/>
                <a:gd name="T63" fmla="*/ 14254 h 14662"/>
                <a:gd name="T64" fmla="*/ 8683 w 14727"/>
                <a:gd name="T65" fmla="*/ 14533 h 14662"/>
                <a:gd name="T66" fmla="*/ 7879 w 14727"/>
                <a:gd name="T67" fmla="*/ 14662 h 14662"/>
                <a:gd name="T68" fmla="*/ 7346 w 14727"/>
                <a:gd name="T69" fmla="*/ 14529 h 14662"/>
                <a:gd name="T70" fmla="*/ 6019 w 14727"/>
                <a:gd name="T71" fmla="*/ 14662 h 14662"/>
                <a:gd name="T72" fmla="*/ 5740 w 14727"/>
                <a:gd name="T73" fmla="*/ 14558 h 14662"/>
                <a:gd name="T74" fmla="*/ 5291 w 14727"/>
                <a:gd name="T75" fmla="*/ 14241 h 14662"/>
                <a:gd name="T76" fmla="*/ 3876 w 14727"/>
                <a:gd name="T77" fmla="*/ 13834 h 14662"/>
                <a:gd name="T78" fmla="*/ 3469 w 14727"/>
                <a:gd name="T79" fmla="*/ 13495 h 14662"/>
                <a:gd name="T80" fmla="*/ 3371 w 14727"/>
                <a:gd name="T81" fmla="*/ 13405 h 14662"/>
                <a:gd name="T82" fmla="*/ 2197 w 14727"/>
                <a:gd name="T83" fmla="*/ 12515 h 14662"/>
                <a:gd name="T84" fmla="*/ 2098 w 14727"/>
                <a:gd name="T85" fmla="*/ 12426 h 14662"/>
                <a:gd name="T86" fmla="*/ 1794 w 14727"/>
                <a:gd name="T87" fmla="*/ 11968 h 14662"/>
                <a:gd name="T88" fmla="*/ 947 w 14727"/>
                <a:gd name="T89" fmla="*/ 10801 h 14662"/>
                <a:gd name="T90" fmla="*/ 888 w 14727"/>
                <a:gd name="T91" fmla="*/ 10682 h 14662"/>
                <a:gd name="T92" fmla="*/ 257 w 14727"/>
                <a:gd name="T93" fmla="*/ 9402 h 14662"/>
                <a:gd name="T94" fmla="*/ 200 w 14727"/>
                <a:gd name="T95" fmla="*/ 8807 h 14662"/>
                <a:gd name="T96" fmla="*/ 187 w 14727"/>
                <a:gd name="T97" fmla="*/ 8675 h 14662"/>
                <a:gd name="T98" fmla="*/ 180 w 14727"/>
                <a:gd name="T99" fmla="*/ 7202 h 14662"/>
                <a:gd name="T100" fmla="*/ 132 w 14727"/>
                <a:gd name="T101" fmla="*/ 6742 h 14662"/>
                <a:gd name="T102" fmla="*/ 52 w 14727"/>
                <a:gd name="T103" fmla="*/ 6532 h 14662"/>
                <a:gd name="T104" fmla="*/ 581 w 14727"/>
                <a:gd name="T105" fmla="*/ 5158 h 14662"/>
                <a:gd name="T106" fmla="*/ 635 w 14727"/>
                <a:gd name="T107" fmla="*/ 4480 h 14662"/>
                <a:gd name="T108" fmla="*/ 635 w 14727"/>
                <a:gd name="T109" fmla="*/ 4480 h 14662"/>
                <a:gd name="T110" fmla="*/ 1511 w 14727"/>
                <a:gd name="T111" fmla="*/ 3306 h 14662"/>
                <a:gd name="T112" fmla="*/ 1806 w 14727"/>
                <a:gd name="T113" fmla="*/ 2694 h 14662"/>
                <a:gd name="T114" fmla="*/ 2234 w 14727"/>
                <a:gd name="T115" fmla="*/ 2348 h 14662"/>
                <a:gd name="T116" fmla="*/ 3290 w 14727"/>
                <a:gd name="T117" fmla="*/ 1367 h 14662"/>
                <a:gd name="T118" fmla="*/ 3404 w 14727"/>
                <a:gd name="T119" fmla="*/ 1297 h 14662"/>
                <a:gd name="T120" fmla="*/ 4723 w 14727"/>
                <a:gd name="T121" fmla="*/ 642 h 14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27" h="14662">
                  <a:moveTo>
                    <a:pt x="4711" y="498"/>
                  </a:moveTo>
                  <a:lnTo>
                    <a:pt x="5104" y="424"/>
                  </a:lnTo>
                  <a:lnTo>
                    <a:pt x="5129" y="555"/>
                  </a:lnTo>
                  <a:lnTo>
                    <a:pt x="4736" y="629"/>
                  </a:lnTo>
                  <a:lnTo>
                    <a:pt x="4711" y="498"/>
                  </a:lnTo>
                  <a:close/>
                  <a:moveTo>
                    <a:pt x="5235" y="399"/>
                  </a:moveTo>
                  <a:lnTo>
                    <a:pt x="5628" y="326"/>
                  </a:lnTo>
                  <a:lnTo>
                    <a:pt x="5653" y="457"/>
                  </a:lnTo>
                  <a:lnTo>
                    <a:pt x="5260" y="531"/>
                  </a:lnTo>
                  <a:lnTo>
                    <a:pt x="5235" y="399"/>
                  </a:lnTo>
                  <a:close/>
                  <a:moveTo>
                    <a:pt x="5759" y="301"/>
                  </a:moveTo>
                  <a:lnTo>
                    <a:pt x="6153" y="227"/>
                  </a:lnTo>
                  <a:lnTo>
                    <a:pt x="6177" y="358"/>
                  </a:lnTo>
                  <a:lnTo>
                    <a:pt x="5784" y="432"/>
                  </a:lnTo>
                  <a:lnTo>
                    <a:pt x="5759" y="301"/>
                  </a:lnTo>
                  <a:close/>
                  <a:moveTo>
                    <a:pt x="6284" y="203"/>
                  </a:moveTo>
                  <a:lnTo>
                    <a:pt x="6677" y="129"/>
                  </a:lnTo>
                  <a:lnTo>
                    <a:pt x="6701" y="260"/>
                  </a:lnTo>
                  <a:lnTo>
                    <a:pt x="6308" y="334"/>
                  </a:lnTo>
                  <a:lnTo>
                    <a:pt x="6284" y="203"/>
                  </a:lnTo>
                  <a:close/>
                  <a:moveTo>
                    <a:pt x="6808" y="104"/>
                  </a:moveTo>
                  <a:lnTo>
                    <a:pt x="7201" y="30"/>
                  </a:lnTo>
                  <a:lnTo>
                    <a:pt x="7226" y="161"/>
                  </a:lnTo>
                  <a:lnTo>
                    <a:pt x="6832" y="235"/>
                  </a:lnTo>
                  <a:lnTo>
                    <a:pt x="6808" y="104"/>
                  </a:lnTo>
                  <a:close/>
                  <a:moveTo>
                    <a:pt x="7332" y="6"/>
                  </a:moveTo>
                  <a:lnTo>
                    <a:pt x="7351" y="2"/>
                  </a:lnTo>
                  <a:cubicBezTo>
                    <a:pt x="7359" y="0"/>
                    <a:pt x="7368" y="0"/>
                    <a:pt x="7376" y="2"/>
                  </a:cubicBezTo>
                  <a:lnTo>
                    <a:pt x="7750" y="72"/>
                  </a:lnTo>
                  <a:lnTo>
                    <a:pt x="7725" y="203"/>
                  </a:lnTo>
                  <a:lnTo>
                    <a:pt x="7351" y="133"/>
                  </a:lnTo>
                  <a:lnTo>
                    <a:pt x="7376" y="133"/>
                  </a:lnTo>
                  <a:lnTo>
                    <a:pt x="7357" y="137"/>
                  </a:lnTo>
                  <a:lnTo>
                    <a:pt x="7332" y="6"/>
                  </a:lnTo>
                  <a:close/>
                  <a:moveTo>
                    <a:pt x="7881" y="96"/>
                  </a:moveTo>
                  <a:lnTo>
                    <a:pt x="8274" y="170"/>
                  </a:lnTo>
                  <a:lnTo>
                    <a:pt x="8249" y="301"/>
                  </a:lnTo>
                  <a:lnTo>
                    <a:pt x="7856" y="227"/>
                  </a:lnTo>
                  <a:lnTo>
                    <a:pt x="7881" y="96"/>
                  </a:lnTo>
                  <a:close/>
                  <a:moveTo>
                    <a:pt x="8405" y="194"/>
                  </a:moveTo>
                  <a:lnTo>
                    <a:pt x="8798" y="268"/>
                  </a:lnTo>
                  <a:lnTo>
                    <a:pt x="8774" y="399"/>
                  </a:lnTo>
                  <a:lnTo>
                    <a:pt x="8381" y="325"/>
                  </a:lnTo>
                  <a:lnTo>
                    <a:pt x="8405" y="194"/>
                  </a:lnTo>
                  <a:close/>
                  <a:moveTo>
                    <a:pt x="8929" y="292"/>
                  </a:moveTo>
                  <a:lnTo>
                    <a:pt x="9323" y="365"/>
                  </a:lnTo>
                  <a:lnTo>
                    <a:pt x="9298" y="497"/>
                  </a:lnTo>
                  <a:lnTo>
                    <a:pt x="8905" y="423"/>
                  </a:lnTo>
                  <a:lnTo>
                    <a:pt x="8929" y="292"/>
                  </a:lnTo>
                  <a:close/>
                  <a:moveTo>
                    <a:pt x="9454" y="390"/>
                  </a:moveTo>
                  <a:lnTo>
                    <a:pt x="9847" y="463"/>
                  </a:lnTo>
                  <a:lnTo>
                    <a:pt x="9822" y="594"/>
                  </a:lnTo>
                  <a:lnTo>
                    <a:pt x="9429" y="521"/>
                  </a:lnTo>
                  <a:lnTo>
                    <a:pt x="9454" y="390"/>
                  </a:lnTo>
                  <a:close/>
                  <a:moveTo>
                    <a:pt x="9978" y="488"/>
                  </a:moveTo>
                  <a:lnTo>
                    <a:pt x="10032" y="498"/>
                  </a:lnTo>
                  <a:cubicBezTo>
                    <a:pt x="10040" y="499"/>
                    <a:pt x="10047" y="502"/>
                    <a:pt x="10054" y="507"/>
                  </a:cubicBezTo>
                  <a:lnTo>
                    <a:pt x="10348" y="688"/>
                  </a:lnTo>
                  <a:lnTo>
                    <a:pt x="10279" y="801"/>
                  </a:lnTo>
                  <a:lnTo>
                    <a:pt x="9985" y="620"/>
                  </a:lnTo>
                  <a:lnTo>
                    <a:pt x="10007" y="629"/>
                  </a:lnTo>
                  <a:lnTo>
                    <a:pt x="9953" y="619"/>
                  </a:lnTo>
                  <a:lnTo>
                    <a:pt x="9978" y="488"/>
                  </a:lnTo>
                  <a:close/>
                  <a:moveTo>
                    <a:pt x="10462" y="757"/>
                  </a:moveTo>
                  <a:lnTo>
                    <a:pt x="10803" y="967"/>
                  </a:lnTo>
                  <a:lnTo>
                    <a:pt x="10733" y="1081"/>
                  </a:lnTo>
                  <a:lnTo>
                    <a:pt x="10392" y="871"/>
                  </a:lnTo>
                  <a:lnTo>
                    <a:pt x="10462" y="757"/>
                  </a:lnTo>
                  <a:close/>
                  <a:moveTo>
                    <a:pt x="10916" y="1037"/>
                  </a:moveTo>
                  <a:lnTo>
                    <a:pt x="11257" y="1247"/>
                  </a:lnTo>
                  <a:lnTo>
                    <a:pt x="11187" y="1360"/>
                  </a:lnTo>
                  <a:lnTo>
                    <a:pt x="10846" y="1151"/>
                  </a:lnTo>
                  <a:lnTo>
                    <a:pt x="10916" y="1037"/>
                  </a:lnTo>
                  <a:close/>
                  <a:moveTo>
                    <a:pt x="11370" y="1317"/>
                  </a:moveTo>
                  <a:lnTo>
                    <a:pt x="11711" y="1526"/>
                  </a:lnTo>
                  <a:lnTo>
                    <a:pt x="11641" y="1640"/>
                  </a:lnTo>
                  <a:lnTo>
                    <a:pt x="11301" y="1430"/>
                  </a:lnTo>
                  <a:lnTo>
                    <a:pt x="11370" y="1317"/>
                  </a:lnTo>
                  <a:close/>
                  <a:moveTo>
                    <a:pt x="11825" y="1596"/>
                  </a:moveTo>
                  <a:lnTo>
                    <a:pt x="12165" y="1806"/>
                  </a:lnTo>
                  <a:lnTo>
                    <a:pt x="12095" y="1919"/>
                  </a:lnTo>
                  <a:lnTo>
                    <a:pt x="11755" y="1710"/>
                  </a:lnTo>
                  <a:lnTo>
                    <a:pt x="11825" y="1596"/>
                  </a:lnTo>
                  <a:close/>
                  <a:moveTo>
                    <a:pt x="12279" y="1876"/>
                  </a:moveTo>
                  <a:lnTo>
                    <a:pt x="12342" y="1915"/>
                  </a:lnTo>
                  <a:cubicBezTo>
                    <a:pt x="12350" y="1919"/>
                    <a:pt x="12356" y="1925"/>
                    <a:pt x="12361" y="1932"/>
                  </a:cubicBezTo>
                  <a:lnTo>
                    <a:pt x="12556" y="2192"/>
                  </a:lnTo>
                  <a:lnTo>
                    <a:pt x="12449" y="2272"/>
                  </a:lnTo>
                  <a:lnTo>
                    <a:pt x="12254" y="2011"/>
                  </a:lnTo>
                  <a:lnTo>
                    <a:pt x="12273" y="2028"/>
                  </a:lnTo>
                  <a:lnTo>
                    <a:pt x="12209" y="1989"/>
                  </a:lnTo>
                  <a:lnTo>
                    <a:pt x="12279" y="1876"/>
                  </a:lnTo>
                  <a:close/>
                  <a:moveTo>
                    <a:pt x="12636" y="2299"/>
                  </a:moveTo>
                  <a:lnTo>
                    <a:pt x="12875" y="2619"/>
                  </a:lnTo>
                  <a:lnTo>
                    <a:pt x="12768" y="2699"/>
                  </a:lnTo>
                  <a:lnTo>
                    <a:pt x="12529" y="2379"/>
                  </a:lnTo>
                  <a:lnTo>
                    <a:pt x="12636" y="2299"/>
                  </a:lnTo>
                  <a:close/>
                  <a:moveTo>
                    <a:pt x="12955" y="2726"/>
                  </a:moveTo>
                  <a:lnTo>
                    <a:pt x="13195" y="3046"/>
                  </a:lnTo>
                  <a:lnTo>
                    <a:pt x="13088" y="3126"/>
                  </a:lnTo>
                  <a:lnTo>
                    <a:pt x="12848" y="2806"/>
                  </a:lnTo>
                  <a:lnTo>
                    <a:pt x="12955" y="2726"/>
                  </a:lnTo>
                  <a:close/>
                  <a:moveTo>
                    <a:pt x="13275" y="3153"/>
                  </a:moveTo>
                  <a:lnTo>
                    <a:pt x="13514" y="3473"/>
                  </a:lnTo>
                  <a:lnTo>
                    <a:pt x="13407" y="3553"/>
                  </a:lnTo>
                  <a:lnTo>
                    <a:pt x="13168" y="3233"/>
                  </a:lnTo>
                  <a:lnTo>
                    <a:pt x="13275" y="3153"/>
                  </a:lnTo>
                  <a:close/>
                  <a:moveTo>
                    <a:pt x="13594" y="3580"/>
                  </a:moveTo>
                  <a:lnTo>
                    <a:pt x="13834" y="3900"/>
                  </a:lnTo>
                  <a:lnTo>
                    <a:pt x="13727" y="3980"/>
                  </a:lnTo>
                  <a:lnTo>
                    <a:pt x="13487" y="3660"/>
                  </a:lnTo>
                  <a:lnTo>
                    <a:pt x="13594" y="3580"/>
                  </a:lnTo>
                  <a:close/>
                  <a:moveTo>
                    <a:pt x="13914" y="4007"/>
                  </a:moveTo>
                  <a:lnTo>
                    <a:pt x="13977" y="4092"/>
                  </a:lnTo>
                  <a:cubicBezTo>
                    <a:pt x="13982" y="4098"/>
                    <a:pt x="13985" y="4105"/>
                    <a:pt x="13988" y="4113"/>
                  </a:cubicBezTo>
                  <a:lnTo>
                    <a:pt x="14068" y="4396"/>
                  </a:lnTo>
                  <a:lnTo>
                    <a:pt x="13940" y="4433"/>
                  </a:lnTo>
                  <a:lnTo>
                    <a:pt x="13859" y="4150"/>
                  </a:lnTo>
                  <a:lnTo>
                    <a:pt x="13870" y="4171"/>
                  </a:lnTo>
                  <a:lnTo>
                    <a:pt x="13807" y="4087"/>
                  </a:lnTo>
                  <a:lnTo>
                    <a:pt x="13914" y="4007"/>
                  </a:lnTo>
                  <a:close/>
                  <a:moveTo>
                    <a:pt x="14104" y="4525"/>
                  </a:moveTo>
                  <a:lnTo>
                    <a:pt x="14214" y="4910"/>
                  </a:lnTo>
                  <a:lnTo>
                    <a:pt x="14085" y="4946"/>
                  </a:lnTo>
                  <a:lnTo>
                    <a:pt x="13976" y="4561"/>
                  </a:lnTo>
                  <a:lnTo>
                    <a:pt x="14104" y="4525"/>
                  </a:lnTo>
                  <a:close/>
                  <a:moveTo>
                    <a:pt x="14250" y="5038"/>
                  </a:moveTo>
                  <a:lnTo>
                    <a:pt x="14359" y="5423"/>
                  </a:lnTo>
                  <a:lnTo>
                    <a:pt x="14231" y="5459"/>
                  </a:lnTo>
                  <a:lnTo>
                    <a:pt x="14122" y="5074"/>
                  </a:lnTo>
                  <a:lnTo>
                    <a:pt x="14250" y="5038"/>
                  </a:lnTo>
                  <a:close/>
                  <a:moveTo>
                    <a:pt x="14396" y="5551"/>
                  </a:moveTo>
                  <a:lnTo>
                    <a:pt x="14505" y="5936"/>
                  </a:lnTo>
                  <a:lnTo>
                    <a:pt x="14377" y="5972"/>
                  </a:lnTo>
                  <a:lnTo>
                    <a:pt x="14268" y="5587"/>
                  </a:lnTo>
                  <a:lnTo>
                    <a:pt x="14396" y="5551"/>
                  </a:lnTo>
                  <a:close/>
                  <a:moveTo>
                    <a:pt x="14541" y="6064"/>
                  </a:moveTo>
                  <a:lnTo>
                    <a:pt x="14651" y="6449"/>
                  </a:lnTo>
                  <a:lnTo>
                    <a:pt x="14522" y="6485"/>
                  </a:lnTo>
                  <a:lnTo>
                    <a:pt x="14413" y="6100"/>
                  </a:lnTo>
                  <a:lnTo>
                    <a:pt x="14541" y="6064"/>
                  </a:lnTo>
                  <a:close/>
                  <a:moveTo>
                    <a:pt x="14687" y="6577"/>
                  </a:moveTo>
                  <a:lnTo>
                    <a:pt x="14724" y="6705"/>
                  </a:lnTo>
                  <a:cubicBezTo>
                    <a:pt x="14726" y="6713"/>
                    <a:pt x="14727" y="6721"/>
                    <a:pt x="14726" y="6729"/>
                  </a:cubicBezTo>
                  <a:lnTo>
                    <a:pt x="14702" y="6995"/>
                  </a:lnTo>
                  <a:lnTo>
                    <a:pt x="14569" y="6983"/>
                  </a:lnTo>
                  <a:lnTo>
                    <a:pt x="14593" y="6717"/>
                  </a:lnTo>
                  <a:lnTo>
                    <a:pt x="14595" y="6742"/>
                  </a:lnTo>
                  <a:lnTo>
                    <a:pt x="14559" y="6613"/>
                  </a:lnTo>
                  <a:lnTo>
                    <a:pt x="14687" y="6577"/>
                  </a:lnTo>
                  <a:close/>
                  <a:moveTo>
                    <a:pt x="14690" y="7128"/>
                  </a:moveTo>
                  <a:lnTo>
                    <a:pt x="14654" y="7526"/>
                  </a:lnTo>
                  <a:lnTo>
                    <a:pt x="14521" y="7514"/>
                  </a:lnTo>
                  <a:lnTo>
                    <a:pt x="14557" y="7116"/>
                  </a:lnTo>
                  <a:lnTo>
                    <a:pt x="14690" y="7128"/>
                  </a:lnTo>
                  <a:close/>
                  <a:moveTo>
                    <a:pt x="14642" y="7659"/>
                  </a:moveTo>
                  <a:lnTo>
                    <a:pt x="14607" y="8057"/>
                  </a:lnTo>
                  <a:lnTo>
                    <a:pt x="14474" y="8045"/>
                  </a:lnTo>
                  <a:lnTo>
                    <a:pt x="14510" y="7647"/>
                  </a:lnTo>
                  <a:lnTo>
                    <a:pt x="14642" y="7659"/>
                  </a:lnTo>
                  <a:close/>
                  <a:moveTo>
                    <a:pt x="14595" y="8190"/>
                  </a:moveTo>
                  <a:lnTo>
                    <a:pt x="14559" y="8589"/>
                  </a:lnTo>
                  <a:lnTo>
                    <a:pt x="14426" y="8577"/>
                  </a:lnTo>
                  <a:lnTo>
                    <a:pt x="14462" y="8178"/>
                  </a:lnTo>
                  <a:lnTo>
                    <a:pt x="14595" y="8190"/>
                  </a:lnTo>
                  <a:close/>
                  <a:moveTo>
                    <a:pt x="14547" y="8721"/>
                  </a:moveTo>
                  <a:lnTo>
                    <a:pt x="14511" y="9120"/>
                  </a:lnTo>
                  <a:lnTo>
                    <a:pt x="14378" y="9108"/>
                  </a:lnTo>
                  <a:lnTo>
                    <a:pt x="14414" y="8709"/>
                  </a:lnTo>
                  <a:lnTo>
                    <a:pt x="14547" y="8721"/>
                  </a:lnTo>
                  <a:close/>
                  <a:moveTo>
                    <a:pt x="14499" y="9253"/>
                  </a:moveTo>
                  <a:lnTo>
                    <a:pt x="14486" y="9401"/>
                  </a:lnTo>
                  <a:cubicBezTo>
                    <a:pt x="14485" y="9410"/>
                    <a:pt x="14483" y="9418"/>
                    <a:pt x="14479" y="9425"/>
                  </a:cubicBezTo>
                  <a:lnTo>
                    <a:pt x="14368" y="9650"/>
                  </a:lnTo>
                  <a:lnTo>
                    <a:pt x="14248" y="9590"/>
                  </a:lnTo>
                  <a:lnTo>
                    <a:pt x="14360" y="9366"/>
                  </a:lnTo>
                  <a:lnTo>
                    <a:pt x="14353" y="9389"/>
                  </a:lnTo>
                  <a:lnTo>
                    <a:pt x="14366" y="9241"/>
                  </a:lnTo>
                  <a:lnTo>
                    <a:pt x="14499" y="9253"/>
                  </a:lnTo>
                  <a:close/>
                  <a:moveTo>
                    <a:pt x="14308" y="9769"/>
                  </a:moveTo>
                  <a:lnTo>
                    <a:pt x="14130" y="10127"/>
                  </a:lnTo>
                  <a:lnTo>
                    <a:pt x="14011" y="10068"/>
                  </a:lnTo>
                  <a:lnTo>
                    <a:pt x="14189" y="9710"/>
                  </a:lnTo>
                  <a:lnTo>
                    <a:pt x="14308" y="9769"/>
                  </a:lnTo>
                  <a:close/>
                  <a:moveTo>
                    <a:pt x="14071" y="10247"/>
                  </a:moveTo>
                  <a:lnTo>
                    <a:pt x="13893" y="10605"/>
                  </a:lnTo>
                  <a:lnTo>
                    <a:pt x="13774" y="10546"/>
                  </a:lnTo>
                  <a:lnTo>
                    <a:pt x="13952" y="10187"/>
                  </a:lnTo>
                  <a:lnTo>
                    <a:pt x="14071" y="10247"/>
                  </a:lnTo>
                  <a:close/>
                  <a:moveTo>
                    <a:pt x="13834" y="10724"/>
                  </a:moveTo>
                  <a:lnTo>
                    <a:pt x="13656" y="11082"/>
                  </a:lnTo>
                  <a:lnTo>
                    <a:pt x="13537" y="11023"/>
                  </a:lnTo>
                  <a:lnTo>
                    <a:pt x="13714" y="10665"/>
                  </a:lnTo>
                  <a:lnTo>
                    <a:pt x="13834" y="10724"/>
                  </a:lnTo>
                  <a:close/>
                  <a:moveTo>
                    <a:pt x="13597" y="11202"/>
                  </a:moveTo>
                  <a:lnTo>
                    <a:pt x="13419" y="11560"/>
                  </a:lnTo>
                  <a:lnTo>
                    <a:pt x="13299" y="11501"/>
                  </a:lnTo>
                  <a:lnTo>
                    <a:pt x="13477" y="11143"/>
                  </a:lnTo>
                  <a:lnTo>
                    <a:pt x="13597" y="11202"/>
                  </a:lnTo>
                  <a:close/>
                  <a:moveTo>
                    <a:pt x="13359" y="11680"/>
                  </a:moveTo>
                  <a:lnTo>
                    <a:pt x="13279" y="11841"/>
                  </a:lnTo>
                  <a:cubicBezTo>
                    <a:pt x="13275" y="11849"/>
                    <a:pt x="13270" y="11855"/>
                    <a:pt x="13264" y="11861"/>
                  </a:cubicBezTo>
                  <a:lnTo>
                    <a:pt x="13101" y="12008"/>
                  </a:lnTo>
                  <a:lnTo>
                    <a:pt x="13012" y="11909"/>
                  </a:lnTo>
                  <a:lnTo>
                    <a:pt x="13175" y="11762"/>
                  </a:lnTo>
                  <a:lnTo>
                    <a:pt x="13160" y="11782"/>
                  </a:lnTo>
                  <a:lnTo>
                    <a:pt x="13240" y="11620"/>
                  </a:lnTo>
                  <a:lnTo>
                    <a:pt x="13359" y="11680"/>
                  </a:lnTo>
                  <a:close/>
                  <a:moveTo>
                    <a:pt x="13002" y="12098"/>
                  </a:moveTo>
                  <a:lnTo>
                    <a:pt x="12706" y="12366"/>
                  </a:lnTo>
                  <a:lnTo>
                    <a:pt x="12616" y="12267"/>
                  </a:lnTo>
                  <a:lnTo>
                    <a:pt x="12913" y="11999"/>
                  </a:lnTo>
                  <a:lnTo>
                    <a:pt x="13002" y="12098"/>
                  </a:lnTo>
                  <a:close/>
                  <a:moveTo>
                    <a:pt x="12607" y="12455"/>
                  </a:moveTo>
                  <a:lnTo>
                    <a:pt x="12310" y="12723"/>
                  </a:lnTo>
                  <a:lnTo>
                    <a:pt x="12221" y="12625"/>
                  </a:lnTo>
                  <a:lnTo>
                    <a:pt x="12517" y="12356"/>
                  </a:lnTo>
                  <a:lnTo>
                    <a:pt x="12607" y="12455"/>
                  </a:lnTo>
                  <a:close/>
                  <a:moveTo>
                    <a:pt x="12211" y="12813"/>
                  </a:moveTo>
                  <a:lnTo>
                    <a:pt x="11914" y="13081"/>
                  </a:lnTo>
                  <a:lnTo>
                    <a:pt x="11825" y="12982"/>
                  </a:lnTo>
                  <a:lnTo>
                    <a:pt x="12122" y="12714"/>
                  </a:lnTo>
                  <a:lnTo>
                    <a:pt x="12211" y="12813"/>
                  </a:lnTo>
                  <a:close/>
                  <a:moveTo>
                    <a:pt x="11815" y="13171"/>
                  </a:moveTo>
                  <a:lnTo>
                    <a:pt x="11519" y="13439"/>
                  </a:lnTo>
                  <a:lnTo>
                    <a:pt x="11429" y="13340"/>
                  </a:lnTo>
                  <a:lnTo>
                    <a:pt x="11726" y="13072"/>
                  </a:lnTo>
                  <a:lnTo>
                    <a:pt x="11815" y="13171"/>
                  </a:lnTo>
                  <a:close/>
                  <a:moveTo>
                    <a:pt x="11420" y="13528"/>
                  </a:moveTo>
                  <a:lnTo>
                    <a:pt x="11264" y="13669"/>
                  </a:lnTo>
                  <a:cubicBezTo>
                    <a:pt x="11258" y="13674"/>
                    <a:pt x="11251" y="13679"/>
                    <a:pt x="11244" y="13682"/>
                  </a:cubicBezTo>
                  <a:lnTo>
                    <a:pt x="11066" y="13750"/>
                  </a:lnTo>
                  <a:lnTo>
                    <a:pt x="11018" y="13626"/>
                  </a:lnTo>
                  <a:lnTo>
                    <a:pt x="11195" y="13557"/>
                  </a:lnTo>
                  <a:lnTo>
                    <a:pt x="11175" y="13570"/>
                  </a:lnTo>
                  <a:lnTo>
                    <a:pt x="11330" y="13429"/>
                  </a:lnTo>
                  <a:lnTo>
                    <a:pt x="11420" y="13528"/>
                  </a:lnTo>
                  <a:close/>
                  <a:moveTo>
                    <a:pt x="10942" y="13799"/>
                  </a:moveTo>
                  <a:lnTo>
                    <a:pt x="10569" y="13944"/>
                  </a:lnTo>
                  <a:lnTo>
                    <a:pt x="10521" y="13819"/>
                  </a:lnTo>
                  <a:lnTo>
                    <a:pt x="10894" y="13674"/>
                  </a:lnTo>
                  <a:lnTo>
                    <a:pt x="10942" y="13799"/>
                  </a:lnTo>
                  <a:close/>
                  <a:moveTo>
                    <a:pt x="10445" y="13992"/>
                  </a:moveTo>
                  <a:lnTo>
                    <a:pt x="10072" y="14137"/>
                  </a:lnTo>
                  <a:lnTo>
                    <a:pt x="10024" y="14012"/>
                  </a:lnTo>
                  <a:lnTo>
                    <a:pt x="10397" y="13868"/>
                  </a:lnTo>
                  <a:lnTo>
                    <a:pt x="10445" y="13992"/>
                  </a:lnTo>
                  <a:close/>
                  <a:moveTo>
                    <a:pt x="9948" y="14185"/>
                  </a:moveTo>
                  <a:lnTo>
                    <a:pt x="9575" y="14330"/>
                  </a:lnTo>
                  <a:lnTo>
                    <a:pt x="9527" y="14206"/>
                  </a:lnTo>
                  <a:lnTo>
                    <a:pt x="9899" y="14061"/>
                  </a:lnTo>
                  <a:lnTo>
                    <a:pt x="9948" y="14185"/>
                  </a:lnTo>
                  <a:close/>
                  <a:moveTo>
                    <a:pt x="9451" y="14378"/>
                  </a:moveTo>
                  <a:lnTo>
                    <a:pt x="9078" y="14523"/>
                  </a:lnTo>
                  <a:lnTo>
                    <a:pt x="9030" y="14399"/>
                  </a:lnTo>
                  <a:lnTo>
                    <a:pt x="9402" y="14254"/>
                  </a:lnTo>
                  <a:lnTo>
                    <a:pt x="9451" y="14378"/>
                  </a:lnTo>
                  <a:close/>
                  <a:moveTo>
                    <a:pt x="8954" y="14571"/>
                  </a:moveTo>
                  <a:lnTo>
                    <a:pt x="8732" y="14658"/>
                  </a:lnTo>
                  <a:cubicBezTo>
                    <a:pt x="8724" y="14661"/>
                    <a:pt x="8716" y="14662"/>
                    <a:pt x="8707" y="14662"/>
                  </a:cubicBezTo>
                  <a:lnTo>
                    <a:pt x="8546" y="14662"/>
                  </a:lnTo>
                  <a:lnTo>
                    <a:pt x="8546" y="14529"/>
                  </a:lnTo>
                  <a:lnTo>
                    <a:pt x="8707" y="14529"/>
                  </a:lnTo>
                  <a:lnTo>
                    <a:pt x="8683" y="14533"/>
                  </a:lnTo>
                  <a:lnTo>
                    <a:pt x="8905" y="14447"/>
                  </a:lnTo>
                  <a:lnTo>
                    <a:pt x="8954" y="14571"/>
                  </a:lnTo>
                  <a:close/>
                  <a:moveTo>
                    <a:pt x="8412" y="14662"/>
                  </a:moveTo>
                  <a:lnTo>
                    <a:pt x="8012" y="14662"/>
                  </a:lnTo>
                  <a:lnTo>
                    <a:pt x="8012" y="14529"/>
                  </a:lnTo>
                  <a:lnTo>
                    <a:pt x="8412" y="14529"/>
                  </a:lnTo>
                  <a:lnTo>
                    <a:pt x="8412" y="14662"/>
                  </a:lnTo>
                  <a:close/>
                  <a:moveTo>
                    <a:pt x="7879" y="14662"/>
                  </a:moveTo>
                  <a:lnTo>
                    <a:pt x="7479" y="14662"/>
                  </a:lnTo>
                  <a:lnTo>
                    <a:pt x="7479" y="14529"/>
                  </a:lnTo>
                  <a:lnTo>
                    <a:pt x="7879" y="14529"/>
                  </a:lnTo>
                  <a:lnTo>
                    <a:pt x="7879" y="14662"/>
                  </a:lnTo>
                  <a:close/>
                  <a:moveTo>
                    <a:pt x="7346" y="14662"/>
                  </a:moveTo>
                  <a:lnTo>
                    <a:pt x="6946" y="14662"/>
                  </a:lnTo>
                  <a:lnTo>
                    <a:pt x="6946" y="14529"/>
                  </a:lnTo>
                  <a:lnTo>
                    <a:pt x="7346" y="14529"/>
                  </a:lnTo>
                  <a:lnTo>
                    <a:pt x="7346" y="14662"/>
                  </a:lnTo>
                  <a:close/>
                  <a:moveTo>
                    <a:pt x="6812" y="14662"/>
                  </a:moveTo>
                  <a:lnTo>
                    <a:pt x="6412" y="14662"/>
                  </a:lnTo>
                  <a:lnTo>
                    <a:pt x="6412" y="14529"/>
                  </a:lnTo>
                  <a:lnTo>
                    <a:pt x="6812" y="14529"/>
                  </a:lnTo>
                  <a:lnTo>
                    <a:pt x="6812" y="14662"/>
                  </a:lnTo>
                  <a:close/>
                  <a:moveTo>
                    <a:pt x="6279" y="14662"/>
                  </a:moveTo>
                  <a:lnTo>
                    <a:pt x="6019" y="14662"/>
                  </a:lnTo>
                  <a:cubicBezTo>
                    <a:pt x="6011" y="14662"/>
                    <a:pt x="6003" y="14661"/>
                    <a:pt x="5995" y="14658"/>
                  </a:cubicBezTo>
                  <a:lnTo>
                    <a:pt x="5864" y="14607"/>
                  </a:lnTo>
                  <a:lnTo>
                    <a:pt x="5913" y="14482"/>
                  </a:lnTo>
                  <a:lnTo>
                    <a:pt x="6044" y="14533"/>
                  </a:lnTo>
                  <a:lnTo>
                    <a:pt x="6019" y="14529"/>
                  </a:lnTo>
                  <a:lnTo>
                    <a:pt x="6279" y="14529"/>
                  </a:lnTo>
                  <a:lnTo>
                    <a:pt x="6279" y="14662"/>
                  </a:lnTo>
                  <a:close/>
                  <a:moveTo>
                    <a:pt x="5740" y="14558"/>
                  </a:moveTo>
                  <a:lnTo>
                    <a:pt x="5367" y="14414"/>
                  </a:lnTo>
                  <a:lnTo>
                    <a:pt x="5415" y="14289"/>
                  </a:lnTo>
                  <a:lnTo>
                    <a:pt x="5788" y="14434"/>
                  </a:lnTo>
                  <a:lnTo>
                    <a:pt x="5740" y="14558"/>
                  </a:lnTo>
                  <a:close/>
                  <a:moveTo>
                    <a:pt x="5243" y="14365"/>
                  </a:moveTo>
                  <a:lnTo>
                    <a:pt x="4870" y="14220"/>
                  </a:lnTo>
                  <a:lnTo>
                    <a:pt x="4918" y="14096"/>
                  </a:lnTo>
                  <a:lnTo>
                    <a:pt x="5291" y="14241"/>
                  </a:lnTo>
                  <a:lnTo>
                    <a:pt x="5243" y="14365"/>
                  </a:lnTo>
                  <a:close/>
                  <a:moveTo>
                    <a:pt x="4746" y="14172"/>
                  </a:moveTo>
                  <a:lnTo>
                    <a:pt x="4373" y="14027"/>
                  </a:lnTo>
                  <a:lnTo>
                    <a:pt x="4421" y="13903"/>
                  </a:lnTo>
                  <a:lnTo>
                    <a:pt x="4794" y="14048"/>
                  </a:lnTo>
                  <a:lnTo>
                    <a:pt x="4746" y="14172"/>
                  </a:lnTo>
                  <a:close/>
                  <a:moveTo>
                    <a:pt x="4249" y="13979"/>
                  </a:moveTo>
                  <a:lnTo>
                    <a:pt x="3876" y="13834"/>
                  </a:lnTo>
                  <a:lnTo>
                    <a:pt x="3924" y="13710"/>
                  </a:lnTo>
                  <a:lnTo>
                    <a:pt x="4297" y="13855"/>
                  </a:lnTo>
                  <a:lnTo>
                    <a:pt x="4249" y="13979"/>
                  </a:lnTo>
                  <a:close/>
                  <a:moveTo>
                    <a:pt x="3751" y="13786"/>
                  </a:moveTo>
                  <a:lnTo>
                    <a:pt x="3483" y="13682"/>
                  </a:lnTo>
                  <a:cubicBezTo>
                    <a:pt x="3476" y="13679"/>
                    <a:pt x="3469" y="13674"/>
                    <a:pt x="3463" y="13669"/>
                  </a:cubicBezTo>
                  <a:lnTo>
                    <a:pt x="3380" y="13593"/>
                  </a:lnTo>
                  <a:lnTo>
                    <a:pt x="3469" y="13495"/>
                  </a:lnTo>
                  <a:lnTo>
                    <a:pt x="3552" y="13570"/>
                  </a:lnTo>
                  <a:lnTo>
                    <a:pt x="3532" y="13557"/>
                  </a:lnTo>
                  <a:lnTo>
                    <a:pt x="3800" y="13662"/>
                  </a:lnTo>
                  <a:lnTo>
                    <a:pt x="3751" y="13786"/>
                  </a:lnTo>
                  <a:close/>
                  <a:moveTo>
                    <a:pt x="3281" y="13503"/>
                  </a:moveTo>
                  <a:lnTo>
                    <a:pt x="2985" y="13234"/>
                  </a:lnTo>
                  <a:lnTo>
                    <a:pt x="3075" y="13135"/>
                  </a:lnTo>
                  <a:lnTo>
                    <a:pt x="3371" y="13405"/>
                  </a:lnTo>
                  <a:lnTo>
                    <a:pt x="3281" y="13503"/>
                  </a:lnTo>
                  <a:close/>
                  <a:moveTo>
                    <a:pt x="2887" y="13144"/>
                  </a:moveTo>
                  <a:lnTo>
                    <a:pt x="2591" y="12875"/>
                  </a:lnTo>
                  <a:lnTo>
                    <a:pt x="2681" y="12776"/>
                  </a:lnTo>
                  <a:lnTo>
                    <a:pt x="2977" y="13045"/>
                  </a:lnTo>
                  <a:lnTo>
                    <a:pt x="2887" y="13144"/>
                  </a:lnTo>
                  <a:close/>
                  <a:moveTo>
                    <a:pt x="2493" y="12785"/>
                  </a:moveTo>
                  <a:lnTo>
                    <a:pt x="2197" y="12515"/>
                  </a:lnTo>
                  <a:lnTo>
                    <a:pt x="2287" y="12417"/>
                  </a:lnTo>
                  <a:lnTo>
                    <a:pt x="2582" y="12686"/>
                  </a:lnTo>
                  <a:lnTo>
                    <a:pt x="2493" y="12785"/>
                  </a:lnTo>
                  <a:close/>
                  <a:moveTo>
                    <a:pt x="2098" y="12426"/>
                  </a:moveTo>
                  <a:lnTo>
                    <a:pt x="1803" y="12156"/>
                  </a:lnTo>
                  <a:lnTo>
                    <a:pt x="1893" y="12058"/>
                  </a:lnTo>
                  <a:lnTo>
                    <a:pt x="2188" y="12327"/>
                  </a:lnTo>
                  <a:lnTo>
                    <a:pt x="2098" y="12426"/>
                  </a:lnTo>
                  <a:close/>
                  <a:moveTo>
                    <a:pt x="1704" y="12066"/>
                  </a:moveTo>
                  <a:lnTo>
                    <a:pt x="1479" y="11861"/>
                  </a:lnTo>
                  <a:cubicBezTo>
                    <a:pt x="1472" y="11855"/>
                    <a:pt x="1467" y="11849"/>
                    <a:pt x="1464" y="11841"/>
                  </a:cubicBezTo>
                  <a:lnTo>
                    <a:pt x="1422" y="11756"/>
                  </a:lnTo>
                  <a:lnTo>
                    <a:pt x="1541" y="11697"/>
                  </a:lnTo>
                  <a:lnTo>
                    <a:pt x="1583" y="11782"/>
                  </a:lnTo>
                  <a:lnTo>
                    <a:pt x="1568" y="11762"/>
                  </a:lnTo>
                  <a:lnTo>
                    <a:pt x="1794" y="11968"/>
                  </a:lnTo>
                  <a:lnTo>
                    <a:pt x="1704" y="12066"/>
                  </a:lnTo>
                  <a:close/>
                  <a:moveTo>
                    <a:pt x="1362" y="11637"/>
                  </a:moveTo>
                  <a:lnTo>
                    <a:pt x="1184" y="11279"/>
                  </a:lnTo>
                  <a:lnTo>
                    <a:pt x="1304" y="11219"/>
                  </a:lnTo>
                  <a:lnTo>
                    <a:pt x="1482" y="11578"/>
                  </a:lnTo>
                  <a:lnTo>
                    <a:pt x="1362" y="11637"/>
                  </a:lnTo>
                  <a:close/>
                  <a:moveTo>
                    <a:pt x="1125" y="11159"/>
                  </a:moveTo>
                  <a:lnTo>
                    <a:pt x="947" y="10801"/>
                  </a:lnTo>
                  <a:lnTo>
                    <a:pt x="1067" y="10742"/>
                  </a:lnTo>
                  <a:lnTo>
                    <a:pt x="1244" y="11100"/>
                  </a:lnTo>
                  <a:lnTo>
                    <a:pt x="1125" y="11159"/>
                  </a:lnTo>
                  <a:close/>
                  <a:moveTo>
                    <a:pt x="888" y="10682"/>
                  </a:moveTo>
                  <a:lnTo>
                    <a:pt x="710" y="10323"/>
                  </a:lnTo>
                  <a:lnTo>
                    <a:pt x="829" y="10264"/>
                  </a:lnTo>
                  <a:lnTo>
                    <a:pt x="1007" y="10622"/>
                  </a:lnTo>
                  <a:lnTo>
                    <a:pt x="888" y="10682"/>
                  </a:lnTo>
                  <a:close/>
                  <a:moveTo>
                    <a:pt x="651" y="10204"/>
                  </a:moveTo>
                  <a:lnTo>
                    <a:pt x="473" y="9846"/>
                  </a:lnTo>
                  <a:lnTo>
                    <a:pt x="592" y="9786"/>
                  </a:lnTo>
                  <a:lnTo>
                    <a:pt x="770" y="10145"/>
                  </a:lnTo>
                  <a:lnTo>
                    <a:pt x="651" y="10204"/>
                  </a:lnTo>
                  <a:close/>
                  <a:moveTo>
                    <a:pt x="413" y="9726"/>
                  </a:moveTo>
                  <a:lnTo>
                    <a:pt x="264" y="9425"/>
                  </a:lnTo>
                  <a:cubicBezTo>
                    <a:pt x="260" y="9418"/>
                    <a:pt x="258" y="9410"/>
                    <a:pt x="257" y="9402"/>
                  </a:cubicBezTo>
                  <a:lnTo>
                    <a:pt x="251" y="9338"/>
                  </a:lnTo>
                  <a:lnTo>
                    <a:pt x="384" y="9326"/>
                  </a:lnTo>
                  <a:lnTo>
                    <a:pt x="390" y="9389"/>
                  </a:lnTo>
                  <a:lnTo>
                    <a:pt x="383" y="9366"/>
                  </a:lnTo>
                  <a:lnTo>
                    <a:pt x="533" y="9667"/>
                  </a:lnTo>
                  <a:lnTo>
                    <a:pt x="413" y="9726"/>
                  </a:lnTo>
                  <a:close/>
                  <a:moveTo>
                    <a:pt x="238" y="9206"/>
                  </a:moveTo>
                  <a:lnTo>
                    <a:pt x="200" y="8807"/>
                  </a:lnTo>
                  <a:lnTo>
                    <a:pt x="333" y="8795"/>
                  </a:lnTo>
                  <a:lnTo>
                    <a:pt x="371" y="9193"/>
                  </a:lnTo>
                  <a:lnTo>
                    <a:pt x="238" y="9206"/>
                  </a:lnTo>
                  <a:close/>
                  <a:moveTo>
                    <a:pt x="187" y="8675"/>
                  </a:moveTo>
                  <a:lnTo>
                    <a:pt x="149" y="8276"/>
                  </a:lnTo>
                  <a:lnTo>
                    <a:pt x="282" y="8264"/>
                  </a:lnTo>
                  <a:lnTo>
                    <a:pt x="320" y="8662"/>
                  </a:lnTo>
                  <a:lnTo>
                    <a:pt x="187" y="8675"/>
                  </a:lnTo>
                  <a:close/>
                  <a:moveTo>
                    <a:pt x="137" y="8144"/>
                  </a:moveTo>
                  <a:lnTo>
                    <a:pt x="98" y="7746"/>
                  </a:lnTo>
                  <a:lnTo>
                    <a:pt x="231" y="7733"/>
                  </a:lnTo>
                  <a:lnTo>
                    <a:pt x="269" y="8131"/>
                  </a:lnTo>
                  <a:lnTo>
                    <a:pt x="137" y="8144"/>
                  </a:lnTo>
                  <a:close/>
                  <a:moveTo>
                    <a:pt x="86" y="7613"/>
                  </a:moveTo>
                  <a:lnTo>
                    <a:pt x="48" y="7215"/>
                  </a:lnTo>
                  <a:lnTo>
                    <a:pt x="180" y="7202"/>
                  </a:lnTo>
                  <a:lnTo>
                    <a:pt x="218" y="7600"/>
                  </a:lnTo>
                  <a:lnTo>
                    <a:pt x="86" y="7613"/>
                  </a:lnTo>
                  <a:close/>
                  <a:moveTo>
                    <a:pt x="35" y="7082"/>
                  </a:moveTo>
                  <a:lnTo>
                    <a:pt x="1" y="6730"/>
                  </a:lnTo>
                  <a:cubicBezTo>
                    <a:pt x="0" y="6722"/>
                    <a:pt x="1" y="6713"/>
                    <a:pt x="3" y="6705"/>
                  </a:cubicBezTo>
                  <a:lnTo>
                    <a:pt x="16" y="6661"/>
                  </a:lnTo>
                  <a:lnTo>
                    <a:pt x="144" y="6697"/>
                  </a:lnTo>
                  <a:lnTo>
                    <a:pt x="132" y="6742"/>
                  </a:lnTo>
                  <a:lnTo>
                    <a:pt x="134" y="6717"/>
                  </a:lnTo>
                  <a:lnTo>
                    <a:pt x="168" y="7069"/>
                  </a:lnTo>
                  <a:lnTo>
                    <a:pt x="35" y="7082"/>
                  </a:lnTo>
                  <a:close/>
                  <a:moveTo>
                    <a:pt x="52" y="6532"/>
                  </a:moveTo>
                  <a:lnTo>
                    <a:pt x="162" y="6148"/>
                  </a:lnTo>
                  <a:lnTo>
                    <a:pt x="290" y="6184"/>
                  </a:lnTo>
                  <a:lnTo>
                    <a:pt x="181" y="6569"/>
                  </a:lnTo>
                  <a:lnTo>
                    <a:pt x="52" y="6532"/>
                  </a:lnTo>
                  <a:close/>
                  <a:moveTo>
                    <a:pt x="198" y="6019"/>
                  </a:moveTo>
                  <a:lnTo>
                    <a:pt x="307" y="5635"/>
                  </a:lnTo>
                  <a:lnTo>
                    <a:pt x="436" y="5671"/>
                  </a:lnTo>
                  <a:lnTo>
                    <a:pt x="326" y="6056"/>
                  </a:lnTo>
                  <a:lnTo>
                    <a:pt x="198" y="6019"/>
                  </a:lnTo>
                  <a:close/>
                  <a:moveTo>
                    <a:pt x="344" y="5506"/>
                  </a:moveTo>
                  <a:lnTo>
                    <a:pt x="453" y="5122"/>
                  </a:lnTo>
                  <a:lnTo>
                    <a:pt x="581" y="5158"/>
                  </a:lnTo>
                  <a:lnTo>
                    <a:pt x="472" y="5543"/>
                  </a:lnTo>
                  <a:lnTo>
                    <a:pt x="344" y="5506"/>
                  </a:lnTo>
                  <a:close/>
                  <a:moveTo>
                    <a:pt x="489" y="4993"/>
                  </a:moveTo>
                  <a:lnTo>
                    <a:pt x="599" y="4609"/>
                  </a:lnTo>
                  <a:lnTo>
                    <a:pt x="727" y="4645"/>
                  </a:lnTo>
                  <a:lnTo>
                    <a:pt x="618" y="5030"/>
                  </a:lnTo>
                  <a:lnTo>
                    <a:pt x="489" y="4993"/>
                  </a:lnTo>
                  <a:close/>
                  <a:moveTo>
                    <a:pt x="635" y="4480"/>
                  </a:moveTo>
                  <a:lnTo>
                    <a:pt x="739" y="4113"/>
                  </a:lnTo>
                  <a:cubicBezTo>
                    <a:pt x="742" y="4105"/>
                    <a:pt x="745" y="4098"/>
                    <a:pt x="750" y="4091"/>
                  </a:cubicBezTo>
                  <a:lnTo>
                    <a:pt x="761" y="4077"/>
                  </a:lnTo>
                  <a:lnTo>
                    <a:pt x="868" y="4157"/>
                  </a:lnTo>
                  <a:lnTo>
                    <a:pt x="857" y="4172"/>
                  </a:lnTo>
                  <a:lnTo>
                    <a:pt x="868" y="4150"/>
                  </a:lnTo>
                  <a:lnTo>
                    <a:pt x="763" y="4517"/>
                  </a:lnTo>
                  <a:lnTo>
                    <a:pt x="635" y="4480"/>
                  </a:lnTo>
                  <a:close/>
                  <a:moveTo>
                    <a:pt x="842" y="3970"/>
                  </a:moveTo>
                  <a:lnTo>
                    <a:pt x="1083" y="3651"/>
                  </a:lnTo>
                  <a:lnTo>
                    <a:pt x="1189" y="3731"/>
                  </a:lnTo>
                  <a:lnTo>
                    <a:pt x="948" y="4051"/>
                  </a:lnTo>
                  <a:lnTo>
                    <a:pt x="842" y="3970"/>
                  </a:lnTo>
                  <a:close/>
                  <a:moveTo>
                    <a:pt x="1163" y="3545"/>
                  </a:moveTo>
                  <a:lnTo>
                    <a:pt x="1404" y="3225"/>
                  </a:lnTo>
                  <a:lnTo>
                    <a:pt x="1511" y="3306"/>
                  </a:lnTo>
                  <a:lnTo>
                    <a:pt x="1270" y="3625"/>
                  </a:lnTo>
                  <a:lnTo>
                    <a:pt x="1163" y="3545"/>
                  </a:lnTo>
                  <a:close/>
                  <a:moveTo>
                    <a:pt x="1485" y="3119"/>
                  </a:moveTo>
                  <a:lnTo>
                    <a:pt x="1726" y="2800"/>
                  </a:lnTo>
                  <a:lnTo>
                    <a:pt x="1832" y="2880"/>
                  </a:lnTo>
                  <a:lnTo>
                    <a:pt x="1591" y="3199"/>
                  </a:lnTo>
                  <a:lnTo>
                    <a:pt x="1485" y="3119"/>
                  </a:lnTo>
                  <a:close/>
                  <a:moveTo>
                    <a:pt x="1806" y="2694"/>
                  </a:moveTo>
                  <a:lnTo>
                    <a:pt x="2047" y="2374"/>
                  </a:lnTo>
                  <a:lnTo>
                    <a:pt x="2154" y="2455"/>
                  </a:lnTo>
                  <a:lnTo>
                    <a:pt x="1913" y="2774"/>
                  </a:lnTo>
                  <a:lnTo>
                    <a:pt x="1806" y="2694"/>
                  </a:lnTo>
                  <a:close/>
                  <a:moveTo>
                    <a:pt x="2128" y="2268"/>
                  </a:moveTo>
                  <a:lnTo>
                    <a:pt x="2369" y="1949"/>
                  </a:lnTo>
                  <a:lnTo>
                    <a:pt x="2475" y="2029"/>
                  </a:lnTo>
                  <a:lnTo>
                    <a:pt x="2234" y="2348"/>
                  </a:lnTo>
                  <a:lnTo>
                    <a:pt x="2128" y="2268"/>
                  </a:lnTo>
                  <a:close/>
                  <a:moveTo>
                    <a:pt x="2495" y="1856"/>
                  </a:moveTo>
                  <a:lnTo>
                    <a:pt x="2836" y="1647"/>
                  </a:lnTo>
                  <a:lnTo>
                    <a:pt x="2906" y="1760"/>
                  </a:lnTo>
                  <a:lnTo>
                    <a:pt x="2565" y="1970"/>
                  </a:lnTo>
                  <a:lnTo>
                    <a:pt x="2495" y="1856"/>
                  </a:lnTo>
                  <a:close/>
                  <a:moveTo>
                    <a:pt x="2949" y="1577"/>
                  </a:moveTo>
                  <a:lnTo>
                    <a:pt x="3290" y="1367"/>
                  </a:lnTo>
                  <a:lnTo>
                    <a:pt x="3360" y="1481"/>
                  </a:lnTo>
                  <a:lnTo>
                    <a:pt x="3019" y="1690"/>
                  </a:lnTo>
                  <a:lnTo>
                    <a:pt x="2949" y="1577"/>
                  </a:lnTo>
                  <a:close/>
                  <a:moveTo>
                    <a:pt x="3404" y="1297"/>
                  </a:moveTo>
                  <a:lnTo>
                    <a:pt x="3744" y="1088"/>
                  </a:lnTo>
                  <a:lnTo>
                    <a:pt x="3814" y="1201"/>
                  </a:lnTo>
                  <a:lnTo>
                    <a:pt x="3474" y="1411"/>
                  </a:lnTo>
                  <a:lnTo>
                    <a:pt x="3404" y="1297"/>
                  </a:lnTo>
                  <a:close/>
                  <a:moveTo>
                    <a:pt x="3858" y="1018"/>
                  </a:moveTo>
                  <a:lnTo>
                    <a:pt x="4199" y="808"/>
                  </a:lnTo>
                  <a:lnTo>
                    <a:pt x="4268" y="922"/>
                  </a:lnTo>
                  <a:lnTo>
                    <a:pt x="3928" y="1131"/>
                  </a:lnTo>
                  <a:lnTo>
                    <a:pt x="3858" y="1018"/>
                  </a:lnTo>
                  <a:close/>
                  <a:moveTo>
                    <a:pt x="4312" y="738"/>
                  </a:moveTo>
                  <a:lnTo>
                    <a:pt x="4653" y="529"/>
                  </a:lnTo>
                  <a:lnTo>
                    <a:pt x="4723" y="642"/>
                  </a:lnTo>
                  <a:lnTo>
                    <a:pt x="4382" y="852"/>
                  </a:lnTo>
                  <a:lnTo>
                    <a:pt x="4312" y="738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684" y="1949"/>
              <a:ext cx="523" cy="532"/>
            </a:xfrm>
            <a:custGeom>
              <a:avLst/>
              <a:gdLst>
                <a:gd name="T0" fmla="*/ 2232 w 6912"/>
                <a:gd name="T1" fmla="*/ 357 h 6886"/>
                <a:gd name="T2" fmla="*/ 3151 w 6912"/>
                <a:gd name="T3" fmla="*/ 190 h 6886"/>
                <a:gd name="T4" fmla="*/ 3441 w 6912"/>
                <a:gd name="T5" fmla="*/ 2 h 6886"/>
                <a:gd name="T6" fmla="*/ 3441 w 6912"/>
                <a:gd name="T7" fmla="*/ 133 h 6886"/>
                <a:gd name="T8" fmla="*/ 3807 w 6912"/>
                <a:gd name="T9" fmla="*/ 64 h 6886"/>
                <a:gd name="T10" fmla="*/ 3807 w 6912"/>
                <a:gd name="T11" fmla="*/ 64 h 6886"/>
                <a:gd name="T12" fmla="*/ 4745 w 6912"/>
                <a:gd name="T13" fmla="*/ 251 h 6886"/>
                <a:gd name="T14" fmla="*/ 4307 w 6912"/>
                <a:gd name="T15" fmla="*/ 291 h 6886"/>
                <a:gd name="T16" fmla="*/ 5123 w 6912"/>
                <a:gd name="T17" fmla="*/ 650 h 6886"/>
                <a:gd name="T18" fmla="*/ 5645 w 6912"/>
                <a:gd name="T19" fmla="*/ 823 h 6886"/>
                <a:gd name="T20" fmla="*/ 5757 w 6912"/>
                <a:gd name="T21" fmla="*/ 895 h 6886"/>
                <a:gd name="T22" fmla="*/ 5919 w 6912"/>
                <a:gd name="T23" fmla="*/ 1303 h 6886"/>
                <a:gd name="T24" fmla="*/ 5757 w 6912"/>
                <a:gd name="T25" fmla="*/ 895 h 6886"/>
                <a:gd name="T26" fmla="*/ 6000 w 6912"/>
                <a:gd name="T27" fmla="*/ 1408 h 6886"/>
                <a:gd name="T28" fmla="*/ 6573 w 6912"/>
                <a:gd name="T29" fmla="*/ 1937 h 6886"/>
                <a:gd name="T30" fmla="*/ 6456 w 6912"/>
                <a:gd name="T31" fmla="*/ 1996 h 6886"/>
                <a:gd name="T32" fmla="*/ 6768 w 6912"/>
                <a:gd name="T33" fmla="*/ 2633 h 6886"/>
                <a:gd name="T34" fmla="*/ 6803 w 6912"/>
                <a:gd name="T35" fmla="*/ 2762 h 6886"/>
                <a:gd name="T36" fmla="*/ 6777 w 6912"/>
                <a:gd name="T37" fmla="*/ 3159 h 6886"/>
                <a:gd name="T38" fmla="*/ 6803 w 6912"/>
                <a:gd name="T39" fmla="*/ 2762 h 6886"/>
                <a:gd name="T40" fmla="*/ 6765 w 6912"/>
                <a:gd name="T41" fmla="*/ 3292 h 6886"/>
                <a:gd name="T42" fmla="*/ 6682 w 6912"/>
                <a:gd name="T43" fmla="*/ 4222 h 6886"/>
                <a:gd name="T44" fmla="*/ 6799 w 6912"/>
                <a:gd name="T45" fmla="*/ 4409 h 6886"/>
                <a:gd name="T46" fmla="*/ 6673 w 6912"/>
                <a:gd name="T47" fmla="*/ 4374 h 6886"/>
                <a:gd name="T48" fmla="*/ 6573 w 6912"/>
                <a:gd name="T49" fmla="*/ 4872 h 6886"/>
                <a:gd name="T50" fmla="*/ 6573 w 6912"/>
                <a:gd name="T51" fmla="*/ 4872 h 6886"/>
                <a:gd name="T52" fmla="*/ 6091 w 6912"/>
                <a:gd name="T53" fmla="*/ 5688 h 6886"/>
                <a:gd name="T54" fmla="*/ 6215 w 6912"/>
                <a:gd name="T55" fmla="*/ 5289 h 6886"/>
                <a:gd name="T56" fmla="*/ 5607 w 6912"/>
                <a:gd name="T57" fmla="*/ 5950 h 6886"/>
                <a:gd name="T58" fmla="*/ 5304 w 6912"/>
                <a:gd name="T59" fmla="*/ 6408 h 6886"/>
                <a:gd name="T60" fmla="*/ 5162 w 6912"/>
                <a:gd name="T61" fmla="*/ 6475 h 6886"/>
                <a:gd name="T62" fmla="*/ 5162 w 6912"/>
                <a:gd name="T63" fmla="*/ 6475 h 6886"/>
                <a:gd name="T64" fmla="*/ 4616 w 6912"/>
                <a:gd name="T65" fmla="*/ 6541 h 6886"/>
                <a:gd name="T66" fmla="*/ 4076 w 6912"/>
                <a:gd name="T67" fmla="*/ 6886 h 6886"/>
                <a:gd name="T68" fmla="*/ 4053 w 6912"/>
                <a:gd name="T69" fmla="*/ 6757 h 6886"/>
                <a:gd name="T70" fmla="*/ 3213 w 6912"/>
                <a:gd name="T71" fmla="*/ 6886 h 6886"/>
                <a:gd name="T72" fmla="*/ 3080 w 6912"/>
                <a:gd name="T73" fmla="*/ 6886 h 6886"/>
                <a:gd name="T74" fmla="*/ 2714 w 6912"/>
                <a:gd name="T75" fmla="*/ 6704 h 6886"/>
                <a:gd name="T76" fmla="*/ 3080 w 6912"/>
                <a:gd name="T77" fmla="*/ 6886 h 6886"/>
                <a:gd name="T78" fmla="*/ 2589 w 6912"/>
                <a:gd name="T79" fmla="*/ 6656 h 6886"/>
                <a:gd name="T80" fmla="*/ 1718 w 6912"/>
                <a:gd name="T81" fmla="*/ 6322 h 6886"/>
                <a:gd name="T82" fmla="*/ 1248 w 6912"/>
                <a:gd name="T83" fmla="*/ 6085 h 6886"/>
                <a:gd name="T84" fmla="*/ 1150 w 6912"/>
                <a:gd name="T85" fmla="*/ 5995 h 6886"/>
                <a:gd name="T86" fmla="*/ 1150 w 6912"/>
                <a:gd name="T87" fmla="*/ 5995 h 6886"/>
                <a:gd name="T88" fmla="*/ 538 w 6912"/>
                <a:gd name="T89" fmla="*/ 5276 h 6886"/>
                <a:gd name="T90" fmla="*/ 846 w 6912"/>
                <a:gd name="T91" fmla="*/ 5537 h 6886"/>
                <a:gd name="T92" fmla="*/ 425 w 6912"/>
                <a:gd name="T93" fmla="*/ 4738 h 6886"/>
                <a:gd name="T94" fmla="*/ 128 w 6912"/>
                <a:gd name="T95" fmla="*/ 4433 h 6886"/>
                <a:gd name="T96" fmla="*/ 255 w 6912"/>
                <a:gd name="T97" fmla="*/ 4397 h 6886"/>
                <a:gd name="T98" fmla="*/ 95 w 6912"/>
                <a:gd name="T99" fmla="*/ 4150 h 6886"/>
                <a:gd name="T100" fmla="*/ 95 w 6912"/>
                <a:gd name="T101" fmla="*/ 4150 h 6886"/>
                <a:gd name="T102" fmla="*/ 174 w 6912"/>
                <a:gd name="T103" fmla="*/ 3605 h 6886"/>
                <a:gd name="T104" fmla="*/ 258 w 6912"/>
                <a:gd name="T105" fmla="*/ 2719 h 6886"/>
                <a:gd name="T106" fmla="*/ 280 w 6912"/>
                <a:gd name="T107" fmla="*/ 2170 h 6886"/>
                <a:gd name="T108" fmla="*/ 318 w 6912"/>
                <a:gd name="T109" fmla="*/ 2042 h 6886"/>
                <a:gd name="T110" fmla="*/ 641 w 6912"/>
                <a:gd name="T111" fmla="*/ 1764 h 6886"/>
                <a:gd name="T112" fmla="*/ 318 w 6912"/>
                <a:gd name="T113" fmla="*/ 2042 h 6886"/>
                <a:gd name="T114" fmla="*/ 722 w 6912"/>
                <a:gd name="T115" fmla="*/ 1658 h 6886"/>
                <a:gd name="T116" fmla="*/ 1129 w 6912"/>
                <a:gd name="T117" fmla="*/ 907 h 6886"/>
                <a:gd name="T118" fmla="*/ 1218 w 6912"/>
                <a:gd name="T119" fmla="*/ 1004 h 6886"/>
                <a:gd name="T120" fmla="*/ 1673 w 6912"/>
                <a:gd name="T121" fmla="*/ 561 h 6886"/>
                <a:gd name="T122" fmla="*/ 1786 w 6912"/>
                <a:gd name="T123" fmla="*/ 489 h 6886"/>
                <a:gd name="T124" fmla="*/ 1786 w 6912"/>
                <a:gd name="T125" fmla="*/ 489 h 6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2" h="6886">
                  <a:moveTo>
                    <a:pt x="2209" y="226"/>
                  </a:moveTo>
                  <a:lnTo>
                    <a:pt x="2602" y="154"/>
                  </a:lnTo>
                  <a:lnTo>
                    <a:pt x="2626" y="285"/>
                  </a:lnTo>
                  <a:lnTo>
                    <a:pt x="2232" y="357"/>
                  </a:lnTo>
                  <a:lnTo>
                    <a:pt x="2209" y="226"/>
                  </a:lnTo>
                  <a:close/>
                  <a:moveTo>
                    <a:pt x="2733" y="130"/>
                  </a:moveTo>
                  <a:lnTo>
                    <a:pt x="3127" y="59"/>
                  </a:lnTo>
                  <a:lnTo>
                    <a:pt x="3151" y="190"/>
                  </a:lnTo>
                  <a:lnTo>
                    <a:pt x="2757" y="262"/>
                  </a:lnTo>
                  <a:lnTo>
                    <a:pt x="2733" y="130"/>
                  </a:lnTo>
                  <a:close/>
                  <a:moveTo>
                    <a:pt x="3258" y="35"/>
                  </a:moveTo>
                  <a:lnTo>
                    <a:pt x="3441" y="2"/>
                  </a:lnTo>
                  <a:cubicBezTo>
                    <a:pt x="3448" y="0"/>
                    <a:pt x="3456" y="0"/>
                    <a:pt x="3464" y="2"/>
                  </a:cubicBezTo>
                  <a:lnTo>
                    <a:pt x="3675" y="40"/>
                  </a:lnTo>
                  <a:lnTo>
                    <a:pt x="3652" y="171"/>
                  </a:lnTo>
                  <a:lnTo>
                    <a:pt x="3441" y="133"/>
                  </a:lnTo>
                  <a:lnTo>
                    <a:pt x="3464" y="133"/>
                  </a:lnTo>
                  <a:lnTo>
                    <a:pt x="3282" y="166"/>
                  </a:lnTo>
                  <a:lnTo>
                    <a:pt x="3258" y="35"/>
                  </a:lnTo>
                  <a:close/>
                  <a:moveTo>
                    <a:pt x="3807" y="64"/>
                  </a:moveTo>
                  <a:lnTo>
                    <a:pt x="4200" y="136"/>
                  </a:lnTo>
                  <a:lnTo>
                    <a:pt x="4176" y="267"/>
                  </a:lnTo>
                  <a:lnTo>
                    <a:pt x="3783" y="195"/>
                  </a:lnTo>
                  <a:lnTo>
                    <a:pt x="3807" y="64"/>
                  </a:lnTo>
                  <a:close/>
                  <a:moveTo>
                    <a:pt x="4331" y="159"/>
                  </a:moveTo>
                  <a:lnTo>
                    <a:pt x="4696" y="226"/>
                  </a:lnTo>
                  <a:cubicBezTo>
                    <a:pt x="4705" y="227"/>
                    <a:pt x="4713" y="231"/>
                    <a:pt x="4720" y="235"/>
                  </a:cubicBezTo>
                  <a:lnTo>
                    <a:pt x="4745" y="251"/>
                  </a:lnTo>
                  <a:lnTo>
                    <a:pt x="4673" y="363"/>
                  </a:lnTo>
                  <a:lnTo>
                    <a:pt x="4649" y="348"/>
                  </a:lnTo>
                  <a:lnTo>
                    <a:pt x="4673" y="357"/>
                  </a:lnTo>
                  <a:lnTo>
                    <a:pt x="4307" y="291"/>
                  </a:lnTo>
                  <a:lnTo>
                    <a:pt x="4331" y="159"/>
                  </a:lnTo>
                  <a:close/>
                  <a:moveTo>
                    <a:pt x="4857" y="322"/>
                  </a:moveTo>
                  <a:lnTo>
                    <a:pt x="5195" y="537"/>
                  </a:lnTo>
                  <a:lnTo>
                    <a:pt x="5123" y="650"/>
                  </a:lnTo>
                  <a:lnTo>
                    <a:pt x="4786" y="435"/>
                  </a:lnTo>
                  <a:lnTo>
                    <a:pt x="4857" y="322"/>
                  </a:lnTo>
                  <a:close/>
                  <a:moveTo>
                    <a:pt x="5307" y="609"/>
                  </a:moveTo>
                  <a:lnTo>
                    <a:pt x="5645" y="823"/>
                  </a:lnTo>
                  <a:lnTo>
                    <a:pt x="5573" y="936"/>
                  </a:lnTo>
                  <a:lnTo>
                    <a:pt x="5236" y="721"/>
                  </a:lnTo>
                  <a:lnTo>
                    <a:pt x="5307" y="609"/>
                  </a:lnTo>
                  <a:close/>
                  <a:moveTo>
                    <a:pt x="5757" y="895"/>
                  </a:moveTo>
                  <a:lnTo>
                    <a:pt x="5776" y="907"/>
                  </a:lnTo>
                  <a:cubicBezTo>
                    <a:pt x="5783" y="911"/>
                    <a:pt x="5788" y="917"/>
                    <a:pt x="5793" y="923"/>
                  </a:cubicBezTo>
                  <a:lnTo>
                    <a:pt x="6024" y="1221"/>
                  </a:lnTo>
                  <a:lnTo>
                    <a:pt x="5919" y="1303"/>
                  </a:lnTo>
                  <a:lnTo>
                    <a:pt x="5688" y="1004"/>
                  </a:lnTo>
                  <a:lnTo>
                    <a:pt x="5705" y="1020"/>
                  </a:lnTo>
                  <a:lnTo>
                    <a:pt x="5685" y="1007"/>
                  </a:lnTo>
                  <a:lnTo>
                    <a:pt x="5757" y="895"/>
                  </a:lnTo>
                  <a:close/>
                  <a:moveTo>
                    <a:pt x="6106" y="1326"/>
                  </a:moveTo>
                  <a:lnTo>
                    <a:pt x="6351" y="1643"/>
                  </a:lnTo>
                  <a:lnTo>
                    <a:pt x="6245" y="1724"/>
                  </a:lnTo>
                  <a:lnTo>
                    <a:pt x="6000" y="1408"/>
                  </a:lnTo>
                  <a:lnTo>
                    <a:pt x="6106" y="1326"/>
                  </a:lnTo>
                  <a:close/>
                  <a:moveTo>
                    <a:pt x="6432" y="1748"/>
                  </a:moveTo>
                  <a:lnTo>
                    <a:pt x="6561" y="1915"/>
                  </a:lnTo>
                  <a:cubicBezTo>
                    <a:pt x="6566" y="1921"/>
                    <a:pt x="6570" y="1929"/>
                    <a:pt x="6573" y="1937"/>
                  </a:cubicBezTo>
                  <a:lnTo>
                    <a:pt x="6624" y="2120"/>
                  </a:lnTo>
                  <a:lnTo>
                    <a:pt x="6495" y="2156"/>
                  </a:lnTo>
                  <a:lnTo>
                    <a:pt x="6444" y="1973"/>
                  </a:lnTo>
                  <a:lnTo>
                    <a:pt x="6456" y="1996"/>
                  </a:lnTo>
                  <a:lnTo>
                    <a:pt x="6327" y="1830"/>
                  </a:lnTo>
                  <a:lnTo>
                    <a:pt x="6432" y="1748"/>
                  </a:lnTo>
                  <a:close/>
                  <a:moveTo>
                    <a:pt x="6660" y="2248"/>
                  </a:moveTo>
                  <a:lnTo>
                    <a:pt x="6768" y="2633"/>
                  </a:lnTo>
                  <a:lnTo>
                    <a:pt x="6639" y="2669"/>
                  </a:lnTo>
                  <a:lnTo>
                    <a:pt x="6531" y="2284"/>
                  </a:lnTo>
                  <a:lnTo>
                    <a:pt x="6660" y="2248"/>
                  </a:lnTo>
                  <a:close/>
                  <a:moveTo>
                    <a:pt x="6803" y="2762"/>
                  </a:moveTo>
                  <a:lnTo>
                    <a:pt x="6909" y="3137"/>
                  </a:lnTo>
                  <a:cubicBezTo>
                    <a:pt x="6911" y="3145"/>
                    <a:pt x="6912" y="3153"/>
                    <a:pt x="6911" y="3161"/>
                  </a:cubicBezTo>
                  <a:lnTo>
                    <a:pt x="6910" y="3171"/>
                  </a:lnTo>
                  <a:lnTo>
                    <a:pt x="6777" y="3159"/>
                  </a:lnTo>
                  <a:lnTo>
                    <a:pt x="6778" y="3149"/>
                  </a:lnTo>
                  <a:lnTo>
                    <a:pt x="6780" y="3173"/>
                  </a:lnTo>
                  <a:lnTo>
                    <a:pt x="6675" y="2798"/>
                  </a:lnTo>
                  <a:lnTo>
                    <a:pt x="6803" y="2762"/>
                  </a:lnTo>
                  <a:close/>
                  <a:moveTo>
                    <a:pt x="6898" y="3304"/>
                  </a:moveTo>
                  <a:lnTo>
                    <a:pt x="6862" y="3702"/>
                  </a:lnTo>
                  <a:lnTo>
                    <a:pt x="6729" y="3691"/>
                  </a:lnTo>
                  <a:lnTo>
                    <a:pt x="6765" y="3292"/>
                  </a:lnTo>
                  <a:lnTo>
                    <a:pt x="6898" y="3304"/>
                  </a:lnTo>
                  <a:close/>
                  <a:moveTo>
                    <a:pt x="6850" y="3835"/>
                  </a:moveTo>
                  <a:lnTo>
                    <a:pt x="6815" y="4234"/>
                  </a:lnTo>
                  <a:lnTo>
                    <a:pt x="6682" y="4222"/>
                  </a:lnTo>
                  <a:lnTo>
                    <a:pt x="6718" y="3823"/>
                  </a:lnTo>
                  <a:lnTo>
                    <a:pt x="6850" y="3835"/>
                  </a:lnTo>
                  <a:close/>
                  <a:moveTo>
                    <a:pt x="6803" y="4366"/>
                  </a:moveTo>
                  <a:lnTo>
                    <a:pt x="6799" y="4409"/>
                  </a:lnTo>
                  <a:cubicBezTo>
                    <a:pt x="6798" y="4418"/>
                    <a:pt x="6796" y="4426"/>
                    <a:pt x="6792" y="4433"/>
                  </a:cubicBezTo>
                  <a:lnTo>
                    <a:pt x="6632" y="4752"/>
                  </a:lnTo>
                  <a:lnTo>
                    <a:pt x="6513" y="4693"/>
                  </a:lnTo>
                  <a:lnTo>
                    <a:pt x="6673" y="4374"/>
                  </a:lnTo>
                  <a:lnTo>
                    <a:pt x="6666" y="4397"/>
                  </a:lnTo>
                  <a:lnTo>
                    <a:pt x="6670" y="4355"/>
                  </a:lnTo>
                  <a:lnTo>
                    <a:pt x="6803" y="4366"/>
                  </a:lnTo>
                  <a:close/>
                  <a:moveTo>
                    <a:pt x="6573" y="4872"/>
                  </a:moveTo>
                  <a:lnTo>
                    <a:pt x="6394" y="5229"/>
                  </a:lnTo>
                  <a:lnTo>
                    <a:pt x="6275" y="5170"/>
                  </a:lnTo>
                  <a:lnTo>
                    <a:pt x="6454" y="4812"/>
                  </a:lnTo>
                  <a:lnTo>
                    <a:pt x="6573" y="4872"/>
                  </a:lnTo>
                  <a:close/>
                  <a:moveTo>
                    <a:pt x="6334" y="5349"/>
                  </a:moveTo>
                  <a:lnTo>
                    <a:pt x="6232" y="5553"/>
                  </a:lnTo>
                  <a:cubicBezTo>
                    <a:pt x="6228" y="5561"/>
                    <a:pt x="6223" y="5567"/>
                    <a:pt x="6217" y="5573"/>
                  </a:cubicBezTo>
                  <a:lnTo>
                    <a:pt x="6091" y="5688"/>
                  </a:lnTo>
                  <a:lnTo>
                    <a:pt x="6001" y="5590"/>
                  </a:lnTo>
                  <a:lnTo>
                    <a:pt x="6127" y="5474"/>
                  </a:lnTo>
                  <a:lnTo>
                    <a:pt x="6113" y="5494"/>
                  </a:lnTo>
                  <a:lnTo>
                    <a:pt x="6215" y="5289"/>
                  </a:lnTo>
                  <a:lnTo>
                    <a:pt x="6334" y="5349"/>
                  </a:lnTo>
                  <a:close/>
                  <a:moveTo>
                    <a:pt x="5993" y="5778"/>
                  </a:moveTo>
                  <a:lnTo>
                    <a:pt x="5697" y="6048"/>
                  </a:lnTo>
                  <a:lnTo>
                    <a:pt x="5607" y="5950"/>
                  </a:lnTo>
                  <a:lnTo>
                    <a:pt x="5903" y="5680"/>
                  </a:lnTo>
                  <a:lnTo>
                    <a:pt x="5993" y="5778"/>
                  </a:lnTo>
                  <a:close/>
                  <a:moveTo>
                    <a:pt x="5599" y="6138"/>
                  </a:moveTo>
                  <a:lnTo>
                    <a:pt x="5304" y="6408"/>
                  </a:lnTo>
                  <a:lnTo>
                    <a:pt x="5214" y="6309"/>
                  </a:lnTo>
                  <a:lnTo>
                    <a:pt x="5509" y="6040"/>
                  </a:lnTo>
                  <a:lnTo>
                    <a:pt x="5599" y="6138"/>
                  </a:lnTo>
                  <a:close/>
                  <a:moveTo>
                    <a:pt x="5162" y="6475"/>
                  </a:moveTo>
                  <a:lnTo>
                    <a:pt x="4788" y="6618"/>
                  </a:lnTo>
                  <a:lnTo>
                    <a:pt x="4740" y="6493"/>
                  </a:lnTo>
                  <a:lnTo>
                    <a:pt x="5114" y="6350"/>
                  </a:lnTo>
                  <a:lnTo>
                    <a:pt x="5162" y="6475"/>
                  </a:lnTo>
                  <a:close/>
                  <a:moveTo>
                    <a:pt x="4664" y="6666"/>
                  </a:moveTo>
                  <a:lnTo>
                    <a:pt x="4290" y="6809"/>
                  </a:lnTo>
                  <a:lnTo>
                    <a:pt x="4242" y="6684"/>
                  </a:lnTo>
                  <a:lnTo>
                    <a:pt x="4616" y="6541"/>
                  </a:lnTo>
                  <a:lnTo>
                    <a:pt x="4664" y="6666"/>
                  </a:lnTo>
                  <a:close/>
                  <a:moveTo>
                    <a:pt x="4166" y="6857"/>
                  </a:moveTo>
                  <a:lnTo>
                    <a:pt x="4100" y="6882"/>
                  </a:lnTo>
                  <a:cubicBezTo>
                    <a:pt x="4093" y="6885"/>
                    <a:pt x="4085" y="6886"/>
                    <a:pt x="4076" y="6886"/>
                  </a:cubicBezTo>
                  <a:lnTo>
                    <a:pt x="3747" y="6886"/>
                  </a:lnTo>
                  <a:lnTo>
                    <a:pt x="3747" y="6753"/>
                  </a:lnTo>
                  <a:lnTo>
                    <a:pt x="4076" y="6753"/>
                  </a:lnTo>
                  <a:lnTo>
                    <a:pt x="4053" y="6757"/>
                  </a:lnTo>
                  <a:lnTo>
                    <a:pt x="4118" y="6732"/>
                  </a:lnTo>
                  <a:lnTo>
                    <a:pt x="4166" y="6857"/>
                  </a:lnTo>
                  <a:close/>
                  <a:moveTo>
                    <a:pt x="3613" y="6886"/>
                  </a:moveTo>
                  <a:lnTo>
                    <a:pt x="3213" y="6886"/>
                  </a:lnTo>
                  <a:lnTo>
                    <a:pt x="3213" y="6753"/>
                  </a:lnTo>
                  <a:lnTo>
                    <a:pt x="3613" y="6753"/>
                  </a:lnTo>
                  <a:lnTo>
                    <a:pt x="3613" y="6886"/>
                  </a:lnTo>
                  <a:close/>
                  <a:moveTo>
                    <a:pt x="3080" y="6886"/>
                  </a:moveTo>
                  <a:lnTo>
                    <a:pt x="2828" y="6886"/>
                  </a:lnTo>
                  <a:cubicBezTo>
                    <a:pt x="2820" y="6886"/>
                    <a:pt x="2812" y="6885"/>
                    <a:pt x="2805" y="6882"/>
                  </a:cubicBezTo>
                  <a:lnTo>
                    <a:pt x="2666" y="6828"/>
                  </a:lnTo>
                  <a:lnTo>
                    <a:pt x="2714" y="6704"/>
                  </a:lnTo>
                  <a:lnTo>
                    <a:pt x="2852" y="6757"/>
                  </a:lnTo>
                  <a:lnTo>
                    <a:pt x="2828" y="6753"/>
                  </a:lnTo>
                  <a:lnTo>
                    <a:pt x="3080" y="6753"/>
                  </a:lnTo>
                  <a:lnTo>
                    <a:pt x="3080" y="6886"/>
                  </a:lnTo>
                  <a:close/>
                  <a:moveTo>
                    <a:pt x="2541" y="6781"/>
                  </a:moveTo>
                  <a:lnTo>
                    <a:pt x="2168" y="6637"/>
                  </a:lnTo>
                  <a:lnTo>
                    <a:pt x="2216" y="6513"/>
                  </a:lnTo>
                  <a:lnTo>
                    <a:pt x="2589" y="6656"/>
                  </a:lnTo>
                  <a:lnTo>
                    <a:pt x="2541" y="6781"/>
                  </a:lnTo>
                  <a:close/>
                  <a:moveTo>
                    <a:pt x="2043" y="6590"/>
                  </a:moveTo>
                  <a:lnTo>
                    <a:pt x="1670" y="6446"/>
                  </a:lnTo>
                  <a:lnTo>
                    <a:pt x="1718" y="6322"/>
                  </a:lnTo>
                  <a:lnTo>
                    <a:pt x="2091" y="6465"/>
                  </a:lnTo>
                  <a:lnTo>
                    <a:pt x="2043" y="6590"/>
                  </a:lnTo>
                  <a:close/>
                  <a:moveTo>
                    <a:pt x="1543" y="6355"/>
                  </a:moveTo>
                  <a:lnTo>
                    <a:pt x="1248" y="6085"/>
                  </a:lnTo>
                  <a:lnTo>
                    <a:pt x="1338" y="5987"/>
                  </a:lnTo>
                  <a:lnTo>
                    <a:pt x="1633" y="6256"/>
                  </a:lnTo>
                  <a:lnTo>
                    <a:pt x="1543" y="6355"/>
                  </a:lnTo>
                  <a:close/>
                  <a:moveTo>
                    <a:pt x="1150" y="5995"/>
                  </a:moveTo>
                  <a:lnTo>
                    <a:pt x="854" y="5725"/>
                  </a:lnTo>
                  <a:lnTo>
                    <a:pt x="944" y="5627"/>
                  </a:lnTo>
                  <a:lnTo>
                    <a:pt x="1240" y="5897"/>
                  </a:lnTo>
                  <a:lnTo>
                    <a:pt x="1150" y="5995"/>
                  </a:lnTo>
                  <a:close/>
                  <a:moveTo>
                    <a:pt x="756" y="5635"/>
                  </a:moveTo>
                  <a:lnTo>
                    <a:pt x="687" y="5573"/>
                  </a:lnTo>
                  <a:cubicBezTo>
                    <a:pt x="681" y="5567"/>
                    <a:pt x="676" y="5560"/>
                    <a:pt x="672" y="5553"/>
                  </a:cubicBezTo>
                  <a:lnTo>
                    <a:pt x="538" y="5276"/>
                  </a:lnTo>
                  <a:lnTo>
                    <a:pt x="658" y="5218"/>
                  </a:lnTo>
                  <a:lnTo>
                    <a:pt x="792" y="5494"/>
                  </a:lnTo>
                  <a:lnTo>
                    <a:pt x="777" y="5474"/>
                  </a:lnTo>
                  <a:lnTo>
                    <a:pt x="846" y="5537"/>
                  </a:lnTo>
                  <a:lnTo>
                    <a:pt x="756" y="5635"/>
                  </a:lnTo>
                  <a:close/>
                  <a:moveTo>
                    <a:pt x="480" y="5156"/>
                  </a:moveTo>
                  <a:lnTo>
                    <a:pt x="305" y="4797"/>
                  </a:lnTo>
                  <a:lnTo>
                    <a:pt x="425" y="4738"/>
                  </a:lnTo>
                  <a:lnTo>
                    <a:pt x="600" y="5098"/>
                  </a:lnTo>
                  <a:lnTo>
                    <a:pt x="480" y="5156"/>
                  </a:lnTo>
                  <a:close/>
                  <a:moveTo>
                    <a:pt x="247" y="4677"/>
                  </a:moveTo>
                  <a:lnTo>
                    <a:pt x="128" y="4433"/>
                  </a:lnTo>
                  <a:cubicBezTo>
                    <a:pt x="125" y="4426"/>
                    <a:pt x="123" y="4418"/>
                    <a:pt x="122" y="4410"/>
                  </a:cubicBezTo>
                  <a:lnTo>
                    <a:pt x="109" y="4282"/>
                  </a:lnTo>
                  <a:lnTo>
                    <a:pt x="242" y="4269"/>
                  </a:lnTo>
                  <a:lnTo>
                    <a:pt x="255" y="4397"/>
                  </a:lnTo>
                  <a:lnTo>
                    <a:pt x="248" y="4374"/>
                  </a:lnTo>
                  <a:lnTo>
                    <a:pt x="367" y="4618"/>
                  </a:lnTo>
                  <a:lnTo>
                    <a:pt x="247" y="4677"/>
                  </a:lnTo>
                  <a:close/>
                  <a:moveTo>
                    <a:pt x="95" y="4150"/>
                  </a:moveTo>
                  <a:lnTo>
                    <a:pt x="55" y="3752"/>
                  </a:lnTo>
                  <a:lnTo>
                    <a:pt x="187" y="3738"/>
                  </a:lnTo>
                  <a:lnTo>
                    <a:pt x="228" y="4136"/>
                  </a:lnTo>
                  <a:lnTo>
                    <a:pt x="95" y="4150"/>
                  </a:lnTo>
                  <a:close/>
                  <a:moveTo>
                    <a:pt x="41" y="3619"/>
                  </a:moveTo>
                  <a:lnTo>
                    <a:pt x="0" y="3221"/>
                  </a:lnTo>
                  <a:lnTo>
                    <a:pt x="133" y="3207"/>
                  </a:lnTo>
                  <a:lnTo>
                    <a:pt x="174" y="3605"/>
                  </a:lnTo>
                  <a:lnTo>
                    <a:pt x="41" y="3619"/>
                  </a:lnTo>
                  <a:close/>
                  <a:moveTo>
                    <a:pt x="17" y="3065"/>
                  </a:moveTo>
                  <a:lnTo>
                    <a:pt x="130" y="2682"/>
                  </a:lnTo>
                  <a:lnTo>
                    <a:pt x="258" y="2719"/>
                  </a:lnTo>
                  <a:lnTo>
                    <a:pt x="145" y="3103"/>
                  </a:lnTo>
                  <a:lnTo>
                    <a:pt x="17" y="3065"/>
                  </a:lnTo>
                  <a:close/>
                  <a:moveTo>
                    <a:pt x="167" y="2554"/>
                  </a:moveTo>
                  <a:lnTo>
                    <a:pt x="280" y="2170"/>
                  </a:lnTo>
                  <a:lnTo>
                    <a:pt x="408" y="2207"/>
                  </a:lnTo>
                  <a:lnTo>
                    <a:pt x="295" y="2591"/>
                  </a:lnTo>
                  <a:lnTo>
                    <a:pt x="167" y="2554"/>
                  </a:lnTo>
                  <a:close/>
                  <a:moveTo>
                    <a:pt x="318" y="2042"/>
                  </a:moveTo>
                  <a:lnTo>
                    <a:pt x="348" y="1937"/>
                  </a:lnTo>
                  <a:cubicBezTo>
                    <a:pt x="351" y="1929"/>
                    <a:pt x="354" y="1922"/>
                    <a:pt x="359" y="1915"/>
                  </a:cubicBezTo>
                  <a:lnTo>
                    <a:pt x="535" y="1684"/>
                  </a:lnTo>
                  <a:lnTo>
                    <a:pt x="641" y="1764"/>
                  </a:lnTo>
                  <a:lnTo>
                    <a:pt x="466" y="1996"/>
                  </a:lnTo>
                  <a:lnTo>
                    <a:pt x="476" y="1974"/>
                  </a:lnTo>
                  <a:lnTo>
                    <a:pt x="446" y="2079"/>
                  </a:lnTo>
                  <a:lnTo>
                    <a:pt x="318" y="2042"/>
                  </a:lnTo>
                  <a:close/>
                  <a:moveTo>
                    <a:pt x="615" y="1578"/>
                  </a:moveTo>
                  <a:lnTo>
                    <a:pt x="857" y="1259"/>
                  </a:lnTo>
                  <a:lnTo>
                    <a:pt x="963" y="1339"/>
                  </a:lnTo>
                  <a:lnTo>
                    <a:pt x="722" y="1658"/>
                  </a:lnTo>
                  <a:lnTo>
                    <a:pt x="615" y="1578"/>
                  </a:lnTo>
                  <a:close/>
                  <a:moveTo>
                    <a:pt x="937" y="1153"/>
                  </a:moveTo>
                  <a:lnTo>
                    <a:pt x="1111" y="923"/>
                  </a:lnTo>
                  <a:cubicBezTo>
                    <a:pt x="1116" y="917"/>
                    <a:pt x="1122" y="911"/>
                    <a:pt x="1129" y="907"/>
                  </a:cubicBezTo>
                  <a:lnTo>
                    <a:pt x="1223" y="847"/>
                  </a:lnTo>
                  <a:lnTo>
                    <a:pt x="1295" y="959"/>
                  </a:lnTo>
                  <a:lnTo>
                    <a:pt x="1200" y="1020"/>
                  </a:lnTo>
                  <a:lnTo>
                    <a:pt x="1218" y="1004"/>
                  </a:lnTo>
                  <a:lnTo>
                    <a:pt x="1044" y="1233"/>
                  </a:lnTo>
                  <a:lnTo>
                    <a:pt x="937" y="1153"/>
                  </a:lnTo>
                  <a:close/>
                  <a:moveTo>
                    <a:pt x="1336" y="775"/>
                  </a:moveTo>
                  <a:lnTo>
                    <a:pt x="1673" y="561"/>
                  </a:lnTo>
                  <a:lnTo>
                    <a:pt x="1745" y="673"/>
                  </a:lnTo>
                  <a:lnTo>
                    <a:pt x="1407" y="888"/>
                  </a:lnTo>
                  <a:lnTo>
                    <a:pt x="1336" y="775"/>
                  </a:lnTo>
                  <a:close/>
                  <a:moveTo>
                    <a:pt x="1786" y="489"/>
                  </a:moveTo>
                  <a:lnTo>
                    <a:pt x="2123" y="274"/>
                  </a:lnTo>
                  <a:lnTo>
                    <a:pt x="2195" y="387"/>
                  </a:lnTo>
                  <a:lnTo>
                    <a:pt x="1857" y="602"/>
                  </a:lnTo>
                  <a:lnTo>
                    <a:pt x="1786" y="489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949" y="1195"/>
              <a:ext cx="1993" cy="2026"/>
            </a:xfrm>
            <a:custGeom>
              <a:avLst/>
              <a:gdLst>
                <a:gd name="T0" fmla="*/ 996 w 1993"/>
                <a:gd name="T1" fmla="*/ 1023 h 2026"/>
                <a:gd name="T2" fmla="*/ 996 w 1993"/>
                <a:gd name="T3" fmla="*/ 0 h 2026"/>
                <a:gd name="T4" fmla="*/ 996 w 1993"/>
                <a:gd name="T5" fmla="*/ 1023 h 2026"/>
                <a:gd name="T6" fmla="*/ 1357 w 1993"/>
                <a:gd name="T7" fmla="*/ 70 h 2026"/>
                <a:gd name="T8" fmla="*/ 996 w 1993"/>
                <a:gd name="T9" fmla="*/ 1023 h 2026"/>
                <a:gd name="T10" fmla="*/ 1670 w 1993"/>
                <a:gd name="T11" fmla="*/ 268 h 2026"/>
                <a:gd name="T12" fmla="*/ 996 w 1993"/>
                <a:gd name="T13" fmla="*/ 1023 h 2026"/>
                <a:gd name="T14" fmla="*/ 1892 w 1993"/>
                <a:gd name="T15" fmla="*/ 567 h 2026"/>
                <a:gd name="T16" fmla="*/ 996 w 1993"/>
                <a:gd name="T17" fmla="*/ 1023 h 2026"/>
                <a:gd name="T18" fmla="*/ 1993 w 1993"/>
                <a:gd name="T19" fmla="*/ 929 h 2026"/>
                <a:gd name="T20" fmla="*/ 996 w 1993"/>
                <a:gd name="T21" fmla="*/ 1023 h 2026"/>
                <a:gd name="T22" fmla="*/ 1959 w 1993"/>
                <a:gd name="T23" fmla="*/ 1302 h 2026"/>
                <a:gd name="T24" fmla="*/ 996 w 1993"/>
                <a:gd name="T25" fmla="*/ 1023 h 2026"/>
                <a:gd name="T26" fmla="*/ 1795 w 1993"/>
                <a:gd name="T27" fmla="*/ 1638 h 2026"/>
                <a:gd name="T28" fmla="*/ 996 w 1993"/>
                <a:gd name="T29" fmla="*/ 1023 h 2026"/>
                <a:gd name="T30" fmla="*/ 1523 w 1993"/>
                <a:gd name="T31" fmla="*/ 1891 h 2026"/>
                <a:gd name="T32" fmla="*/ 996 w 1993"/>
                <a:gd name="T33" fmla="*/ 1023 h 2026"/>
                <a:gd name="T34" fmla="*/ 1180 w 1993"/>
                <a:gd name="T35" fmla="*/ 2026 h 2026"/>
                <a:gd name="T36" fmla="*/ 996 w 1993"/>
                <a:gd name="T37" fmla="*/ 1023 h 2026"/>
                <a:gd name="T38" fmla="*/ 812 w 1993"/>
                <a:gd name="T39" fmla="*/ 2026 h 2026"/>
                <a:gd name="T40" fmla="*/ 996 w 1993"/>
                <a:gd name="T41" fmla="*/ 1023 h 2026"/>
                <a:gd name="T42" fmla="*/ 470 w 1993"/>
                <a:gd name="T43" fmla="*/ 1891 h 2026"/>
                <a:gd name="T44" fmla="*/ 996 w 1993"/>
                <a:gd name="T45" fmla="*/ 1023 h 2026"/>
                <a:gd name="T46" fmla="*/ 197 w 1993"/>
                <a:gd name="T47" fmla="*/ 1638 h 2026"/>
                <a:gd name="T48" fmla="*/ 996 w 1993"/>
                <a:gd name="T49" fmla="*/ 1023 h 2026"/>
                <a:gd name="T50" fmla="*/ 33 w 1993"/>
                <a:gd name="T51" fmla="*/ 1302 h 2026"/>
                <a:gd name="T52" fmla="*/ 996 w 1993"/>
                <a:gd name="T53" fmla="*/ 1023 h 2026"/>
                <a:gd name="T54" fmla="*/ 0 w 1993"/>
                <a:gd name="T55" fmla="*/ 929 h 2026"/>
                <a:gd name="T56" fmla="*/ 996 w 1993"/>
                <a:gd name="T57" fmla="*/ 1023 h 2026"/>
                <a:gd name="T58" fmla="*/ 100 w 1993"/>
                <a:gd name="T59" fmla="*/ 567 h 2026"/>
                <a:gd name="T60" fmla="*/ 996 w 1993"/>
                <a:gd name="T61" fmla="*/ 1023 h 2026"/>
                <a:gd name="T62" fmla="*/ 322 w 1993"/>
                <a:gd name="T63" fmla="*/ 268 h 2026"/>
                <a:gd name="T64" fmla="*/ 996 w 1993"/>
                <a:gd name="T65" fmla="*/ 1023 h 2026"/>
                <a:gd name="T66" fmla="*/ 635 w 1993"/>
                <a:gd name="T67" fmla="*/ 70 h 2026"/>
                <a:gd name="T68" fmla="*/ 996 w 1993"/>
                <a:gd name="T69" fmla="*/ 1023 h 2026"/>
                <a:gd name="T70" fmla="*/ 996 w 1993"/>
                <a:gd name="T71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3" h="2026">
                  <a:moveTo>
                    <a:pt x="996" y="1023"/>
                  </a:moveTo>
                  <a:lnTo>
                    <a:pt x="996" y="0"/>
                  </a:lnTo>
                  <a:moveTo>
                    <a:pt x="996" y="1023"/>
                  </a:moveTo>
                  <a:lnTo>
                    <a:pt x="1357" y="70"/>
                  </a:lnTo>
                  <a:moveTo>
                    <a:pt x="996" y="1023"/>
                  </a:moveTo>
                  <a:lnTo>
                    <a:pt x="1670" y="268"/>
                  </a:lnTo>
                  <a:moveTo>
                    <a:pt x="996" y="1023"/>
                  </a:moveTo>
                  <a:lnTo>
                    <a:pt x="1892" y="567"/>
                  </a:lnTo>
                  <a:moveTo>
                    <a:pt x="996" y="1023"/>
                  </a:moveTo>
                  <a:lnTo>
                    <a:pt x="1993" y="929"/>
                  </a:lnTo>
                  <a:moveTo>
                    <a:pt x="996" y="1023"/>
                  </a:moveTo>
                  <a:lnTo>
                    <a:pt x="1959" y="1302"/>
                  </a:lnTo>
                  <a:moveTo>
                    <a:pt x="996" y="1023"/>
                  </a:moveTo>
                  <a:lnTo>
                    <a:pt x="1795" y="1638"/>
                  </a:lnTo>
                  <a:moveTo>
                    <a:pt x="996" y="1023"/>
                  </a:moveTo>
                  <a:lnTo>
                    <a:pt x="1523" y="1891"/>
                  </a:lnTo>
                  <a:moveTo>
                    <a:pt x="996" y="1023"/>
                  </a:moveTo>
                  <a:lnTo>
                    <a:pt x="1180" y="2026"/>
                  </a:lnTo>
                  <a:moveTo>
                    <a:pt x="996" y="1023"/>
                  </a:moveTo>
                  <a:lnTo>
                    <a:pt x="812" y="2026"/>
                  </a:lnTo>
                  <a:moveTo>
                    <a:pt x="996" y="1023"/>
                  </a:moveTo>
                  <a:lnTo>
                    <a:pt x="470" y="1891"/>
                  </a:lnTo>
                  <a:moveTo>
                    <a:pt x="996" y="1023"/>
                  </a:moveTo>
                  <a:lnTo>
                    <a:pt x="197" y="1638"/>
                  </a:lnTo>
                  <a:moveTo>
                    <a:pt x="996" y="1023"/>
                  </a:moveTo>
                  <a:lnTo>
                    <a:pt x="33" y="1302"/>
                  </a:lnTo>
                  <a:moveTo>
                    <a:pt x="996" y="1023"/>
                  </a:moveTo>
                  <a:lnTo>
                    <a:pt x="0" y="929"/>
                  </a:lnTo>
                  <a:moveTo>
                    <a:pt x="996" y="1023"/>
                  </a:moveTo>
                  <a:lnTo>
                    <a:pt x="100" y="567"/>
                  </a:lnTo>
                  <a:moveTo>
                    <a:pt x="996" y="1023"/>
                  </a:moveTo>
                  <a:lnTo>
                    <a:pt x="322" y="268"/>
                  </a:lnTo>
                  <a:moveTo>
                    <a:pt x="996" y="1023"/>
                  </a:moveTo>
                  <a:lnTo>
                    <a:pt x="635" y="70"/>
                  </a:lnTo>
                  <a:moveTo>
                    <a:pt x="996" y="1023"/>
                  </a:moveTo>
                  <a:lnTo>
                    <a:pt x="996" y="0"/>
                  </a:lnTo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897" y="993"/>
              <a:ext cx="28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Fire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322" y="1121"/>
              <a:ext cx="54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Megafire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647" y="1325"/>
              <a:ext cx="50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Drought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877" y="1638"/>
              <a:ext cx="40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A-Storm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6023" y="2014"/>
              <a:ext cx="90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Fomes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Beetles</a:t>
              </a:r>
              <a:endParaRPr lang="fr-FR" altLang="fr-FR" sz="2700" dirty="0"/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5947" y="2401"/>
              <a:ext cx="54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Browsing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5776" y="2752"/>
              <a:ext cx="55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Nematod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5511" y="3015"/>
              <a:ext cx="101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Less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management</a:t>
              </a:r>
            </a:p>
          </p:txBody>
        </p:sp>
        <p:sp>
          <p:nvSpPr>
            <p:cNvPr id="71" name="Rectangle 38"/>
            <p:cNvSpPr>
              <a:spLocks noChangeArrowheads="1"/>
            </p:cNvSpPr>
            <p:nvPr/>
          </p:nvSpPr>
          <p:spPr bwMode="auto">
            <a:xfrm>
              <a:off x="5138" y="3255"/>
              <a:ext cx="112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M-More Intensification</a:t>
              </a:r>
            </a:p>
          </p:txBody>
        </p:sp>
        <p:sp>
          <p:nvSpPr>
            <p:cNvPr id="73" name="Rectangle 40"/>
            <p:cNvSpPr>
              <a:spLocks noChangeArrowheads="1"/>
            </p:cNvSpPr>
            <p:nvPr/>
          </p:nvSpPr>
          <p:spPr bwMode="auto">
            <a:xfrm>
              <a:off x="4179" y="3263"/>
              <a:ext cx="82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M-Diversification</a:t>
              </a:r>
            </a:p>
          </p:txBody>
        </p:sp>
        <p:sp>
          <p:nvSpPr>
            <p:cNvPr id="75" name="Rectangle 42"/>
            <p:cNvSpPr>
              <a:spLocks noChangeArrowheads="1"/>
            </p:cNvSpPr>
            <p:nvPr/>
          </p:nvSpPr>
          <p:spPr bwMode="auto">
            <a:xfrm>
              <a:off x="2804" y="3024"/>
              <a:ext cx="161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E- Wood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companies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’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bankruptcy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44"/>
            <p:cNvSpPr>
              <a:spLocks noChangeArrowheads="1"/>
            </p:cNvSpPr>
            <p:nvPr/>
          </p:nvSpPr>
          <p:spPr bwMode="auto">
            <a:xfrm>
              <a:off x="2829" y="2773"/>
              <a:ext cx="120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Less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economic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support</a:t>
              </a:r>
            </a:p>
          </p:txBody>
        </p:sp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2879" y="2429"/>
              <a:ext cx="94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Market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instability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48"/>
            <p:cNvSpPr>
              <a:spLocks noChangeArrowheads="1"/>
            </p:cNvSpPr>
            <p:nvPr/>
          </p:nvSpPr>
          <p:spPr bwMode="auto">
            <a:xfrm>
              <a:off x="2699" y="2061"/>
              <a:ext cx="114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P-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Less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Political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support</a:t>
              </a:r>
            </a:p>
          </p:txBody>
        </p:sp>
        <p:sp>
          <p:nvSpPr>
            <p:cNvPr id="83" name="Rectangle 50"/>
            <p:cNvSpPr>
              <a:spLocks noChangeArrowheads="1"/>
            </p:cNvSpPr>
            <p:nvPr/>
          </p:nvSpPr>
          <p:spPr bwMode="auto">
            <a:xfrm>
              <a:off x="2829" y="1638"/>
              <a:ext cx="1095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P-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Less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resources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for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risk</a:t>
              </a: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management</a:t>
              </a:r>
            </a:p>
          </p:txBody>
        </p:sp>
        <p:sp>
          <p:nvSpPr>
            <p:cNvPr id="85" name="Rectangle 52"/>
            <p:cNvSpPr>
              <a:spLocks noChangeArrowheads="1"/>
            </p:cNvSpPr>
            <p:nvPr/>
          </p:nvSpPr>
          <p:spPr bwMode="auto">
            <a:xfrm>
              <a:off x="3326" y="1321"/>
              <a:ext cx="90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S- Social </a:t>
              </a:r>
              <a:r>
                <a:rPr lang="fr-FR" altLang="fr-FR" sz="12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conflicts</a:t>
              </a:r>
              <a:endParaRPr lang="fr-FR" altLang="fr-FR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Rectangle 54"/>
            <p:cNvSpPr>
              <a:spLocks noChangeArrowheads="1"/>
            </p:cNvSpPr>
            <p:nvPr/>
          </p:nvSpPr>
          <p:spPr bwMode="auto">
            <a:xfrm>
              <a:off x="4082" y="1121"/>
              <a:ext cx="4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fr-FR" altLang="fr-FR" sz="75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INTERACTIONS</a:t>
              </a:r>
              <a:endParaRPr lang="fr-FR" altLang="fr-FR" sz="1350" dirty="0"/>
            </a:p>
          </p:txBody>
        </p:sp>
        <p:sp>
          <p:nvSpPr>
            <p:cNvPr id="91" name="Rectangle 56"/>
            <p:cNvSpPr>
              <a:spLocks noChangeArrowheads="1"/>
            </p:cNvSpPr>
            <p:nvPr/>
          </p:nvSpPr>
          <p:spPr bwMode="auto">
            <a:xfrm>
              <a:off x="6527" y="827"/>
              <a:ext cx="49" cy="5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2" name="Rectangle 57"/>
            <p:cNvSpPr>
              <a:spLocks noChangeArrowheads="1"/>
            </p:cNvSpPr>
            <p:nvPr/>
          </p:nvSpPr>
          <p:spPr bwMode="auto">
            <a:xfrm>
              <a:off x="6527" y="827"/>
              <a:ext cx="49" cy="51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3" name="Rectangle 58"/>
            <p:cNvSpPr>
              <a:spLocks noChangeArrowheads="1"/>
            </p:cNvSpPr>
            <p:nvPr/>
          </p:nvSpPr>
          <p:spPr bwMode="auto">
            <a:xfrm>
              <a:off x="6598" y="793"/>
              <a:ext cx="15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fr-FR" altLang="fr-FR" sz="900">
                  <a:solidFill>
                    <a:srgbClr val="000000"/>
                  </a:solidFill>
                  <a:latin typeface="Calibri" panose="020F0502020204030204" pitchFamily="34" charset="0"/>
                </a:rPr>
                <a:t>Max</a:t>
              </a:r>
              <a:endParaRPr lang="fr-FR" altLang="fr-FR" sz="1350"/>
            </a:p>
          </p:txBody>
        </p:sp>
        <p:sp>
          <p:nvSpPr>
            <p:cNvPr id="94" name="Rectangle 59"/>
            <p:cNvSpPr>
              <a:spLocks noChangeArrowheads="1"/>
            </p:cNvSpPr>
            <p:nvPr/>
          </p:nvSpPr>
          <p:spPr bwMode="auto">
            <a:xfrm>
              <a:off x="6527" y="982"/>
              <a:ext cx="49" cy="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5" name="Rectangle 60"/>
            <p:cNvSpPr>
              <a:spLocks noChangeArrowheads="1"/>
            </p:cNvSpPr>
            <p:nvPr/>
          </p:nvSpPr>
          <p:spPr bwMode="auto">
            <a:xfrm>
              <a:off x="6527" y="982"/>
              <a:ext cx="49" cy="50"/>
            </a:xfrm>
            <a:prstGeom prst="rect">
              <a:avLst/>
            </a:prstGeom>
            <a:noFill/>
            <a:ln w="317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6598" y="945"/>
              <a:ext cx="16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fr-FR" altLang="fr-FR" sz="9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Moy</a:t>
              </a:r>
              <a:endParaRPr lang="fr-FR" altLang="fr-FR" sz="1350" dirty="0"/>
            </a:p>
          </p:txBody>
        </p:sp>
        <p:sp>
          <p:nvSpPr>
            <p:cNvPr id="97" name="Rectangle 62"/>
            <p:cNvSpPr>
              <a:spLocks noChangeArrowheads="1"/>
            </p:cNvSpPr>
            <p:nvPr/>
          </p:nvSpPr>
          <p:spPr bwMode="auto">
            <a:xfrm>
              <a:off x="6526" y="1135"/>
              <a:ext cx="50" cy="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8" name="Rectangle 63"/>
            <p:cNvSpPr>
              <a:spLocks noChangeArrowheads="1"/>
            </p:cNvSpPr>
            <p:nvPr/>
          </p:nvSpPr>
          <p:spPr bwMode="auto">
            <a:xfrm>
              <a:off x="6526" y="1135"/>
              <a:ext cx="50" cy="52"/>
            </a:xfrm>
            <a:prstGeom prst="rect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9" name="Rectangle 64"/>
            <p:cNvSpPr>
              <a:spLocks noChangeArrowheads="1"/>
            </p:cNvSpPr>
            <p:nvPr/>
          </p:nvSpPr>
          <p:spPr bwMode="auto">
            <a:xfrm>
              <a:off x="6598" y="1099"/>
              <a:ext cx="14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3"/>
              <a:r>
                <a:rPr lang="fr-FR" altLang="fr-FR" sz="900">
                  <a:solidFill>
                    <a:srgbClr val="000000"/>
                  </a:solidFill>
                  <a:latin typeface="Calibri" panose="020F0502020204030204" pitchFamily="34" charset="0"/>
                </a:rPr>
                <a:t>Min</a:t>
              </a:r>
              <a:endParaRPr lang="fr-FR" altLang="fr-FR" sz="1350"/>
            </a:p>
          </p:txBody>
        </p: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-15982" y="455963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 – </a:t>
            </a:r>
            <a:r>
              <a:rPr lang="en-GB" sz="12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Resultats</a:t>
            </a:r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86759" y="960895"/>
            <a:ext cx="326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Perception des risques </a:t>
            </a:r>
          </a:p>
          <a:p>
            <a:pPr algn="ctr"/>
            <a:r>
              <a:rPr lang="fr-FR" dirty="0" smtClean="0"/>
              <a:t>(tous les acteurs n=34)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7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"/>
          <p:cNvSpPr/>
          <p:nvPr/>
        </p:nvSpPr>
        <p:spPr>
          <a:xfrm>
            <a:off x="125177" y="688921"/>
            <a:ext cx="8959150" cy="1926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171446" indent="-170906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-"/>
            </a:pP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Perception différenciée </a:t>
            </a:r>
            <a:r>
              <a:rPr lang="fr-FR" sz="1600" b="1" spc="-1" dirty="0">
                <a:solidFill>
                  <a:srgbClr val="000000"/>
                </a:solidFill>
                <a:latin typeface="+mj-lt"/>
                <a:ea typeface="DejaVu Sans"/>
              </a:rPr>
              <a:t>selon </a:t>
            </a:r>
            <a:r>
              <a:rPr lang="fr-FR" sz="1600" b="1" spc="-1" dirty="0" smtClean="0">
                <a:solidFill>
                  <a:srgbClr val="000000"/>
                </a:solidFill>
                <a:latin typeface="+mj-lt"/>
                <a:ea typeface="DejaVu Sans"/>
              </a:rPr>
              <a:t>groupes </a:t>
            </a:r>
            <a:r>
              <a:rPr lang="fr-FR" sz="1600" b="1" spc="-1" dirty="0">
                <a:solidFill>
                  <a:srgbClr val="000000"/>
                </a:solidFill>
                <a:latin typeface="+mj-lt"/>
                <a:ea typeface="DejaVu Sans"/>
              </a:rPr>
              <a:t>d’acteurs </a:t>
            </a:r>
          </a:p>
          <a:p>
            <a:pPr marL="600600" lvl="1" indent="-257168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Chercheurs focalisés sur risques biotiques </a:t>
            </a:r>
          </a:p>
          <a:p>
            <a:pPr marL="600600" lvl="1" indent="-257168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Propriétaires/Gestionnaires forestiers et industriels </a:t>
            </a:r>
            <a:r>
              <a:rPr lang="fr-FR" sz="1600" b="1" spc="-1" dirty="0">
                <a:solidFill>
                  <a:srgbClr val="000000"/>
                </a:solidFill>
                <a:latin typeface="+mj-lt"/>
                <a:ea typeface="DejaVu Sans"/>
              </a:rPr>
              <a:t>sensibles aux risques </a:t>
            </a:r>
            <a:r>
              <a:rPr lang="fr-FR" sz="1600" b="1" spc="-1" dirty="0" smtClean="0">
                <a:solidFill>
                  <a:srgbClr val="000000"/>
                </a:solidFill>
                <a:latin typeface="+mj-lt"/>
                <a:ea typeface="DejaVu Sans"/>
              </a:rPr>
              <a:t>SHEP </a:t>
            </a: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, avec des différences selon échelles spatiales et temporelles considérées (ex : pas de difficulté d’</a:t>
            </a:r>
            <a:r>
              <a:rPr lang="fr-FR" sz="1600" spc="-1" dirty="0" err="1">
                <a:solidFill>
                  <a:srgbClr val="000000"/>
                </a:solidFill>
                <a:latin typeface="+mj-lt"/>
                <a:ea typeface="DejaVu Sans"/>
              </a:rPr>
              <a:t>appros</a:t>
            </a: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 à T0 mais à n +15-20)</a:t>
            </a:r>
            <a:endParaRPr lang="fr-FR" sz="1600" b="1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607204" lvl="2" indent="-257168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Propriétaires et gestionnaires forestiers  (gibier et conflits sociaux); industriels (feux, </a:t>
            </a:r>
            <a:r>
              <a:rPr lang="fr-FR" sz="1600" spc="-1" dirty="0" smtClean="0">
                <a:solidFill>
                  <a:srgbClr val="000000"/>
                </a:solidFill>
                <a:latin typeface="+mj-lt"/>
                <a:ea typeface="DejaVu Sans"/>
              </a:rPr>
              <a:t>nématodes</a:t>
            </a: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, faillite, instabilité marché)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1151" y="2861995"/>
            <a:ext cx="1201301" cy="3000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dirty="0"/>
              <a:t>Forest </a:t>
            </a:r>
            <a:r>
              <a:rPr lang="fr-FR" sz="1350" dirty="0" err="1"/>
              <a:t>owners</a:t>
            </a:r>
            <a:endParaRPr lang="fr-FR" sz="1350" dirty="0"/>
          </a:p>
        </p:txBody>
      </p:sp>
      <p:sp>
        <p:nvSpPr>
          <p:cNvPr id="7" name="ZoneTexte 6"/>
          <p:cNvSpPr txBox="1"/>
          <p:nvPr/>
        </p:nvSpPr>
        <p:spPr>
          <a:xfrm>
            <a:off x="3903336" y="2884867"/>
            <a:ext cx="1402832" cy="3000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sz="1350" dirty="0"/>
              <a:t>Wood industries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6912369" y="2862997"/>
            <a:ext cx="1402832" cy="3000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sz="1350" dirty="0" err="1"/>
              <a:t>Researchers</a:t>
            </a:r>
            <a:endParaRPr lang="fr-FR" sz="1350" dirty="0"/>
          </a:p>
        </p:txBody>
      </p:sp>
      <p:grpSp>
        <p:nvGrpSpPr>
          <p:cNvPr id="118" name="Group 81"/>
          <p:cNvGrpSpPr>
            <a:grpSpLocks noChangeAspect="1"/>
          </p:cNvGrpSpPr>
          <p:nvPr/>
        </p:nvGrpSpPr>
        <p:grpSpPr bwMode="auto">
          <a:xfrm>
            <a:off x="3734048" y="3442491"/>
            <a:ext cx="2069388" cy="1826832"/>
            <a:chOff x="3266" y="2216"/>
            <a:chExt cx="1621" cy="1431"/>
          </a:xfrm>
        </p:grpSpPr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266" y="2335"/>
              <a:ext cx="1317" cy="1312"/>
            </a:xfrm>
            <a:custGeom>
              <a:avLst/>
              <a:gdLst>
                <a:gd name="T0" fmla="*/ 706 w 1317"/>
                <a:gd name="T1" fmla="*/ 538 h 1312"/>
                <a:gd name="T2" fmla="*/ 777 w 1317"/>
                <a:gd name="T3" fmla="*/ 603 h 1312"/>
                <a:gd name="T4" fmla="*/ 790 w 1317"/>
                <a:gd name="T5" fmla="*/ 649 h 1312"/>
                <a:gd name="T6" fmla="*/ 764 w 1317"/>
                <a:gd name="T7" fmla="*/ 742 h 1312"/>
                <a:gd name="T8" fmla="*/ 728 w 1317"/>
                <a:gd name="T9" fmla="*/ 774 h 1312"/>
                <a:gd name="T10" fmla="*/ 634 w 1317"/>
                <a:gd name="T11" fmla="*/ 792 h 1312"/>
                <a:gd name="T12" fmla="*/ 588 w 1317"/>
                <a:gd name="T13" fmla="*/ 774 h 1312"/>
                <a:gd name="T14" fmla="*/ 531 w 1317"/>
                <a:gd name="T15" fmla="*/ 698 h 1312"/>
                <a:gd name="T16" fmla="*/ 527 w 1317"/>
                <a:gd name="T17" fmla="*/ 649 h 1312"/>
                <a:gd name="T18" fmla="*/ 569 w 1317"/>
                <a:gd name="T19" fmla="*/ 564 h 1312"/>
                <a:gd name="T20" fmla="*/ 611 w 1317"/>
                <a:gd name="T21" fmla="*/ 538 h 1312"/>
                <a:gd name="T22" fmla="*/ 753 w 1317"/>
                <a:gd name="T23" fmla="*/ 415 h 1312"/>
                <a:gd name="T24" fmla="*/ 836 w 1317"/>
                <a:gd name="T25" fmla="*/ 466 h 1312"/>
                <a:gd name="T26" fmla="*/ 922 w 1317"/>
                <a:gd name="T27" fmla="*/ 637 h 1312"/>
                <a:gd name="T28" fmla="*/ 913 w 1317"/>
                <a:gd name="T29" fmla="*/ 734 h 1312"/>
                <a:gd name="T30" fmla="*/ 798 w 1317"/>
                <a:gd name="T31" fmla="*/ 887 h 1312"/>
                <a:gd name="T32" fmla="*/ 707 w 1317"/>
                <a:gd name="T33" fmla="*/ 922 h 1312"/>
                <a:gd name="T34" fmla="*/ 519 w 1317"/>
                <a:gd name="T35" fmla="*/ 887 h 1312"/>
                <a:gd name="T36" fmla="*/ 447 w 1317"/>
                <a:gd name="T37" fmla="*/ 821 h 1312"/>
                <a:gd name="T38" fmla="*/ 395 w 1317"/>
                <a:gd name="T39" fmla="*/ 637 h 1312"/>
                <a:gd name="T40" fmla="*/ 421 w 1317"/>
                <a:gd name="T41" fmla="*/ 544 h 1312"/>
                <a:gd name="T42" fmla="*/ 563 w 1317"/>
                <a:gd name="T43" fmla="*/ 415 h 1312"/>
                <a:gd name="T44" fmla="*/ 658 w 1317"/>
                <a:gd name="T45" fmla="*/ 265 h 1312"/>
                <a:gd name="T46" fmla="*/ 926 w 1317"/>
                <a:gd name="T47" fmla="*/ 368 h 1312"/>
                <a:gd name="T48" fmla="*/ 1013 w 1317"/>
                <a:gd name="T49" fmla="*/ 485 h 1312"/>
                <a:gd name="T50" fmla="*/ 1040 w 1317"/>
                <a:gd name="T51" fmla="*/ 770 h 1312"/>
                <a:gd name="T52" fmla="*/ 975 w 1317"/>
                <a:gd name="T53" fmla="*/ 901 h 1312"/>
                <a:gd name="T54" fmla="*/ 731 w 1317"/>
                <a:gd name="T55" fmla="*/ 1052 h 1312"/>
                <a:gd name="T56" fmla="*/ 585 w 1317"/>
                <a:gd name="T57" fmla="*/ 1052 h 1312"/>
                <a:gd name="T58" fmla="*/ 342 w 1317"/>
                <a:gd name="T59" fmla="*/ 901 h 1312"/>
                <a:gd name="T60" fmla="*/ 276 w 1317"/>
                <a:gd name="T61" fmla="*/ 770 h 1312"/>
                <a:gd name="T62" fmla="*/ 303 w 1317"/>
                <a:gd name="T63" fmla="*/ 485 h 1312"/>
                <a:gd name="T64" fmla="*/ 391 w 1317"/>
                <a:gd name="T65" fmla="*/ 368 h 1312"/>
                <a:gd name="T66" fmla="*/ 658 w 1317"/>
                <a:gd name="T67" fmla="*/ 265 h 1312"/>
                <a:gd name="T68" fmla="*/ 850 w 1317"/>
                <a:gd name="T69" fmla="*/ 168 h 1312"/>
                <a:gd name="T70" fmla="*/ 1132 w 1317"/>
                <a:gd name="T71" fmla="*/ 426 h 1312"/>
                <a:gd name="T72" fmla="*/ 1185 w 1317"/>
                <a:gd name="T73" fmla="*/ 613 h 1312"/>
                <a:gd name="T74" fmla="*/ 1080 w 1317"/>
                <a:gd name="T75" fmla="*/ 981 h 1312"/>
                <a:gd name="T76" fmla="*/ 937 w 1317"/>
                <a:gd name="T77" fmla="*/ 1111 h 1312"/>
                <a:gd name="T78" fmla="*/ 561 w 1317"/>
                <a:gd name="T79" fmla="*/ 1182 h 1312"/>
                <a:gd name="T80" fmla="*/ 379 w 1317"/>
                <a:gd name="T81" fmla="*/ 1111 h 1312"/>
                <a:gd name="T82" fmla="*/ 149 w 1317"/>
                <a:gd name="T83" fmla="*/ 806 h 1312"/>
                <a:gd name="T84" fmla="*/ 131 w 1317"/>
                <a:gd name="T85" fmla="*/ 613 h 1312"/>
                <a:gd name="T86" fmla="*/ 302 w 1317"/>
                <a:gd name="T87" fmla="*/ 271 h 1312"/>
                <a:gd name="T88" fmla="*/ 467 w 1317"/>
                <a:gd name="T89" fmla="*/ 168 h 1312"/>
                <a:gd name="T90" fmla="*/ 897 w 1317"/>
                <a:gd name="T91" fmla="*/ 45 h 1312"/>
                <a:gd name="T92" fmla="*/ 1104 w 1317"/>
                <a:gd name="T93" fmla="*/ 173 h 1312"/>
                <a:gd name="T94" fmla="*/ 1317 w 1317"/>
                <a:gd name="T95" fmla="*/ 600 h 1312"/>
                <a:gd name="T96" fmla="*/ 1295 w 1317"/>
                <a:gd name="T97" fmla="*/ 842 h 1312"/>
                <a:gd name="T98" fmla="*/ 1007 w 1317"/>
                <a:gd name="T99" fmla="*/ 1224 h 1312"/>
                <a:gd name="T100" fmla="*/ 780 w 1317"/>
                <a:gd name="T101" fmla="*/ 1312 h 1312"/>
                <a:gd name="T102" fmla="*/ 310 w 1317"/>
                <a:gd name="T103" fmla="*/ 1224 h 1312"/>
                <a:gd name="T104" fmla="*/ 131 w 1317"/>
                <a:gd name="T105" fmla="*/ 1060 h 1312"/>
                <a:gd name="T106" fmla="*/ 0 w 1317"/>
                <a:gd name="T107" fmla="*/ 600 h 1312"/>
                <a:gd name="T108" fmla="*/ 66 w 1317"/>
                <a:gd name="T109" fmla="*/ 367 h 1312"/>
                <a:gd name="T110" fmla="*/ 419 w 1317"/>
                <a:gd name="T111" fmla="*/ 45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7" h="1312">
                  <a:moveTo>
                    <a:pt x="658" y="530"/>
                  </a:moveTo>
                  <a:lnTo>
                    <a:pt x="706" y="538"/>
                  </a:lnTo>
                  <a:moveTo>
                    <a:pt x="706" y="538"/>
                  </a:moveTo>
                  <a:lnTo>
                    <a:pt x="747" y="564"/>
                  </a:lnTo>
                  <a:moveTo>
                    <a:pt x="747" y="564"/>
                  </a:moveTo>
                  <a:lnTo>
                    <a:pt x="777" y="603"/>
                  </a:lnTo>
                  <a:moveTo>
                    <a:pt x="777" y="603"/>
                  </a:moveTo>
                  <a:lnTo>
                    <a:pt x="790" y="649"/>
                  </a:lnTo>
                  <a:moveTo>
                    <a:pt x="790" y="649"/>
                  </a:moveTo>
                  <a:lnTo>
                    <a:pt x="785" y="698"/>
                  </a:lnTo>
                  <a:moveTo>
                    <a:pt x="785" y="698"/>
                  </a:moveTo>
                  <a:lnTo>
                    <a:pt x="764" y="742"/>
                  </a:lnTo>
                  <a:moveTo>
                    <a:pt x="764" y="742"/>
                  </a:moveTo>
                  <a:lnTo>
                    <a:pt x="728" y="774"/>
                  </a:lnTo>
                  <a:moveTo>
                    <a:pt x="728" y="774"/>
                  </a:moveTo>
                  <a:lnTo>
                    <a:pt x="683" y="792"/>
                  </a:lnTo>
                  <a:moveTo>
                    <a:pt x="683" y="792"/>
                  </a:moveTo>
                  <a:lnTo>
                    <a:pt x="634" y="792"/>
                  </a:lnTo>
                  <a:moveTo>
                    <a:pt x="634" y="792"/>
                  </a:moveTo>
                  <a:lnTo>
                    <a:pt x="588" y="774"/>
                  </a:lnTo>
                  <a:moveTo>
                    <a:pt x="588" y="774"/>
                  </a:moveTo>
                  <a:lnTo>
                    <a:pt x="553" y="742"/>
                  </a:lnTo>
                  <a:moveTo>
                    <a:pt x="553" y="742"/>
                  </a:moveTo>
                  <a:lnTo>
                    <a:pt x="531" y="698"/>
                  </a:lnTo>
                  <a:moveTo>
                    <a:pt x="531" y="698"/>
                  </a:moveTo>
                  <a:lnTo>
                    <a:pt x="527" y="649"/>
                  </a:lnTo>
                  <a:moveTo>
                    <a:pt x="527" y="649"/>
                  </a:moveTo>
                  <a:lnTo>
                    <a:pt x="540" y="603"/>
                  </a:lnTo>
                  <a:moveTo>
                    <a:pt x="540" y="603"/>
                  </a:moveTo>
                  <a:lnTo>
                    <a:pt x="569" y="564"/>
                  </a:lnTo>
                  <a:moveTo>
                    <a:pt x="569" y="564"/>
                  </a:moveTo>
                  <a:lnTo>
                    <a:pt x="611" y="538"/>
                  </a:lnTo>
                  <a:moveTo>
                    <a:pt x="611" y="538"/>
                  </a:moveTo>
                  <a:lnTo>
                    <a:pt x="658" y="530"/>
                  </a:lnTo>
                  <a:moveTo>
                    <a:pt x="658" y="398"/>
                  </a:moveTo>
                  <a:lnTo>
                    <a:pt x="753" y="415"/>
                  </a:lnTo>
                  <a:moveTo>
                    <a:pt x="753" y="415"/>
                  </a:moveTo>
                  <a:lnTo>
                    <a:pt x="836" y="466"/>
                  </a:lnTo>
                  <a:moveTo>
                    <a:pt x="836" y="466"/>
                  </a:moveTo>
                  <a:lnTo>
                    <a:pt x="895" y="544"/>
                  </a:lnTo>
                  <a:moveTo>
                    <a:pt x="895" y="544"/>
                  </a:moveTo>
                  <a:lnTo>
                    <a:pt x="922" y="637"/>
                  </a:lnTo>
                  <a:moveTo>
                    <a:pt x="922" y="637"/>
                  </a:moveTo>
                  <a:lnTo>
                    <a:pt x="913" y="734"/>
                  </a:lnTo>
                  <a:moveTo>
                    <a:pt x="913" y="734"/>
                  </a:moveTo>
                  <a:lnTo>
                    <a:pt x="869" y="821"/>
                  </a:lnTo>
                  <a:moveTo>
                    <a:pt x="869" y="821"/>
                  </a:moveTo>
                  <a:lnTo>
                    <a:pt x="798" y="887"/>
                  </a:lnTo>
                  <a:moveTo>
                    <a:pt x="798" y="887"/>
                  </a:moveTo>
                  <a:lnTo>
                    <a:pt x="707" y="922"/>
                  </a:lnTo>
                  <a:moveTo>
                    <a:pt x="707" y="922"/>
                  </a:moveTo>
                  <a:lnTo>
                    <a:pt x="609" y="922"/>
                  </a:lnTo>
                  <a:moveTo>
                    <a:pt x="609" y="922"/>
                  </a:moveTo>
                  <a:lnTo>
                    <a:pt x="519" y="887"/>
                  </a:lnTo>
                  <a:moveTo>
                    <a:pt x="519" y="887"/>
                  </a:moveTo>
                  <a:lnTo>
                    <a:pt x="447" y="821"/>
                  </a:lnTo>
                  <a:moveTo>
                    <a:pt x="447" y="821"/>
                  </a:moveTo>
                  <a:lnTo>
                    <a:pt x="404" y="734"/>
                  </a:lnTo>
                  <a:moveTo>
                    <a:pt x="404" y="734"/>
                  </a:moveTo>
                  <a:lnTo>
                    <a:pt x="395" y="637"/>
                  </a:lnTo>
                  <a:moveTo>
                    <a:pt x="395" y="637"/>
                  </a:moveTo>
                  <a:lnTo>
                    <a:pt x="421" y="544"/>
                  </a:lnTo>
                  <a:moveTo>
                    <a:pt x="421" y="544"/>
                  </a:moveTo>
                  <a:lnTo>
                    <a:pt x="480" y="466"/>
                  </a:lnTo>
                  <a:moveTo>
                    <a:pt x="480" y="466"/>
                  </a:moveTo>
                  <a:lnTo>
                    <a:pt x="563" y="415"/>
                  </a:lnTo>
                  <a:moveTo>
                    <a:pt x="563" y="415"/>
                  </a:moveTo>
                  <a:lnTo>
                    <a:pt x="658" y="398"/>
                  </a:lnTo>
                  <a:moveTo>
                    <a:pt x="658" y="265"/>
                  </a:moveTo>
                  <a:lnTo>
                    <a:pt x="802" y="292"/>
                  </a:lnTo>
                  <a:moveTo>
                    <a:pt x="802" y="292"/>
                  </a:moveTo>
                  <a:lnTo>
                    <a:pt x="926" y="368"/>
                  </a:lnTo>
                  <a:moveTo>
                    <a:pt x="926" y="368"/>
                  </a:moveTo>
                  <a:lnTo>
                    <a:pt x="1013" y="485"/>
                  </a:lnTo>
                  <a:moveTo>
                    <a:pt x="1013" y="485"/>
                  </a:moveTo>
                  <a:lnTo>
                    <a:pt x="1053" y="625"/>
                  </a:lnTo>
                  <a:moveTo>
                    <a:pt x="1053" y="625"/>
                  </a:moveTo>
                  <a:lnTo>
                    <a:pt x="1040" y="770"/>
                  </a:lnTo>
                  <a:moveTo>
                    <a:pt x="1040" y="770"/>
                  </a:moveTo>
                  <a:lnTo>
                    <a:pt x="975" y="901"/>
                  </a:lnTo>
                  <a:moveTo>
                    <a:pt x="975" y="901"/>
                  </a:moveTo>
                  <a:lnTo>
                    <a:pt x="867" y="999"/>
                  </a:lnTo>
                  <a:moveTo>
                    <a:pt x="867" y="999"/>
                  </a:moveTo>
                  <a:lnTo>
                    <a:pt x="731" y="1052"/>
                  </a:lnTo>
                  <a:moveTo>
                    <a:pt x="731" y="1052"/>
                  </a:moveTo>
                  <a:lnTo>
                    <a:pt x="585" y="1052"/>
                  </a:lnTo>
                  <a:moveTo>
                    <a:pt x="585" y="1052"/>
                  </a:moveTo>
                  <a:lnTo>
                    <a:pt x="449" y="999"/>
                  </a:lnTo>
                  <a:moveTo>
                    <a:pt x="449" y="999"/>
                  </a:moveTo>
                  <a:lnTo>
                    <a:pt x="342" y="901"/>
                  </a:lnTo>
                  <a:moveTo>
                    <a:pt x="342" y="901"/>
                  </a:moveTo>
                  <a:lnTo>
                    <a:pt x="276" y="770"/>
                  </a:lnTo>
                  <a:moveTo>
                    <a:pt x="276" y="770"/>
                  </a:moveTo>
                  <a:lnTo>
                    <a:pt x="263" y="625"/>
                  </a:lnTo>
                  <a:moveTo>
                    <a:pt x="263" y="625"/>
                  </a:moveTo>
                  <a:lnTo>
                    <a:pt x="303" y="485"/>
                  </a:lnTo>
                  <a:moveTo>
                    <a:pt x="303" y="485"/>
                  </a:moveTo>
                  <a:lnTo>
                    <a:pt x="391" y="368"/>
                  </a:lnTo>
                  <a:moveTo>
                    <a:pt x="391" y="368"/>
                  </a:moveTo>
                  <a:lnTo>
                    <a:pt x="515" y="292"/>
                  </a:lnTo>
                  <a:moveTo>
                    <a:pt x="515" y="292"/>
                  </a:moveTo>
                  <a:lnTo>
                    <a:pt x="658" y="265"/>
                  </a:lnTo>
                  <a:moveTo>
                    <a:pt x="658" y="132"/>
                  </a:moveTo>
                  <a:lnTo>
                    <a:pt x="850" y="168"/>
                  </a:lnTo>
                  <a:moveTo>
                    <a:pt x="850" y="168"/>
                  </a:moveTo>
                  <a:lnTo>
                    <a:pt x="1015" y="271"/>
                  </a:lnTo>
                  <a:moveTo>
                    <a:pt x="1015" y="271"/>
                  </a:moveTo>
                  <a:lnTo>
                    <a:pt x="1132" y="426"/>
                  </a:lnTo>
                  <a:moveTo>
                    <a:pt x="1132" y="426"/>
                  </a:moveTo>
                  <a:lnTo>
                    <a:pt x="1185" y="613"/>
                  </a:lnTo>
                  <a:moveTo>
                    <a:pt x="1185" y="613"/>
                  </a:moveTo>
                  <a:lnTo>
                    <a:pt x="1167" y="806"/>
                  </a:lnTo>
                  <a:moveTo>
                    <a:pt x="1167" y="806"/>
                  </a:moveTo>
                  <a:lnTo>
                    <a:pt x="1080" y="981"/>
                  </a:lnTo>
                  <a:moveTo>
                    <a:pt x="1080" y="981"/>
                  </a:moveTo>
                  <a:lnTo>
                    <a:pt x="937" y="1111"/>
                  </a:lnTo>
                  <a:moveTo>
                    <a:pt x="937" y="1111"/>
                  </a:moveTo>
                  <a:lnTo>
                    <a:pt x="756" y="1182"/>
                  </a:lnTo>
                  <a:moveTo>
                    <a:pt x="756" y="1182"/>
                  </a:moveTo>
                  <a:lnTo>
                    <a:pt x="561" y="1182"/>
                  </a:lnTo>
                  <a:moveTo>
                    <a:pt x="561" y="1182"/>
                  </a:moveTo>
                  <a:lnTo>
                    <a:pt x="379" y="1111"/>
                  </a:lnTo>
                  <a:moveTo>
                    <a:pt x="379" y="1111"/>
                  </a:moveTo>
                  <a:lnTo>
                    <a:pt x="236" y="981"/>
                  </a:lnTo>
                  <a:moveTo>
                    <a:pt x="236" y="981"/>
                  </a:moveTo>
                  <a:lnTo>
                    <a:pt x="149" y="806"/>
                  </a:lnTo>
                  <a:moveTo>
                    <a:pt x="149" y="806"/>
                  </a:moveTo>
                  <a:lnTo>
                    <a:pt x="131" y="613"/>
                  </a:lnTo>
                  <a:moveTo>
                    <a:pt x="131" y="613"/>
                  </a:moveTo>
                  <a:lnTo>
                    <a:pt x="185" y="426"/>
                  </a:lnTo>
                  <a:moveTo>
                    <a:pt x="185" y="426"/>
                  </a:moveTo>
                  <a:lnTo>
                    <a:pt x="302" y="271"/>
                  </a:lnTo>
                  <a:moveTo>
                    <a:pt x="302" y="271"/>
                  </a:moveTo>
                  <a:lnTo>
                    <a:pt x="467" y="168"/>
                  </a:lnTo>
                  <a:moveTo>
                    <a:pt x="467" y="168"/>
                  </a:moveTo>
                  <a:lnTo>
                    <a:pt x="658" y="132"/>
                  </a:lnTo>
                  <a:moveTo>
                    <a:pt x="658" y="0"/>
                  </a:moveTo>
                  <a:lnTo>
                    <a:pt x="897" y="45"/>
                  </a:lnTo>
                  <a:moveTo>
                    <a:pt x="897" y="45"/>
                  </a:moveTo>
                  <a:lnTo>
                    <a:pt x="1104" y="173"/>
                  </a:lnTo>
                  <a:moveTo>
                    <a:pt x="1104" y="173"/>
                  </a:moveTo>
                  <a:lnTo>
                    <a:pt x="1250" y="367"/>
                  </a:lnTo>
                  <a:moveTo>
                    <a:pt x="1250" y="367"/>
                  </a:moveTo>
                  <a:lnTo>
                    <a:pt x="1317" y="600"/>
                  </a:lnTo>
                  <a:moveTo>
                    <a:pt x="1317" y="600"/>
                  </a:moveTo>
                  <a:lnTo>
                    <a:pt x="1295" y="842"/>
                  </a:lnTo>
                  <a:moveTo>
                    <a:pt x="1295" y="842"/>
                  </a:moveTo>
                  <a:lnTo>
                    <a:pt x="1186" y="1060"/>
                  </a:lnTo>
                  <a:moveTo>
                    <a:pt x="1186" y="1060"/>
                  </a:moveTo>
                  <a:lnTo>
                    <a:pt x="1007" y="1224"/>
                  </a:lnTo>
                  <a:moveTo>
                    <a:pt x="1007" y="1224"/>
                  </a:moveTo>
                  <a:lnTo>
                    <a:pt x="780" y="1312"/>
                  </a:lnTo>
                  <a:moveTo>
                    <a:pt x="780" y="1312"/>
                  </a:moveTo>
                  <a:lnTo>
                    <a:pt x="536" y="1312"/>
                  </a:lnTo>
                  <a:moveTo>
                    <a:pt x="536" y="1312"/>
                  </a:moveTo>
                  <a:lnTo>
                    <a:pt x="310" y="1224"/>
                  </a:lnTo>
                  <a:moveTo>
                    <a:pt x="310" y="1224"/>
                  </a:moveTo>
                  <a:lnTo>
                    <a:pt x="131" y="1060"/>
                  </a:lnTo>
                  <a:moveTo>
                    <a:pt x="131" y="1060"/>
                  </a:moveTo>
                  <a:lnTo>
                    <a:pt x="22" y="842"/>
                  </a:lnTo>
                  <a:moveTo>
                    <a:pt x="22" y="842"/>
                  </a:moveTo>
                  <a:lnTo>
                    <a:pt x="0" y="600"/>
                  </a:lnTo>
                  <a:moveTo>
                    <a:pt x="0" y="600"/>
                  </a:moveTo>
                  <a:lnTo>
                    <a:pt x="66" y="367"/>
                  </a:lnTo>
                  <a:moveTo>
                    <a:pt x="66" y="367"/>
                  </a:moveTo>
                  <a:lnTo>
                    <a:pt x="212" y="173"/>
                  </a:lnTo>
                  <a:moveTo>
                    <a:pt x="212" y="173"/>
                  </a:moveTo>
                  <a:lnTo>
                    <a:pt x="419" y="45"/>
                  </a:lnTo>
                  <a:moveTo>
                    <a:pt x="419" y="45"/>
                  </a:moveTo>
                  <a:lnTo>
                    <a:pt x="658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2" name="Freeform 84"/>
            <p:cNvSpPr>
              <a:spLocks/>
            </p:cNvSpPr>
            <p:nvPr/>
          </p:nvSpPr>
          <p:spPr bwMode="auto">
            <a:xfrm>
              <a:off x="3266" y="2335"/>
              <a:ext cx="1317" cy="1312"/>
            </a:xfrm>
            <a:custGeom>
              <a:avLst/>
              <a:gdLst>
                <a:gd name="T0" fmla="*/ 658 w 1317"/>
                <a:gd name="T1" fmla="*/ 0 h 1312"/>
                <a:gd name="T2" fmla="*/ 897 w 1317"/>
                <a:gd name="T3" fmla="*/ 45 h 1312"/>
                <a:gd name="T4" fmla="*/ 1104 w 1317"/>
                <a:gd name="T5" fmla="*/ 173 h 1312"/>
                <a:gd name="T6" fmla="*/ 1250 w 1317"/>
                <a:gd name="T7" fmla="*/ 367 h 1312"/>
                <a:gd name="T8" fmla="*/ 1317 w 1317"/>
                <a:gd name="T9" fmla="*/ 600 h 1312"/>
                <a:gd name="T10" fmla="*/ 1295 w 1317"/>
                <a:gd name="T11" fmla="*/ 842 h 1312"/>
                <a:gd name="T12" fmla="*/ 1186 w 1317"/>
                <a:gd name="T13" fmla="*/ 1060 h 1312"/>
                <a:gd name="T14" fmla="*/ 1006 w 1317"/>
                <a:gd name="T15" fmla="*/ 1224 h 1312"/>
                <a:gd name="T16" fmla="*/ 780 w 1317"/>
                <a:gd name="T17" fmla="*/ 1312 h 1312"/>
                <a:gd name="T18" fmla="*/ 536 w 1317"/>
                <a:gd name="T19" fmla="*/ 1312 h 1312"/>
                <a:gd name="T20" fmla="*/ 310 w 1317"/>
                <a:gd name="T21" fmla="*/ 1224 h 1312"/>
                <a:gd name="T22" fmla="*/ 131 w 1317"/>
                <a:gd name="T23" fmla="*/ 1060 h 1312"/>
                <a:gd name="T24" fmla="*/ 22 w 1317"/>
                <a:gd name="T25" fmla="*/ 842 h 1312"/>
                <a:gd name="T26" fmla="*/ 0 w 1317"/>
                <a:gd name="T27" fmla="*/ 600 h 1312"/>
                <a:gd name="T28" fmla="*/ 66 w 1317"/>
                <a:gd name="T29" fmla="*/ 367 h 1312"/>
                <a:gd name="T30" fmla="*/ 212 w 1317"/>
                <a:gd name="T31" fmla="*/ 173 h 1312"/>
                <a:gd name="T32" fmla="*/ 419 w 1317"/>
                <a:gd name="T33" fmla="*/ 45 h 1312"/>
                <a:gd name="T34" fmla="*/ 658 w 1317"/>
                <a:gd name="T35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7" h="1312">
                  <a:moveTo>
                    <a:pt x="658" y="0"/>
                  </a:moveTo>
                  <a:lnTo>
                    <a:pt x="897" y="45"/>
                  </a:lnTo>
                  <a:lnTo>
                    <a:pt x="1104" y="173"/>
                  </a:lnTo>
                  <a:lnTo>
                    <a:pt x="1250" y="367"/>
                  </a:lnTo>
                  <a:lnTo>
                    <a:pt x="1317" y="600"/>
                  </a:lnTo>
                  <a:lnTo>
                    <a:pt x="1295" y="842"/>
                  </a:lnTo>
                  <a:lnTo>
                    <a:pt x="1186" y="1060"/>
                  </a:lnTo>
                  <a:lnTo>
                    <a:pt x="1006" y="1224"/>
                  </a:lnTo>
                  <a:lnTo>
                    <a:pt x="780" y="1312"/>
                  </a:lnTo>
                  <a:lnTo>
                    <a:pt x="536" y="1312"/>
                  </a:lnTo>
                  <a:lnTo>
                    <a:pt x="310" y="1224"/>
                  </a:lnTo>
                  <a:lnTo>
                    <a:pt x="131" y="1060"/>
                  </a:lnTo>
                  <a:lnTo>
                    <a:pt x="22" y="842"/>
                  </a:lnTo>
                  <a:lnTo>
                    <a:pt x="0" y="600"/>
                  </a:lnTo>
                  <a:lnTo>
                    <a:pt x="66" y="367"/>
                  </a:lnTo>
                  <a:lnTo>
                    <a:pt x="212" y="173"/>
                  </a:lnTo>
                  <a:lnTo>
                    <a:pt x="419" y="45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3" name="Freeform 85"/>
            <p:cNvSpPr>
              <a:spLocks/>
            </p:cNvSpPr>
            <p:nvPr/>
          </p:nvSpPr>
          <p:spPr bwMode="auto">
            <a:xfrm>
              <a:off x="3266" y="2335"/>
              <a:ext cx="1317" cy="1312"/>
            </a:xfrm>
            <a:custGeom>
              <a:avLst/>
              <a:gdLst>
                <a:gd name="T0" fmla="*/ 658 w 1317"/>
                <a:gd name="T1" fmla="*/ 0 h 1312"/>
                <a:gd name="T2" fmla="*/ 897 w 1317"/>
                <a:gd name="T3" fmla="*/ 45 h 1312"/>
                <a:gd name="T4" fmla="*/ 1104 w 1317"/>
                <a:gd name="T5" fmla="*/ 173 h 1312"/>
                <a:gd name="T6" fmla="*/ 1250 w 1317"/>
                <a:gd name="T7" fmla="*/ 367 h 1312"/>
                <a:gd name="T8" fmla="*/ 1317 w 1317"/>
                <a:gd name="T9" fmla="*/ 600 h 1312"/>
                <a:gd name="T10" fmla="*/ 1295 w 1317"/>
                <a:gd name="T11" fmla="*/ 842 h 1312"/>
                <a:gd name="T12" fmla="*/ 1186 w 1317"/>
                <a:gd name="T13" fmla="*/ 1060 h 1312"/>
                <a:gd name="T14" fmla="*/ 1006 w 1317"/>
                <a:gd name="T15" fmla="*/ 1224 h 1312"/>
                <a:gd name="T16" fmla="*/ 780 w 1317"/>
                <a:gd name="T17" fmla="*/ 1312 h 1312"/>
                <a:gd name="T18" fmla="*/ 536 w 1317"/>
                <a:gd name="T19" fmla="*/ 1312 h 1312"/>
                <a:gd name="T20" fmla="*/ 310 w 1317"/>
                <a:gd name="T21" fmla="*/ 1224 h 1312"/>
                <a:gd name="T22" fmla="*/ 131 w 1317"/>
                <a:gd name="T23" fmla="*/ 1060 h 1312"/>
                <a:gd name="T24" fmla="*/ 22 w 1317"/>
                <a:gd name="T25" fmla="*/ 842 h 1312"/>
                <a:gd name="T26" fmla="*/ 0 w 1317"/>
                <a:gd name="T27" fmla="*/ 600 h 1312"/>
                <a:gd name="T28" fmla="*/ 66 w 1317"/>
                <a:gd name="T29" fmla="*/ 367 h 1312"/>
                <a:gd name="T30" fmla="*/ 212 w 1317"/>
                <a:gd name="T31" fmla="*/ 173 h 1312"/>
                <a:gd name="T32" fmla="*/ 419 w 1317"/>
                <a:gd name="T33" fmla="*/ 45 h 1312"/>
                <a:gd name="T34" fmla="*/ 658 w 1317"/>
                <a:gd name="T35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7" h="1312">
                  <a:moveTo>
                    <a:pt x="658" y="0"/>
                  </a:moveTo>
                  <a:lnTo>
                    <a:pt x="897" y="45"/>
                  </a:lnTo>
                  <a:lnTo>
                    <a:pt x="1104" y="173"/>
                  </a:lnTo>
                  <a:lnTo>
                    <a:pt x="1250" y="367"/>
                  </a:lnTo>
                  <a:lnTo>
                    <a:pt x="1317" y="600"/>
                  </a:lnTo>
                  <a:lnTo>
                    <a:pt x="1295" y="842"/>
                  </a:lnTo>
                  <a:lnTo>
                    <a:pt x="1186" y="1060"/>
                  </a:lnTo>
                  <a:lnTo>
                    <a:pt x="1006" y="1224"/>
                  </a:lnTo>
                  <a:lnTo>
                    <a:pt x="780" y="1312"/>
                  </a:lnTo>
                  <a:lnTo>
                    <a:pt x="536" y="1312"/>
                  </a:lnTo>
                  <a:lnTo>
                    <a:pt x="310" y="1224"/>
                  </a:lnTo>
                  <a:lnTo>
                    <a:pt x="131" y="1060"/>
                  </a:lnTo>
                  <a:lnTo>
                    <a:pt x="22" y="842"/>
                  </a:lnTo>
                  <a:lnTo>
                    <a:pt x="0" y="600"/>
                  </a:lnTo>
                  <a:lnTo>
                    <a:pt x="66" y="367"/>
                  </a:lnTo>
                  <a:lnTo>
                    <a:pt x="212" y="173"/>
                  </a:lnTo>
                  <a:lnTo>
                    <a:pt x="419" y="45"/>
                  </a:lnTo>
                  <a:lnTo>
                    <a:pt x="658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4" name="Freeform 86"/>
            <p:cNvSpPr>
              <a:spLocks/>
            </p:cNvSpPr>
            <p:nvPr/>
          </p:nvSpPr>
          <p:spPr bwMode="auto">
            <a:xfrm>
              <a:off x="3559" y="2630"/>
              <a:ext cx="731" cy="728"/>
            </a:xfrm>
            <a:custGeom>
              <a:avLst/>
              <a:gdLst>
                <a:gd name="T0" fmla="*/ 365 w 731"/>
                <a:gd name="T1" fmla="*/ 0 h 728"/>
                <a:gd name="T2" fmla="*/ 498 w 731"/>
                <a:gd name="T3" fmla="*/ 24 h 728"/>
                <a:gd name="T4" fmla="*/ 612 w 731"/>
                <a:gd name="T5" fmla="*/ 96 h 728"/>
                <a:gd name="T6" fmla="*/ 693 w 731"/>
                <a:gd name="T7" fmla="*/ 203 h 728"/>
                <a:gd name="T8" fmla="*/ 731 w 731"/>
                <a:gd name="T9" fmla="*/ 333 h 728"/>
                <a:gd name="T10" fmla="*/ 718 w 731"/>
                <a:gd name="T11" fmla="*/ 467 h 728"/>
                <a:gd name="T12" fmla="*/ 658 w 731"/>
                <a:gd name="T13" fmla="*/ 588 h 728"/>
                <a:gd name="T14" fmla="*/ 558 w 731"/>
                <a:gd name="T15" fmla="*/ 679 h 728"/>
                <a:gd name="T16" fmla="*/ 433 w 731"/>
                <a:gd name="T17" fmla="*/ 728 h 728"/>
                <a:gd name="T18" fmla="*/ 297 w 731"/>
                <a:gd name="T19" fmla="*/ 728 h 728"/>
                <a:gd name="T20" fmla="*/ 172 w 731"/>
                <a:gd name="T21" fmla="*/ 679 h 728"/>
                <a:gd name="T22" fmla="*/ 72 w 731"/>
                <a:gd name="T23" fmla="*/ 588 h 728"/>
                <a:gd name="T24" fmla="*/ 12 w 731"/>
                <a:gd name="T25" fmla="*/ 467 h 728"/>
                <a:gd name="T26" fmla="*/ 0 w 731"/>
                <a:gd name="T27" fmla="*/ 333 h 728"/>
                <a:gd name="T28" fmla="*/ 37 w 731"/>
                <a:gd name="T29" fmla="*/ 203 h 728"/>
                <a:gd name="T30" fmla="*/ 118 w 731"/>
                <a:gd name="T31" fmla="*/ 96 h 728"/>
                <a:gd name="T32" fmla="*/ 233 w 731"/>
                <a:gd name="T33" fmla="*/ 24 h 728"/>
                <a:gd name="T34" fmla="*/ 365 w 731"/>
                <a:gd name="T3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1" h="728">
                  <a:moveTo>
                    <a:pt x="365" y="0"/>
                  </a:moveTo>
                  <a:lnTo>
                    <a:pt x="498" y="24"/>
                  </a:lnTo>
                  <a:lnTo>
                    <a:pt x="612" y="96"/>
                  </a:lnTo>
                  <a:lnTo>
                    <a:pt x="693" y="203"/>
                  </a:lnTo>
                  <a:lnTo>
                    <a:pt x="731" y="333"/>
                  </a:lnTo>
                  <a:lnTo>
                    <a:pt x="718" y="467"/>
                  </a:lnTo>
                  <a:lnTo>
                    <a:pt x="658" y="588"/>
                  </a:lnTo>
                  <a:lnTo>
                    <a:pt x="558" y="679"/>
                  </a:lnTo>
                  <a:lnTo>
                    <a:pt x="433" y="728"/>
                  </a:lnTo>
                  <a:lnTo>
                    <a:pt x="297" y="728"/>
                  </a:lnTo>
                  <a:lnTo>
                    <a:pt x="172" y="679"/>
                  </a:lnTo>
                  <a:lnTo>
                    <a:pt x="72" y="588"/>
                  </a:lnTo>
                  <a:lnTo>
                    <a:pt x="12" y="467"/>
                  </a:lnTo>
                  <a:lnTo>
                    <a:pt x="0" y="333"/>
                  </a:lnTo>
                  <a:lnTo>
                    <a:pt x="37" y="203"/>
                  </a:lnTo>
                  <a:lnTo>
                    <a:pt x="118" y="96"/>
                  </a:lnTo>
                  <a:lnTo>
                    <a:pt x="233" y="2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5" name="Freeform 87"/>
            <p:cNvSpPr>
              <a:spLocks/>
            </p:cNvSpPr>
            <p:nvPr/>
          </p:nvSpPr>
          <p:spPr bwMode="auto">
            <a:xfrm>
              <a:off x="3559" y="2630"/>
              <a:ext cx="731" cy="728"/>
            </a:xfrm>
            <a:custGeom>
              <a:avLst/>
              <a:gdLst>
                <a:gd name="T0" fmla="*/ 365 w 731"/>
                <a:gd name="T1" fmla="*/ 0 h 728"/>
                <a:gd name="T2" fmla="*/ 498 w 731"/>
                <a:gd name="T3" fmla="*/ 24 h 728"/>
                <a:gd name="T4" fmla="*/ 612 w 731"/>
                <a:gd name="T5" fmla="*/ 96 h 728"/>
                <a:gd name="T6" fmla="*/ 693 w 731"/>
                <a:gd name="T7" fmla="*/ 203 h 728"/>
                <a:gd name="T8" fmla="*/ 731 w 731"/>
                <a:gd name="T9" fmla="*/ 333 h 728"/>
                <a:gd name="T10" fmla="*/ 718 w 731"/>
                <a:gd name="T11" fmla="*/ 467 h 728"/>
                <a:gd name="T12" fmla="*/ 658 w 731"/>
                <a:gd name="T13" fmla="*/ 588 h 728"/>
                <a:gd name="T14" fmla="*/ 558 w 731"/>
                <a:gd name="T15" fmla="*/ 679 h 728"/>
                <a:gd name="T16" fmla="*/ 433 w 731"/>
                <a:gd name="T17" fmla="*/ 728 h 728"/>
                <a:gd name="T18" fmla="*/ 297 w 731"/>
                <a:gd name="T19" fmla="*/ 728 h 728"/>
                <a:gd name="T20" fmla="*/ 172 w 731"/>
                <a:gd name="T21" fmla="*/ 679 h 728"/>
                <a:gd name="T22" fmla="*/ 72 w 731"/>
                <a:gd name="T23" fmla="*/ 588 h 728"/>
                <a:gd name="T24" fmla="*/ 12 w 731"/>
                <a:gd name="T25" fmla="*/ 467 h 728"/>
                <a:gd name="T26" fmla="*/ 0 w 731"/>
                <a:gd name="T27" fmla="*/ 333 h 728"/>
                <a:gd name="T28" fmla="*/ 37 w 731"/>
                <a:gd name="T29" fmla="*/ 203 h 728"/>
                <a:gd name="T30" fmla="*/ 118 w 731"/>
                <a:gd name="T31" fmla="*/ 96 h 728"/>
                <a:gd name="T32" fmla="*/ 233 w 731"/>
                <a:gd name="T33" fmla="*/ 24 h 728"/>
                <a:gd name="T34" fmla="*/ 365 w 731"/>
                <a:gd name="T3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1" h="728">
                  <a:moveTo>
                    <a:pt x="365" y="0"/>
                  </a:moveTo>
                  <a:lnTo>
                    <a:pt x="498" y="24"/>
                  </a:lnTo>
                  <a:lnTo>
                    <a:pt x="612" y="96"/>
                  </a:lnTo>
                  <a:lnTo>
                    <a:pt x="693" y="203"/>
                  </a:lnTo>
                  <a:lnTo>
                    <a:pt x="731" y="333"/>
                  </a:lnTo>
                  <a:lnTo>
                    <a:pt x="718" y="467"/>
                  </a:lnTo>
                  <a:lnTo>
                    <a:pt x="658" y="588"/>
                  </a:lnTo>
                  <a:lnTo>
                    <a:pt x="558" y="679"/>
                  </a:lnTo>
                  <a:lnTo>
                    <a:pt x="433" y="728"/>
                  </a:lnTo>
                  <a:lnTo>
                    <a:pt x="297" y="728"/>
                  </a:lnTo>
                  <a:lnTo>
                    <a:pt x="172" y="679"/>
                  </a:lnTo>
                  <a:lnTo>
                    <a:pt x="72" y="588"/>
                  </a:lnTo>
                  <a:lnTo>
                    <a:pt x="12" y="467"/>
                  </a:lnTo>
                  <a:lnTo>
                    <a:pt x="0" y="333"/>
                  </a:lnTo>
                  <a:lnTo>
                    <a:pt x="37" y="203"/>
                  </a:lnTo>
                  <a:lnTo>
                    <a:pt x="118" y="96"/>
                  </a:lnTo>
                  <a:lnTo>
                    <a:pt x="233" y="24"/>
                  </a:lnTo>
                  <a:lnTo>
                    <a:pt x="365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6" name="Freeform 88"/>
            <p:cNvSpPr>
              <a:spLocks/>
            </p:cNvSpPr>
            <p:nvPr/>
          </p:nvSpPr>
          <p:spPr bwMode="auto">
            <a:xfrm>
              <a:off x="3754" y="2826"/>
              <a:ext cx="340" cy="338"/>
            </a:xfrm>
            <a:custGeom>
              <a:avLst/>
              <a:gdLst>
                <a:gd name="T0" fmla="*/ 170 w 340"/>
                <a:gd name="T1" fmla="*/ 0 h 338"/>
                <a:gd name="T2" fmla="*/ 232 w 340"/>
                <a:gd name="T3" fmla="*/ 12 h 338"/>
                <a:gd name="T4" fmla="*/ 285 w 340"/>
                <a:gd name="T5" fmla="*/ 45 h 338"/>
                <a:gd name="T6" fmla="*/ 323 w 340"/>
                <a:gd name="T7" fmla="*/ 94 h 338"/>
                <a:gd name="T8" fmla="*/ 340 w 340"/>
                <a:gd name="T9" fmla="*/ 155 h 338"/>
                <a:gd name="T10" fmla="*/ 334 w 340"/>
                <a:gd name="T11" fmla="*/ 218 h 338"/>
                <a:gd name="T12" fmla="*/ 306 w 340"/>
                <a:gd name="T13" fmla="*/ 273 h 338"/>
                <a:gd name="T14" fmla="*/ 260 w 340"/>
                <a:gd name="T15" fmla="*/ 315 h 338"/>
                <a:gd name="T16" fmla="*/ 202 w 340"/>
                <a:gd name="T17" fmla="*/ 338 h 338"/>
                <a:gd name="T18" fmla="*/ 139 w 340"/>
                <a:gd name="T19" fmla="*/ 338 h 338"/>
                <a:gd name="T20" fmla="*/ 81 w 340"/>
                <a:gd name="T21" fmla="*/ 315 h 338"/>
                <a:gd name="T22" fmla="*/ 34 w 340"/>
                <a:gd name="T23" fmla="*/ 273 h 338"/>
                <a:gd name="T24" fmla="*/ 6 w 340"/>
                <a:gd name="T25" fmla="*/ 218 h 338"/>
                <a:gd name="T26" fmla="*/ 0 w 340"/>
                <a:gd name="T27" fmla="*/ 155 h 338"/>
                <a:gd name="T28" fmla="*/ 18 w 340"/>
                <a:gd name="T29" fmla="*/ 94 h 338"/>
                <a:gd name="T30" fmla="*/ 55 w 340"/>
                <a:gd name="T31" fmla="*/ 45 h 338"/>
                <a:gd name="T32" fmla="*/ 108 w 340"/>
                <a:gd name="T33" fmla="*/ 12 h 338"/>
                <a:gd name="T34" fmla="*/ 170 w 340"/>
                <a:gd name="T3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38">
                  <a:moveTo>
                    <a:pt x="170" y="0"/>
                  </a:moveTo>
                  <a:lnTo>
                    <a:pt x="232" y="12"/>
                  </a:lnTo>
                  <a:lnTo>
                    <a:pt x="285" y="45"/>
                  </a:lnTo>
                  <a:lnTo>
                    <a:pt x="323" y="94"/>
                  </a:lnTo>
                  <a:lnTo>
                    <a:pt x="340" y="155"/>
                  </a:lnTo>
                  <a:lnTo>
                    <a:pt x="334" y="218"/>
                  </a:lnTo>
                  <a:lnTo>
                    <a:pt x="306" y="273"/>
                  </a:lnTo>
                  <a:lnTo>
                    <a:pt x="260" y="315"/>
                  </a:lnTo>
                  <a:lnTo>
                    <a:pt x="202" y="338"/>
                  </a:lnTo>
                  <a:lnTo>
                    <a:pt x="139" y="338"/>
                  </a:lnTo>
                  <a:lnTo>
                    <a:pt x="81" y="315"/>
                  </a:lnTo>
                  <a:lnTo>
                    <a:pt x="34" y="273"/>
                  </a:lnTo>
                  <a:lnTo>
                    <a:pt x="6" y="218"/>
                  </a:lnTo>
                  <a:lnTo>
                    <a:pt x="0" y="155"/>
                  </a:lnTo>
                  <a:lnTo>
                    <a:pt x="18" y="94"/>
                  </a:lnTo>
                  <a:lnTo>
                    <a:pt x="55" y="45"/>
                  </a:lnTo>
                  <a:lnTo>
                    <a:pt x="108" y="1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7" name="Freeform 89"/>
            <p:cNvSpPr>
              <a:spLocks/>
            </p:cNvSpPr>
            <p:nvPr/>
          </p:nvSpPr>
          <p:spPr bwMode="auto">
            <a:xfrm>
              <a:off x="3754" y="2826"/>
              <a:ext cx="340" cy="338"/>
            </a:xfrm>
            <a:custGeom>
              <a:avLst/>
              <a:gdLst>
                <a:gd name="T0" fmla="*/ 170 w 340"/>
                <a:gd name="T1" fmla="*/ 0 h 338"/>
                <a:gd name="T2" fmla="*/ 232 w 340"/>
                <a:gd name="T3" fmla="*/ 12 h 338"/>
                <a:gd name="T4" fmla="*/ 285 w 340"/>
                <a:gd name="T5" fmla="*/ 45 h 338"/>
                <a:gd name="T6" fmla="*/ 323 w 340"/>
                <a:gd name="T7" fmla="*/ 94 h 338"/>
                <a:gd name="T8" fmla="*/ 340 w 340"/>
                <a:gd name="T9" fmla="*/ 155 h 338"/>
                <a:gd name="T10" fmla="*/ 334 w 340"/>
                <a:gd name="T11" fmla="*/ 218 h 338"/>
                <a:gd name="T12" fmla="*/ 306 w 340"/>
                <a:gd name="T13" fmla="*/ 273 h 338"/>
                <a:gd name="T14" fmla="*/ 260 w 340"/>
                <a:gd name="T15" fmla="*/ 315 h 338"/>
                <a:gd name="T16" fmla="*/ 202 w 340"/>
                <a:gd name="T17" fmla="*/ 338 h 338"/>
                <a:gd name="T18" fmla="*/ 139 w 340"/>
                <a:gd name="T19" fmla="*/ 338 h 338"/>
                <a:gd name="T20" fmla="*/ 81 w 340"/>
                <a:gd name="T21" fmla="*/ 315 h 338"/>
                <a:gd name="T22" fmla="*/ 34 w 340"/>
                <a:gd name="T23" fmla="*/ 273 h 338"/>
                <a:gd name="T24" fmla="*/ 6 w 340"/>
                <a:gd name="T25" fmla="*/ 218 h 338"/>
                <a:gd name="T26" fmla="*/ 0 w 340"/>
                <a:gd name="T27" fmla="*/ 155 h 338"/>
                <a:gd name="T28" fmla="*/ 18 w 340"/>
                <a:gd name="T29" fmla="*/ 94 h 338"/>
                <a:gd name="T30" fmla="*/ 55 w 340"/>
                <a:gd name="T31" fmla="*/ 45 h 338"/>
                <a:gd name="T32" fmla="*/ 108 w 340"/>
                <a:gd name="T33" fmla="*/ 12 h 338"/>
                <a:gd name="T34" fmla="*/ 170 w 340"/>
                <a:gd name="T3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38">
                  <a:moveTo>
                    <a:pt x="170" y="0"/>
                  </a:moveTo>
                  <a:lnTo>
                    <a:pt x="232" y="12"/>
                  </a:lnTo>
                  <a:lnTo>
                    <a:pt x="285" y="45"/>
                  </a:lnTo>
                  <a:lnTo>
                    <a:pt x="323" y="94"/>
                  </a:lnTo>
                  <a:lnTo>
                    <a:pt x="340" y="155"/>
                  </a:lnTo>
                  <a:lnTo>
                    <a:pt x="334" y="218"/>
                  </a:lnTo>
                  <a:lnTo>
                    <a:pt x="306" y="273"/>
                  </a:lnTo>
                  <a:lnTo>
                    <a:pt x="260" y="315"/>
                  </a:lnTo>
                  <a:lnTo>
                    <a:pt x="202" y="338"/>
                  </a:lnTo>
                  <a:lnTo>
                    <a:pt x="139" y="338"/>
                  </a:lnTo>
                  <a:lnTo>
                    <a:pt x="81" y="315"/>
                  </a:lnTo>
                  <a:lnTo>
                    <a:pt x="34" y="273"/>
                  </a:lnTo>
                  <a:lnTo>
                    <a:pt x="6" y="218"/>
                  </a:lnTo>
                  <a:lnTo>
                    <a:pt x="0" y="155"/>
                  </a:lnTo>
                  <a:lnTo>
                    <a:pt x="18" y="94"/>
                  </a:lnTo>
                  <a:lnTo>
                    <a:pt x="55" y="45"/>
                  </a:lnTo>
                  <a:lnTo>
                    <a:pt x="108" y="12"/>
                  </a:lnTo>
                  <a:lnTo>
                    <a:pt x="17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8" name="Freeform 90"/>
            <p:cNvSpPr>
              <a:spLocks/>
            </p:cNvSpPr>
            <p:nvPr/>
          </p:nvSpPr>
          <p:spPr bwMode="auto">
            <a:xfrm>
              <a:off x="3415" y="2468"/>
              <a:ext cx="932" cy="1091"/>
            </a:xfrm>
            <a:custGeom>
              <a:avLst/>
              <a:gdLst>
                <a:gd name="T0" fmla="*/ 509 w 932"/>
                <a:gd name="T1" fmla="*/ 0 h 1091"/>
                <a:gd name="T2" fmla="*/ 652 w 932"/>
                <a:gd name="T3" fmla="*/ 159 h 1091"/>
                <a:gd name="T4" fmla="*/ 794 w 932"/>
                <a:gd name="T5" fmla="*/ 216 h 1091"/>
                <a:gd name="T6" fmla="*/ 888 w 932"/>
                <a:gd name="T7" fmla="*/ 340 h 1091"/>
                <a:gd name="T8" fmla="*/ 931 w 932"/>
                <a:gd name="T9" fmla="*/ 490 h 1091"/>
                <a:gd name="T10" fmla="*/ 763 w 932"/>
                <a:gd name="T11" fmla="*/ 601 h 1091"/>
                <a:gd name="T12" fmla="*/ 932 w 932"/>
                <a:gd name="T13" fmla="*/ 847 h 1091"/>
                <a:gd name="T14" fmla="*/ 732 w 932"/>
                <a:gd name="T15" fmla="*/ 888 h 1091"/>
                <a:gd name="T16" fmla="*/ 548 w 932"/>
                <a:gd name="T17" fmla="*/ 737 h 1091"/>
                <a:gd name="T18" fmla="*/ 470 w 932"/>
                <a:gd name="T19" fmla="*/ 737 h 1091"/>
                <a:gd name="T20" fmla="*/ 161 w 932"/>
                <a:gd name="T21" fmla="*/ 1091 h 1091"/>
                <a:gd name="T22" fmla="*/ 171 w 932"/>
                <a:gd name="T23" fmla="*/ 784 h 1091"/>
                <a:gd name="T24" fmla="*/ 0 w 932"/>
                <a:gd name="T25" fmla="*/ 674 h 1091"/>
                <a:gd name="T26" fmla="*/ 88 w 932"/>
                <a:gd name="T27" fmla="*/ 490 h 1091"/>
                <a:gd name="T28" fmla="*/ 225 w 932"/>
                <a:gd name="T29" fmla="*/ 387 h 1091"/>
                <a:gd name="T30" fmla="*/ 153 w 932"/>
                <a:gd name="T31" fmla="*/ 138 h 1091"/>
                <a:gd name="T32" fmla="*/ 509 w 932"/>
                <a:gd name="T33" fmla="*/ 529 h 1091"/>
                <a:gd name="T34" fmla="*/ 509 w 932"/>
                <a:gd name="T35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091">
                  <a:moveTo>
                    <a:pt x="509" y="0"/>
                  </a:moveTo>
                  <a:lnTo>
                    <a:pt x="652" y="159"/>
                  </a:lnTo>
                  <a:lnTo>
                    <a:pt x="794" y="216"/>
                  </a:lnTo>
                  <a:lnTo>
                    <a:pt x="888" y="340"/>
                  </a:lnTo>
                  <a:lnTo>
                    <a:pt x="931" y="490"/>
                  </a:lnTo>
                  <a:lnTo>
                    <a:pt x="763" y="601"/>
                  </a:lnTo>
                  <a:lnTo>
                    <a:pt x="932" y="847"/>
                  </a:lnTo>
                  <a:lnTo>
                    <a:pt x="732" y="888"/>
                  </a:lnTo>
                  <a:lnTo>
                    <a:pt x="548" y="737"/>
                  </a:lnTo>
                  <a:lnTo>
                    <a:pt x="470" y="737"/>
                  </a:lnTo>
                  <a:lnTo>
                    <a:pt x="161" y="1091"/>
                  </a:lnTo>
                  <a:lnTo>
                    <a:pt x="171" y="784"/>
                  </a:lnTo>
                  <a:lnTo>
                    <a:pt x="0" y="674"/>
                  </a:lnTo>
                  <a:lnTo>
                    <a:pt x="88" y="490"/>
                  </a:lnTo>
                  <a:lnTo>
                    <a:pt x="225" y="387"/>
                  </a:lnTo>
                  <a:lnTo>
                    <a:pt x="153" y="138"/>
                  </a:lnTo>
                  <a:lnTo>
                    <a:pt x="509" y="52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9" name="Freeform 91"/>
            <p:cNvSpPr>
              <a:spLocks/>
            </p:cNvSpPr>
            <p:nvPr/>
          </p:nvSpPr>
          <p:spPr bwMode="auto">
            <a:xfrm>
              <a:off x="3415" y="2468"/>
              <a:ext cx="932" cy="1091"/>
            </a:xfrm>
            <a:custGeom>
              <a:avLst/>
              <a:gdLst>
                <a:gd name="T0" fmla="*/ 509 w 932"/>
                <a:gd name="T1" fmla="*/ 0 h 1091"/>
                <a:gd name="T2" fmla="*/ 652 w 932"/>
                <a:gd name="T3" fmla="*/ 159 h 1091"/>
                <a:gd name="T4" fmla="*/ 794 w 932"/>
                <a:gd name="T5" fmla="*/ 216 h 1091"/>
                <a:gd name="T6" fmla="*/ 888 w 932"/>
                <a:gd name="T7" fmla="*/ 340 h 1091"/>
                <a:gd name="T8" fmla="*/ 931 w 932"/>
                <a:gd name="T9" fmla="*/ 490 h 1091"/>
                <a:gd name="T10" fmla="*/ 763 w 932"/>
                <a:gd name="T11" fmla="*/ 601 h 1091"/>
                <a:gd name="T12" fmla="*/ 932 w 932"/>
                <a:gd name="T13" fmla="*/ 847 h 1091"/>
                <a:gd name="T14" fmla="*/ 732 w 932"/>
                <a:gd name="T15" fmla="*/ 888 h 1091"/>
                <a:gd name="T16" fmla="*/ 548 w 932"/>
                <a:gd name="T17" fmla="*/ 737 h 1091"/>
                <a:gd name="T18" fmla="*/ 470 w 932"/>
                <a:gd name="T19" fmla="*/ 737 h 1091"/>
                <a:gd name="T20" fmla="*/ 161 w 932"/>
                <a:gd name="T21" fmla="*/ 1091 h 1091"/>
                <a:gd name="T22" fmla="*/ 171 w 932"/>
                <a:gd name="T23" fmla="*/ 784 h 1091"/>
                <a:gd name="T24" fmla="*/ 0 w 932"/>
                <a:gd name="T25" fmla="*/ 674 h 1091"/>
                <a:gd name="T26" fmla="*/ 88 w 932"/>
                <a:gd name="T27" fmla="*/ 490 h 1091"/>
                <a:gd name="T28" fmla="*/ 225 w 932"/>
                <a:gd name="T29" fmla="*/ 387 h 1091"/>
                <a:gd name="T30" fmla="*/ 153 w 932"/>
                <a:gd name="T31" fmla="*/ 138 h 1091"/>
                <a:gd name="T32" fmla="*/ 509 w 932"/>
                <a:gd name="T33" fmla="*/ 529 h 1091"/>
                <a:gd name="T34" fmla="*/ 509 w 932"/>
                <a:gd name="T35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091">
                  <a:moveTo>
                    <a:pt x="509" y="0"/>
                  </a:moveTo>
                  <a:lnTo>
                    <a:pt x="652" y="159"/>
                  </a:lnTo>
                  <a:lnTo>
                    <a:pt x="794" y="216"/>
                  </a:lnTo>
                  <a:lnTo>
                    <a:pt x="888" y="340"/>
                  </a:lnTo>
                  <a:lnTo>
                    <a:pt x="931" y="490"/>
                  </a:lnTo>
                  <a:lnTo>
                    <a:pt x="763" y="601"/>
                  </a:lnTo>
                  <a:lnTo>
                    <a:pt x="932" y="847"/>
                  </a:lnTo>
                  <a:lnTo>
                    <a:pt x="732" y="888"/>
                  </a:lnTo>
                  <a:lnTo>
                    <a:pt x="548" y="737"/>
                  </a:lnTo>
                  <a:lnTo>
                    <a:pt x="470" y="737"/>
                  </a:lnTo>
                  <a:lnTo>
                    <a:pt x="161" y="1091"/>
                  </a:lnTo>
                  <a:lnTo>
                    <a:pt x="171" y="784"/>
                  </a:lnTo>
                  <a:lnTo>
                    <a:pt x="0" y="674"/>
                  </a:lnTo>
                  <a:lnTo>
                    <a:pt x="88" y="490"/>
                  </a:lnTo>
                  <a:lnTo>
                    <a:pt x="225" y="387"/>
                  </a:lnTo>
                  <a:lnTo>
                    <a:pt x="153" y="138"/>
                  </a:lnTo>
                  <a:lnTo>
                    <a:pt x="509" y="529"/>
                  </a:lnTo>
                  <a:lnTo>
                    <a:pt x="509" y="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0" name="Freeform 92"/>
            <p:cNvSpPr>
              <a:spLocks/>
            </p:cNvSpPr>
            <p:nvPr/>
          </p:nvSpPr>
          <p:spPr bwMode="auto">
            <a:xfrm>
              <a:off x="3625" y="2724"/>
              <a:ext cx="595" cy="548"/>
            </a:xfrm>
            <a:custGeom>
              <a:avLst/>
              <a:gdLst>
                <a:gd name="T0" fmla="*/ 299 w 595"/>
                <a:gd name="T1" fmla="*/ 0 h 548"/>
                <a:gd name="T2" fmla="*/ 396 w 595"/>
                <a:gd name="T3" fmla="*/ 23 h 548"/>
                <a:gd name="T4" fmla="*/ 466 w 595"/>
                <a:gd name="T5" fmla="*/ 89 h 548"/>
                <a:gd name="T6" fmla="*/ 548 w 595"/>
                <a:gd name="T7" fmla="*/ 149 h 548"/>
                <a:gd name="T8" fmla="*/ 535 w 595"/>
                <a:gd name="T9" fmla="*/ 251 h 548"/>
                <a:gd name="T10" fmla="*/ 465 w 595"/>
                <a:gd name="T11" fmla="*/ 320 h 548"/>
                <a:gd name="T12" fmla="*/ 595 w 595"/>
                <a:gd name="T13" fmla="*/ 496 h 548"/>
                <a:gd name="T14" fmla="*/ 385 w 595"/>
                <a:gd name="T15" fmla="*/ 412 h 548"/>
                <a:gd name="T16" fmla="*/ 336 w 595"/>
                <a:gd name="T17" fmla="*/ 468 h 548"/>
                <a:gd name="T18" fmla="*/ 272 w 595"/>
                <a:gd name="T19" fmla="*/ 419 h 548"/>
                <a:gd name="T20" fmla="*/ 129 w 595"/>
                <a:gd name="T21" fmla="*/ 548 h 548"/>
                <a:gd name="T22" fmla="*/ 127 w 595"/>
                <a:gd name="T23" fmla="*/ 403 h 548"/>
                <a:gd name="T24" fmla="*/ 2 w 595"/>
                <a:gd name="T25" fmla="*/ 357 h 548"/>
                <a:gd name="T26" fmla="*/ 0 w 595"/>
                <a:gd name="T27" fmla="*/ 245 h 548"/>
                <a:gd name="T28" fmla="*/ 136 w 595"/>
                <a:gd name="T29" fmla="*/ 191 h 548"/>
                <a:gd name="T30" fmla="*/ 91 w 595"/>
                <a:gd name="T31" fmla="*/ 44 h 548"/>
                <a:gd name="T32" fmla="*/ 299 w 595"/>
                <a:gd name="T33" fmla="*/ 273 h 548"/>
                <a:gd name="T34" fmla="*/ 299 w 595"/>
                <a:gd name="T35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48">
                  <a:moveTo>
                    <a:pt x="299" y="0"/>
                  </a:moveTo>
                  <a:lnTo>
                    <a:pt x="396" y="23"/>
                  </a:lnTo>
                  <a:lnTo>
                    <a:pt x="466" y="89"/>
                  </a:lnTo>
                  <a:lnTo>
                    <a:pt x="548" y="149"/>
                  </a:lnTo>
                  <a:lnTo>
                    <a:pt x="535" y="251"/>
                  </a:lnTo>
                  <a:lnTo>
                    <a:pt x="465" y="320"/>
                  </a:lnTo>
                  <a:lnTo>
                    <a:pt x="595" y="496"/>
                  </a:lnTo>
                  <a:lnTo>
                    <a:pt x="385" y="412"/>
                  </a:lnTo>
                  <a:lnTo>
                    <a:pt x="336" y="468"/>
                  </a:lnTo>
                  <a:lnTo>
                    <a:pt x="272" y="419"/>
                  </a:lnTo>
                  <a:lnTo>
                    <a:pt x="129" y="548"/>
                  </a:lnTo>
                  <a:lnTo>
                    <a:pt x="127" y="403"/>
                  </a:lnTo>
                  <a:lnTo>
                    <a:pt x="2" y="357"/>
                  </a:lnTo>
                  <a:lnTo>
                    <a:pt x="0" y="245"/>
                  </a:lnTo>
                  <a:lnTo>
                    <a:pt x="136" y="191"/>
                  </a:lnTo>
                  <a:lnTo>
                    <a:pt x="91" y="44"/>
                  </a:lnTo>
                  <a:lnTo>
                    <a:pt x="299" y="27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1" name="Freeform 93"/>
            <p:cNvSpPr>
              <a:spLocks/>
            </p:cNvSpPr>
            <p:nvPr/>
          </p:nvSpPr>
          <p:spPr bwMode="auto">
            <a:xfrm>
              <a:off x="3625" y="2724"/>
              <a:ext cx="595" cy="548"/>
            </a:xfrm>
            <a:custGeom>
              <a:avLst/>
              <a:gdLst>
                <a:gd name="T0" fmla="*/ 299 w 595"/>
                <a:gd name="T1" fmla="*/ 0 h 548"/>
                <a:gd name="T2" fmla="*/ 396 w 595"/>
                <a:gd name="T3" fmla="*/ 23 h 548"/>
                <a:gd name="T4" fmla="*/ 466 w 595"/>
                <a:gd name="T5" fmla="*/ 89 h 548"/>
                <a:gd name="T6" fmla="*/ 548 w 595"/>
                <a:gd name="T7" fmla="*/ 149 h 548"/>
                <a:gd name="T8" fmla="*/ 535 w 595"/>
                <a:gd name="T9" fmla="*/ 251 h 548"/>
                <a:gd name="T10" fmla="*/ 465 w 595"/>
                <a:gd name="T11" fmla="*/ 320 h 548"/>
                <a:gd name="T12" fmla="*/ 595 w 595"/>
                <a:gd name="T13" fmla="*/ 496 h 548"/>
                <a:gd name="T14" fmla="*/ 385 w 595"/>
                <a:gd name="T15" fmla="*/ 412 h 548"/>
                <a:gd name="T16" fmla="*/ 336 w 595"/>
                <a:gd name="T17" fmla="*/ 468 h 548"/>
                <a:gd name="T18" fmla="*/ 272 w 595"/>
                <a:gd name="T19" fmla="*/ 419 h 548"/>
                <a:gd name="T20" fmla="*/ 129 w 595"/>
                <a:gd name="T21" fmla="*/ 548 h 548"/>
                <a:gd name="T22" fmla="*/ 127 w 595"/>
                <a:gd name="T23" fmla="*/ 403 h 548"/>
                <a:gd name="T24" fmla="*/ 2 w 595"/>
                <a:gd name="T25" fmla="*/ 357 h 548"/>
                <a:gd name="T26" fmla="*/ 0 w 595"/>
                <a:gd name="T27" fmla="*/ 245 h 548"/>
                <a:gd name="T28" fmla="*/ 136 w 595"/>
                <a:gd name="T29" fmla="*/ 191 h 548"/>
                <a:gd name="T30" fmla="*/ 91 w 595"/>
                <a:gd name="T31" fmla="*/ 44 h 548"/>
                <a:gd name="T32" fmla="*/ 299 w 595"/>
                <a:gd name="T33" fmla="*/ 273 h 548"/>
                <a:gd name="T34" fmla="*/ 299 w 595"/>
                <a:gd name="T35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48">
                  <a:moveTo>
                    <a:pt x="299" y="0"/>
                  </a:moveTo>
                  <a:lnTo>
                    <a:pt x="396" y="23"/>
                  </a:lnTo>
                  <a:lnTo>
                    <a:pt x="466" y="89"/>
                  </a:lnTo>
                  <a:lnTo>
                    <a:pt x="548" y="149"/>
                  </a:lnTo>
                  <a:lnTo>
                    <a:pt x="535" y="251"/>
                  </a:lnTo>
                  <a:lnTo>
                    <a:pt x="465" y="320"/>
                  </a:lnTo>
                  <a:lnTo>
                    <a:pt x="595" y="496"/>
                  </a:lnTo>
                  <a:lnTo>
                    <a:pt x="385" y="412"/>
                  </a:lnTo>
                  <a:lnTo>
                    <a:pt x="336" y="468"/>
                  </a:lnTo>
                  <a:lnTo>
                    <a:pt x="272" y="419"/>
                  </a:lnTo>
                  <a:lnTo>
                    <a:pt x="129" y="548"/>
                  </a:lnTo>
                  <a:lnTo>
                    <a:pt x="127" y="403"/>
                  </a:lnTo>
                  <a:lnTo>
                    <a:pt x="2" y="357"/>
                  </a:lnTo>
                  <a:lnTo>
                    <a:pt x="0" y="245"/>
                  </a:lnTo>
                  <a:lnTo>
                    <a:pt x="136" y="191"/>
                  </a:lnTo>
                  <a:lnTo>
                    <a:pt x="91" y="44"/>
                  </a:lnTo>
                  <a:lnTo>
                    <a:pt x="299" y="273"/>
                  </a:lnTo>
                  <a:lnTo>
                    <a:pt x="299" y="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2" name="Freeform 94"/>
            <p:cNvSpPr>
              <a:spLocks/>
            </p:cNvSpPr>
            <p:nvPr/>
          </p:nvSpPr>
          <p:spPr bwMode="auto">
            <a:xfrm>
              <a:off x="3720" y="2840"/>
              <a:ext cx="394" cy="312"/>
            </a:xfrm>
            <a:custGeom>
              <a:avLst/>
              <a:gdLst>
                <a:gd name="T0" fmla="*/ 204 w 394"/>
                <a:gd name="T1" fmla="*/ 51 h 312"/>
                <a:gd name="T2" fmla="*/ 233 w 394"/>
                <a:gd name="T3" fmla="*/ 83 h 312"/>
                <a:gd name="T4" fmla="*/ 257 w 394"/>
                <a:gd name="T5" fmla="*/ 98 h 312"/>
                <a:gd name="T6" fmla="*/ 346 w 394"/>
                <a:gd name="T7" fmla="*/ 86 h 312"/>
                <a:gd name="T8" fmla="*/ 363 w 394"/>
                <a:gd name="T9" fmla="*/ 142 h 312"/>
                <a:gd name="T10" fmla="*/ 306 w 394"/>
                <a:gd name="T11" fmla="*/ 186 h 312"/>
                <a:gd name="T12" fmla="*/ 394 w 394"/>
                <a:gd name="T13" fmla="*/ 300 h 312"/>
                <a:gd name="T14" fmla="*/ 232 w 394"/>
                <a:gd name="T15" fmla="*/ 201 h 312"/>
                <a:gd name="T16" fmla="*/ 233 w 394"/>
                <a:gd name="T17" fmla="*/ 312 h 312"/>
                <a:gd name="T18" fmla="*/ 190 w 394"/>
                <a:gd name="T19" fmla="*/ 234 h 312"/>
                <a:gd name="T20" fmla="*/ 121 w 394"/>
                <a:gd name="T21" fmla="*/ 291 h 312"/>
                <a:gd name="T22" fmla="*/ 162 w 394"/>
                <a:gd name="T23" fmla="*/ 189 h 312"/>
                <a:gd name="T24" fmla="*/ 0 w 394"/>
                <a:gd name="T25" fmla="*/ 215 h 312"/>
                <a:gd name="T26" fmla="*/ 46 w 394"/>
                <a:gd name="T27" fmla="*/ 142 h 312"/>
                <a:gd name="T28" fmla="*/ 157 w 394"/>
                <a:gd name="T29" fmla="*/ 133 h 312"/>
                <a:gd name="T30" fmla="*/ 61 w 394"/>
                <a:gd name="T31" fmla="*/ 0 h 312"/>
                <a:gd name="T32" fmla="*/ 204 w 394"/>
                <a:gd name="T33" fmla="*/ 157 h 312"/>
                <a:gd name="T34" fmla="*/ 204 w 394"/>
                <a:gd name="T35" fmla="*/ 5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12">
                  <a:moveTo>
                    <a:pt x="204" y="51"/>
                  </a:moveTo>
                  <a:lnTo>
                    <a:pt x="233" y="83"/>
                  </a:lnTo>
                  <a:lnTo>
                    <a:pt x="257" y="98"/>
                  </a:lnTo>
                  <a:lnTo>
                    <a:pt x="346" y="86"/>
                  </a:lnTo>
                  <a:lnTo>
                    <a:pt x="363" y="142"/>
                  </a:lnTo>
                  <a:lnTo>
                    <a:pt x="306" y="186"/>
                  </a:lnTo>
                  <a:lnTo>
                    <a:pt x="394" y="300"/>
                  </a:lnTo>
                  <a:lnTo>
                    <a:pt x="232" y="201"/>
                  </a:lnTo>
                  <a:lnTo>
                    <a:pt x="233" y="312"/>
                  </a:lnTo>
                  <a:lnTo>
                    <a:pt x="190" y="234"/>
                  </a:lnTo>
                  <a:lnTo>
                    <a:pt x="121" y="291"/>
                  </a:lnTo>
                  <a:lnTo>
                    <a:pt x="162" y="189"/>
                  </a:lnTo>
                  <a:lnTo>
                    <a:pt x="0" y="215"/>
                  </a:lnTo>
                  <a:lnTo>
                    <a:pt x="46" y="142"/>
                  </a:lnTo>
                  <a:lnTo>
                    <a:pt x="157" y="133"/>
                  </a:lnTo>
                  <a:lnTo>
                    <a:pt x="61" y="0"/>
                  </a:lnTo>
                  <a:lnTo>
                    <a:pt x="204" y="157"/>
                  </a:lnTo>
                  <a:lnTo>
                    <a:pt x="204" y="51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3" name="Freeform 95"/>
            <p:cNvSpPr>
              <a:spLocks/>
            </p:cNvSpPr>
            <p:nvPr/>
          </p:nvSpPr>
          <p:spPr bwMode="auto">
            <a:xfrm>
              <a:off x="3720" y="2840"/>
              <a:ext cx="394" cy="312"/>
            </a:xfrm>
            <a:custGeom>
              <a:avLst/>
              <a:gdLst>
                <a:gd name="T0" fmla="*/ 204 w 394"/>
                <a:gd name="T1" fmla="*/ 51 h 312"/>
                <a:gd name="T2" fmla="*/ 233 w 394"/>
                <a:gd name="T3" fmla="*/ 83 h 312"/>
                <a:gd name="T4" fmla="*/ 257 w 394"/>
                <a:gd name="T5" fmla="*/ 98 h 312"/>
                <a:gd name="T6" fmla="*/ 346 w 394"/>
                <a:gd name="T7" fmla="*/ 86 h 312"/>
                <a:gd name="T8" fmla="*/ 363 w 394"/>
                <a:gd name="T9" fmla="*/ 142 h 312"/>
                <a:gd name="T10" fmla="*/ 306 w 394"/>
                <a:gd name="T11" fmla="*/ 186 h 312"/>
                <a:gd name="T12" fmla="*/ 394 w 394"/>
                <a:gd name="T13" fmla="*/ 300 h 312"/>
                <a:gd name="T14" fmla="*/ 232 w 394"/>
                <a:gd name="T15" fmla="*/ 201 h 312"/>
                <a:gd name="T16" fmla="*/ 233 w 394"/>
                <a:gd name="T17" fmla="*/ 312 h 312"/>
                <a:gd name="T18" fmla="*/ 190 w 394"/>
                <a:gd name="T19" fmla="*/ 234 h 312"/>
                <a:gd name="T20" fmla="*/ 121 w 394"/>
                <a:gd name="T21" fmla="*/ 291 h 312"/>
                <a:gd name="T22" fmla="*/ 162 w 394"/>
                <a:gd name="T23" fmla="*/ 189 h 312"/>
                <a:gd name="T24" fmla="*/ 0 w 394"/>
                <a:gd name="T25" fmla="*/ 215 h 312"/>
                <a:gd name="T26" fmla="*/ 46 w 394"/>
                <a:gd name="T27" fmla="*/ 142 h 312"/>
                <a:gd name="T28" fmla="*/ 157 w 394"/>
                <a:gd name="T29" fmla="*/ 133 h 312"/>
                <a:gd name="T30" fmla="*/ 61 w 394"/>
                <a:gd name="T31" fmla="*/ 0 h 312"/>
                <a:gd name="T32" fmla="*/ 204 w 394"/>
                <a:gd name="T33" fmla="*/ 157 h 312"/>
                <a:gd name="T34" fmla="*/ 204 w 394"/>
                <a:gd name="T35" fmla="*/ 5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12">
                  <a:moveTo>
                    <a:pt x="204" y="51"/>
                  </a:moveTo>
                  <a:lnTo>
                    <a:pt x="233" y="83"/>
                  </a:lnTo>
                  <a:lnTo>
                    <a:pt x="257" y="98"/>
                  </a:lnTo>
                  <a:lnTo>
                    <a:pt x="346" y="86"/>
                  </a:lnTo>
                  <a:lnTo>
                    <a:pt x="363" y="142"/>
                  </a:lnTo>
                  <a:lnTo>
                    <a:pt x="306" y="186"/>
                  </a:lnTo>
                  <a:lnTo>
                    <a:pt x="394" y="300"/>
                  </a:lnTo>
                  <a:lnTo>
                    <a:pt x="232" y="201"/>
                  </a:lnTo>
                  <a:lnTo>
                    <a:pt x="233" y="312"/>
                  </a:lnTo>
                  <a:lnTo>
                    <a:pt x="190" y="234"/>
                  </a:lnTo>
                  <a:lnTo>
                    <a:pt x="121" y="291"/>
                  </a:lnTo>
                  <a:lnTo>
                    <a:pt x="162" y="189"/>
                  </a:lnTo>
                  <a:lnTo>
                    <a:pt x="0" y="215"/>
                  </a:lnTo>
                  <a:lnTo>
                    <a:pt x="46" y="142"/>
                  </a:lnTo>
                  <a:lnTo>
                    <a:pt x="157" y="133"/>
                  </a:lnTo>
                  <a:lnTo>
                    <a:pt x="61" y="0"/>
                  </a:lnTo>
                  <a:lnTo>
                    <a:pt x="204" y="157"/>
                  </a:lnTo>
                  <a:lnTo>
                    <a:pt x="204" y="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4" name="Freeform 96"/>
            <p:cNvSpPr>
              <a:spLocks noEditPoints="1"/>
            </p:cNvSpPr>
            <p:nvPr/>
          </p:nvSpPr>
          <p:spPr bwMode="auto">
            <a:xfrm>
              <a:off x="3556" y="2626"/>
              <a:ext cx="737" cy="735"/>
            </a:xfrm>
            <a:custGeom>
              <a:avLst/>
              <a:gdLst>
                <a:gd name="T0" fmla="*/ 5957 w 15698"/>
                <a:gd name="T1" fmla="*/ 489 h 15638"/>
                <a:gd name="T2" fmla="*/ 6588 w 15698"/>
                <a:gd name="T3" fmla="*/ 235 h 15638"/>
                <a:gd name="T4" fmla="*/ 7137 w 15698"/>
                <a:gd name="T5" fmla="*/ 268 h 15638"/>
                <a:gd name="T6" fmla="*/ 7856 w 15698"/>
                <a:gd name="T7" fmla="*/ 133 h 15638"/>
                <a:gd name="T8" fmla="*/ 8709 w 15698"/>
                <a:gd name="T9" fmla="*/ 161 h 15638"/>
                <a:gd name="T10" fmla="*/ 9209 w 15698"/>
                <a:gd name="T11" fmla="*/ 390 h 15638"/>
                <a:gd name="T12" fmla="*/ 10675 w 15698"/>
                <a:gd name="T13" fmla="*/ 528 h 15638"/>
                <a:gd name="T14" fmla="*/ 10813 w 15698"/>
                <a:gd name="T15" fmla="*/ 603 h 15638"/>
                <a:gd name="T16" fmla="*/ 11986 w 15698"/>
                <a:gd name="T17" fmla="*/ 1493 h 15638"/>
                <a:gd name="T18" fmla="*/ 12622 w 15698"/>
                <a:gd name="T19" fmla="*/ 1734 h 15638"/>
                <a:gd name="T20" fmla="*/ 13353 w 15698"/>
                <a:gd name="T21" fmla="*/ 2330 h 15638"/>
                <a:gd name="T22" fmla="*/ 13568 w 15698"/>
                <a:gd name="T23" fmla="*/ 2836 h 15638"/>
                <a:gd name="T24" fmla="*/ 14076 w 15698"/>
                <a:gd name="T25" fmla="*/ 3288 h 15638"/>
                <a:gd name="T26" fmla="*/ 14291 w 15698"/>
                <a:gd name="T27" fmla="*/ 3794 h 15638"/>
                <a:gd name="T28" fmla="*/ 14782 w 15698"/>
                <a:gd name="T29" fmla="*/ 4444 h 15638"/>
                <a:gd name="T30" fmla="*/ 15118 w 15698"/>
                <a:gd name="T31" fmla="*/ 5140 h 15638"/>
                <a:gd name="T32" fmla="*/ 15138 w 15698"/>
                <a:gd name="T33" fmla="*/ 5689 h 15638"/>
                <a:gd name="T34" fmla="*/ 15673 w 15698"/>
                <a:gd name="T35" fmla="*/ 7061 h 15638"/>
                <a:gd name="T36" fmla="*/ 15698 w 15698"/>
                <a:gd name="T37" fmla="*/ 7215 h 15638"/>
                <a:gd name="T38" fmla="*/ 15426 w 15698"/>
                <a:gd name="T39" fmla="*/ 8663 h 15638"/>
                <a:gd name="T40" fmla="*/ 15495 w 15698"/>
                <a:gd name="T41" fmla="*/ 9339 h 15638"/>
                <a:gd name="T42" fmla="*/ 15315 w 15698"/>
                <a:gd name="T43" fmla="*/ 10267 h 15638"/>
                <a:gd name="T44" fmla="*/ 14958 w 15698"/>
                <a:gd name="T45" fmla="*/ 10685 h 15638"/>
                <a:gd name="T46" fmla="*/ 14781 w 15698"/>
                <a:gd name="T47" fmla="*/ 11342 h 15638"/>
                <a:gd name="T48" fmla="*/ 14424 w 15698"/>
                <a:gd name="T49" fmla="*/ 11760 h 15638"/>
                <a:gd name="T50" fmla="*/ 14024 w 15698"/>
                <a:gd name="T51" fmla="*/ 12566 h 15638"/>
                <a:gd name="T52" fmla="*/ 13610 w 15698"/>
                <a:gd name="T53" fmla="*/ 13116 h 15638"/>
                <a:gd name="T54" fmla="*/ 13126 w 15698"/>
                <a:gd name="T55" fmla="*/ 13376 h 15638"/>
                <a:gd name="T56" fmla="*/ 12131 w 15698"/>
                <a:gd name="T57" fmla="*/ 14462 h 15638"/>
                <a:gd name="T58" fmla="*/ 11599 w 15698"/>
                <a:gd name="T59" fmla="*/ 14599 h 15638"/>
                <a:gd name="T60" fmla="*/ 11475 w 15698"/>
                <a:gd name="T61" fmla="*/ 14647 h 15638"/>
                <a:gd name="T62" fmla="*/ 10156 w 15698"/>
                <a:gd name="T63" fmla="*/ 15303 h 15638"/>
                <a:gd name="T64" fmla="*/ 10032 w 15698"/>
                <a:gd name="T65" fmla="*/ 15352 h 15638"/>
                <a:gd name="T66" fmla="*/ 9487 w 15698"/>
                <a:gd name="T67" fmla="*/ 15421 h 15638"/>
                <a:gd name="T68" fmla="*/ 8061 w 15698"/>
                <a:gd name="T69" fmla="*/ 15638 h 15638"/>
                <a:gd name="T70" fmla="*/ 7927 w 15698"/>
                <a:gd name="T71" fmla="*/ 15638 h 15638"/>
                <a:gd name="T72" fmla="*/ 6461 w 15698"/>
                <a:gd name="T73" fmla="*/ 15505 h 15638"/>
                <a:gd name="T74" fmla="*/ 5811 w 15698"/>
                <a:gd name="T75" fmla="*/ 15413 h 15638"/>
                <a:gd name="T76" fmla="*/ 5363 w 15698"/>
                <a:gd name="T77" fmla="*/ 15095 h 15638"/>
                <a:gd name="T78" fmla="*/ 3948 w 15698"/>
                <a:gd name="T79" fmla="*/ 14687 h 15638"/>
                <a:gd name="T80" fmla="*/ 3573 w 15698"/>
                <a:gd name="T81" fmla="*/ 14297 h 15638"/>
                <a:gd name="T82" fmla="*/ 3474 w 15698"/>
                <a:gd name="T83" fmla="*/ 14207 h 15638"/>
                <a:gd name="T84" fmla="*/ 2299 w 15698"/>
                <a:gd name="T85" fmla="*/ 13319 h 15638"/>
                <a:gd name="T86" fmla="*/ 2201 w 15698"/>
                <a:gd name="T87" fmla="*/ 13229 h 15638"/>
                <a:gd name="T88" fmla="*/ 1896 w 15698"/>
                <a:gd name="T89" fmla="*/ 12771 h 15638"/>
                <a:gd name="T90" fmla="*/ 1040 w 15698"/>
                <a:gd name="T91" fmla="*/ 11611 h 15638"/>
                <a:gd name="T92" fmla="*/ 981 w 15698"/>
                <a:gd name="T93" fmla="*/ 11492 h 15638"/>
                <a:gd name="T94" fmla="*/ 447 w 15698"/>
                <a:gd name="T95" fmla="*/ 10119 h 15638"/>
                <a:gd name="T96" fmla="*/ 390 w 15698"/>
                <a:gd name="T97" fmla="*/ 10013 h 15638"/>
                <a:gd name="T98" fmla="*/ 210 w 15698"/>
                <a:gd name="T99" fmla="*/ 9505 h 15638"/>
                <a:gd name="T100" fmla="*/ 212 w 15698"/>
                <a:gd name="T101" fmla="*/ 8033 h 15638"/>
                <a:gd name="T102" fmla="*/ 19 w 15698"/>
                <a:gd name="T103" fmla="*/ 7381 h 15638"/>
                <a:gd name="T104" fmla="*/ 19 w 15698"/>
                <a:gd name="T105" fmla="*/ 7381 h 15638"/>
                <a:gd name="T106" fmla="*/ 476 w 15698"/>
                <a:gd name="T107" fmla="*/ 5975 h 15638"/>
                <a:gd name="T108" fmla="*/ 529 w 15698"/>
                <a:gd name="T109" fmla="*/ 5297 h 15638"/>
                <a:gd name="T110" fmla="*/ 803 w 15698"/>
                <a:gd name="T111" fmla="*/ 4820 h 15638"/>
                <a:gd name="T112" fmla="*/ 1433 w 15698"/>
                <a:gd name="T113" fmla="*/ 3523 h 15638"/>
                <a:gd name="T114" fmla="*/ 1513 w 15698"/>
                <a:gd name="T115" fmla="*/ 3417 h 15638"/>
                <a:gd name="T116" fmla="*/ 2503 w 15698"/>
                <a:gd name="T117" fmla="*/ 2327 h 15638"/>
                <a:gd name="T118" fmla="*/ 2615 w 15698"/>
                <a:gd name="T119" fmla="*/ 2172 h 15638"/>
                <a:gd name="T120" fmla="*/ 2928 w 15698"/>
                <a:gd name="T121" fmla="*/ 1820 h 15638"/>
                <a:gd name="T122" fmla="*/ 4245 w 15698"/>
                <a:gd name="T123" fmla="*/ 1160 h 15638"/>
                <a:gd name="T124" fmla="*/ 4741 w 15698"/>
                <a:gd name="T125" fmla="*/ 695 h 15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98" h="15638">
                  <a:moveTo>
                    <a:pt x="5015" y="530"/>
                  </a:moveTo>
                  <a:lnTo>
                    <a:pt x="5408" y="456"/>
                  </a:lnTo>
                  <a:lnTo>
                    <a:pt x="5433" y="587"/>
                  </a:lnTo>
                  <a:lnTo>
                    <a:pt x="5040" y="661"/>
                  </a:lnTo>
                  <a:lnTo>
                    <a:pt x="5015" y="530"/>
                  </a:lnTo>
                  <a:close/>
                  <a:moveTo>
                    <a:pt x="5539" y="432"/>
                  </a:moveTo>
                  <a:lnTo>
                    <a:pt x="5933" y="358"/>
                  </a:lnTo>
                  <a:lnTo>
                    <a:pt x="5957" y="489"/>
                  </a:lnTo>
                  <a:lnTo>
                    <a:pt x="5564" y="563"/>
                  </a:lnTo>
                  <a:lnTo>
                    <a:pt x="5539" y="432"/>
                  </a:lnTo>
                  <a:close/>
                  <a:moveTo>
                    <a:pt x="6064" y="333"/>
                  </a:moveTo>
                  <a:lnTo>
                    <a:pt x="6457" y="260"/>
                  </a:lnTo>
                  <a:lnTo>
                    <a:pt x="6481" y="391"/>
                  </a:lnTo>
                  <a:lnTo>
                    <a:pt x="6088" y="464"/>
                  </a:lnTo>
                  <a:lnTo>
                    <a:pt x="6064" y="333"/>
                  </a:lnTo>
                  <a:close/>
                  <a:moveTo>
                    <a:pt x="6588" y="235"/>
                  </a:moveTo>
                  <a:lnTo>
                    <a:pt x="6981" y="161"/>
                  </a:lnTo>
                  <a:lnTo>
                    <a:pt x="7005" y="292"/>
                  </a:lnTo>
                  <a:lnTo>
                    <a:pt x="6612" y="366"/>
                  </a:lnTo>
                  <a:lnTo>
                    <a:pt x="6588" y="235"/>
                  </a:lnTo>
                  <a:close/>
                  <a:moveTo>
                    <a:pt x="7112" y="137"/>
                  </a:moveTo>
                  <a:lnTo>
                    <a:pt x="7505" y="63"/>
                  </a:lnTo>
                  <a:lnTo>
                    <a:pt x="7530" y="194"/>
                  </a:lnTo>
                  <a:lnTo>
                    <a:pt x="7137" y="268"/>
                  </a:lnTo>
                  <a:lnTo>
                    <a:pt x="7112" y="137"/>
                  </a:lnTo>
                  <a:close/>
                  <a:moveTo>
                    <a:pt x="7636" y="39"/>
                  </a:moveTo>
                  <a:lnTo>
                    <a:pt x="7831" y="2"/>
                  </a:lnTo>
                  <a:cubicBezTo>
                    <a:pt x="7839" y="0"/>
                    <a:pt x="7848" y="0"/>
                    <a:pt x="7856" y="2"/>
                  </a:cubicBezTo>
                  <a:lnTo>
                    <a:pt x="8054" y="39"/>
                  </a:lnTo>
                  <a:lnTo>
                    <a:pt x="8029" y="170"/>
                  </a:lnTo>
                  <a:lnTo>
                    <a:pt x="7831" y="133"/>
                  </a:lnTo>
                  <a:lnTo>
                    <a:pt x="7856" y="133"/>
                  </a:lnTo>
                  <a:lnTo>
                    <a:pt x="7661" y="170"/>
                  </a:lnTo>
                  <a:lnTo>
                    <a:pt x="7636" y="39"/>
                  </a:lnTo>
                  <a:close/>
                  <a:moveTo>
                    <a:pt x="8185" y="63"/>
                  </a:moveTo>
                  <a:lnTo>
                    <a:pt x="8578" y="137"/>
                  </a:lnTo>
                  <a:lnTo>
                    <a:pt x="8554" y="268"/>
                  </a:lnTo>
                  <a:lnTo>
                    <a:pt x="8160" y="194"/>
                  </a:lnTo>
                  <a:lnTo>
                    <a:pt x="8185" y="63"/>
                  </a:lnTo>
                  <a:close/>
                  <a:moveTo>
                    <a:pt x="8709" y="161"/>
                  </a:moveTo>
                  <a:lnTo>
                    <a:pt x="9102" y="234"/>
                  </a:lnTo>
                  <a:lnTo>
                    <a:pt x="9078" y="365"/>
                  </a:lnTo>
                  <a:lnTo>
                    <a:pt x="8685" y="292"/>
                  </a:lnTo>
                  <a:lnTo>
                    <a:pt x="8709" y="161"/>
                  </a:lnTo>
                  <a:close/>
                  <a:moveTo>
                    <a:pt x="9234" y="259"/>
                  </a:moveTo>
                  <a:lnTo>
                    <a:pt x="9627" y="332"/>
                  </a:lnTo>
                  <a:lnTo>
                    <a:pt x="9602" y="463"/>
                  </a:lnTo>
                  <a:lnTo>
                    <a:pt x="9209" y="390"/>
                  </a:lnTo>
                  <a:lnTo>
                    <a:pt x="9234" y="259"/>
                  </a:lnTo>
                  <a:close/>
                  <a:moveTo>
                    <a:pt x="9758" y="357"/>
                  </a:moveTo>
                  <a:lnTo>
                    <a:pt x="10151" y="430"/>
                  </a:lnTo>
                  <a:lnTo>
                    <a:pt x="10127" y="561"/>
                  </a:lnTo>
                  <a:lnTo>
                    <a:pt x="9733" y="488"/>
                  </a:lnTo>
                  <a:lnTo>
                    <a:pt x="9758" y="357"/>
                  </a:lnTo>
                  <a:close/>
                  <a:moveTo>
                    <a:pt x="10282" y="454"/>
                  </a:moveTo>
                  <a:lnTo>
                    <a:pt x="10675" y="528"/>
                  </a:lnTo>
                  <a:lnTo>
                    <a:pt x="10651" y="659"/>
                  </a:lnTo>
                  <a:lnTo>
                    <a:pt x="10258" y="585"/>
                  </a:lnTo>
                  <a:lnTo>
                    <a:pt x="10282" y="454"/>
                  </a:lnTo>
                  <a:close/>
                  <a:moveTo>
                    <a:pt x="10813" y="603"/>
                  </a:moveTo>
                  <a:lnTo>
                    <a:pt x="11152" y="815"/>
                  </a:lnTo>
                  <a:lnTo>
                    <a:pt x="11082" y="928"/>
                  </a:lnTo>
                  <a:lnTo>
                    <a:pt x="10743" y="716"/>
                  </a:lnTo>
                  <a:lnTo>
                    <a:pt x="10813" y="603"/>
                  </a:lnTo>
                  <a:close/>
                  <a:moveTo>
                    <a:pt x="11265" y="886"/>
                  </a:moveTo>
                  <a:lnTo>
                    <a:pt x="11605" y="1098"/>
                  </a:lnTo>
                  <a:lnTo>
                    <a:pt x="11534" y="1211"/>
                  </a:lnTo>
                  <a:lnTo>
                    <a:pt x="11195" y="999"/>
                  </a:lnTo>
                  <a:lnTo>
                    <a:pt x="11265" y="886"/>
                  </a:lnTo>
                  <a:close/>
                  <a:moveTo>
                    <a:pt x="11718" y="1168"/>
                  </a:moveTo>
                  <a:lnTo>
                    <a:pt x="12057" y="1380"/>
                  </a:lnTo>
                  <a:lnTo>
                    <a:pt x="11986" y="1493"/>
                  </a:lnTo>
                  <a:lnTo>
                    <a:pt x="11647" y="1281"/>
                  </a:lnTo>
                  <a:lnTo>
                    <a:pt x="11718" y="1168"/>
                  </a:lnTo>
                  <a:close/>
                  <a:moveTo>
                    <a:pt x="12170" y="1451"/>
                  </a:moveTo>
                  <a:lnTo>
                    <a:pt x="12509" y="1663"/>
                  </a:lnTo>
                  <a:lnTo>
                    <a:pt x="12439" y="1776"/>
                  </a:lnTo>
                  <a:lnTo>
                    <a:pt x="12099" y="1564"/>
                  </a:lnTo>
                  <a:lnTo>
                    <a:pt x="12170" y="1451"/>
                  </a:lnTo>
                  <a:close/>
                  <a:moveTo>
                    <a:pt x="12622" y="1734"/>
                  </a:moveTo>
                  <a:lnTo>
                    <a:pt x="12961" y="1946"/>
                  </a:lnTo>
                  <a:lnTo>
                    <a:pt x="12891" y="2059"/>
                  </a:lnTo>
                  <a:lnTo>
                    <a:pt x="12552" y="1847"/>
                  </a:lnTo>
                  <a:lnTo>
                    <a:pt x="12622" y="1734"/>
                  </a:lnTo>
                  <a:close/>
                  <a:moveTo>
                    <a:pt x="13075" y="2016"/>
                  </a:moveTo>
                  <a:lnTo>
                    <a:pt x="13143" y="2059"/>
                  </a:lnTo>
                  <a:cubicBezTo>
                    <a:pt x="13150" y="2063"/>
                    <a:pt x="13156" y="2069"/>
                    <a:pt x="13161" y="2075"/>
                  </a:cubicBezTo>
                  <a:lnTo>
                    <a:pt x="13353" y="2330"/>
                  </a:lnTo>
                  <a:lnTo>
                    <a:pt x="13247" y="2411"/>
                  </a:lnTo>
                  <a:lnTo>
                    <a:pt x="13054" y="2156"/>
                  </a:lnTo>
                  <a:lnTo>
                    <a:pt x="13072" y="2172"/>
                  </a:lnTo>
                  <a:lnTo>
                    <a:pt x="13004" y="2129"/>
                  </a:lnTo>
                  <a:lnTo>
                    <a:pt x="13075" y="2016"/>
                  </a:lnTo>
                  <a:close/>
                  <a:moveTo>
                    <a:pt x="13434" y="2437"/>
                  </a:moveTo>
                  <a:lnTo>
                    <a:pt x="13675" y="2756"/>
                  </a:lnTo>
                  <a:lnTo>
                    <a:pt x="13568" y="2836"/>
                  </a:lnTo>
                  <a:lnTo>
                    <a:pt x="13327" y="2517"/>
                  </a:lnTo>
                  <a:lnTo>
                    <a:pt x="13434" y="2437"/>
                  </a:lnTo>
                  <a:close/>
                  <a:moveTo>
                    <a:pt x="13755" y="2862"/>
                  </a:moveTo>
                  <a:lnTo>
                    <a:pt x="13996" y="3181"/>
                  </a:lnTo>
                  <a:lnTo>
                    <a:pt x="13890" y="3262"/>
                  </a:lnTo>
                  <a:lnTo>
                    <a:pt x="13649" y="2943"/>
                  </a:lnTo>
                  <a:lnTo>
                    <a:pt x="13755" y="2862"/>
                  </a:lnTo>
                  <a:close/>
                  <a:moveTo>
                    <a:pt x="14076" y="3288"/>
                  </a:moveTo>
                  <a:lnTo>
                    <a:pt x="14318" y="3607"/>
                  </a:lnTo>
                  <a:lnTo>
                    <a:pt x="14211" y="3687"/>
                  </a:lnTo>
                  <a:lnTo>
                    <a:pt x="13970" y="3368"/>
                  </a:lnTo>
                  <a:lnTo>
                    <a:pt x="14076" y="3288"/>
                  </a:lnTo>
                  <a:close/>
                  <a:moveTo>
                    <a:pt x="14398" y="3713"/>
                  </a:moveTo>
                  <a:lnTo>
                    <a:pt x="14639" y="4033"/>
                  </a:lnTo>
                  <a:lnTo>
                    <a:pt x="14533" y="4113"/>
                  </a:lnTo>
                  <a:lnTo>
                    <a:pt x="14291" y="3794"/>
                  </a:lnTo>
                  <a:lnTo>
                    <a:pt x="14398" y="3713"/>
                  </a:lnTo>
                  <a:close/>
                  <a:moveTo>
                    <a:pt x="14719" y="4139"/>
                  </a:moveTo>
                  <a:lnTo>
                    <a:pt x="14889" y="4363"/>
                  </a:lnTo>
                  <a:cubicBezTo>
                    <a:pt x="14894" y="4370"/>
                    <a:pt x="14897" y="4377"/>
                    <a:pt x="14900" y="4385"/>
                  </a:cubicBezTo>
                  <a:lnTo>
                    <a:pt x="14933" y="4499"/>
                  </a:lnTo>
                  <a:lnTo>
                    <a:pt x="14804" y="4536"/>
                  </a:lnTo>
                  <a:lnTo>
                    <a:pt x="14771" y="4422"/>
                  </a:lnTo>
                  <a:lnTo>
                    <a:pt x="14782" y="4444"/>
                  </a:lnTo>
                  <a:lnTo>
                    <a:pt x="14613" y="4219"/>
                  </a:lnTo>
                  <a:lnTo>
                    <a:pt x="14719" y="4139"/>
                  </a:lnTo>
                  <a:close/>
                  <a:moveTo>
                    <a:pt x="14970" y="4627"/>
                  </a:moveTo>
                  <a:lnTo>
                    <a:pt x="15081" y="5012"/>
                  </a:lnTo>
                  <a:lnTo>
                    <a:pt x="14953" y="5049"/>
                  </a:lnTo>
                  <a:lnTo>
                    <a:pt x="14841" y="4664"/>
                  </a:lnTo>
                  <a:lnTo>
                    <a:pt x="14970" y="4627"/>
                  </a:lnTo>
                  <a:close/>
                  <a:moveTo>
                    <a:pt x="15118" y="5140"/>
                  </a:moveTo>
                  <a:lnTo>
                    <a:pt x="15229" y="5524"/>
                  </a:lnTo>
                  <a:lnTo>
                    <a:pt x="15101" y="5561"/>
                  </a:lnTo>
                  <a:lnTo>
                    <a:pt x="14990" y="5177"/>
                  </a:lnTo>
                  <a:lnTo>
                    <a:pt x="15118" y="5140"/>
                  </a:lnTo>
                  <a:close/>
                  <a:moveTo>
                    <a:pt x="15266" y="5652"/>
                  </a:moveTo>
                  <a:lnTo>
                    <a:pt x="15377" y="6036"/>
                  </a:lnTo>
                  <a:lnTo>
                    <a:pt x="15249" y="6073"/>
                  </a:lnTo>
                  <a:lnTo>
                    <a:pt x="15138" y="5689"/>
                  </a:lnTo>
                  <a:lnTo>
                    <a:pt x="15266" y="5652"/>
                  </a:lnTo>
                  <a:close/>
                  <a:moveTo>
                    <a:pt x="15414" y="6164"/>
                  </a:moveTo>
                  <a:lnTo>
                    <a:pt x="15525" y="6549"/>
                  </a:lnTo>
                  <a:lnTo>
                    <a:pt x="15397" y="6586"/>
                  </a:lnTo>
                  <a:lnTo>
                    <a:pt x="15286" y="6201"/>
                  </a:lnTo>
                  <a:lnTo>
                    <a:pt x="15414" y="6164"/>
                  </a:lnTo>
                  <a:close/>
                  <a:moveTo>
                    <a:pt x="15562" y="6677"/>
                  </a:moveTo>
                  <a:lnTo>
                    <a:pt x="15673" y="7061"/>
                  </a:lnTo>
                  <a:lnTo>
                    <a:pt x="15545" y="7098"/>
                  </a:lnTo>
                  <a:lnTo>
                    <a:pt x="15434" y="6714"/>
                  </a:lnTo>
                  <a:lnTo>
                    <a:pt x="15562" y="6677"/>
                  </a:lnTo>
                  <a:close/>
                  <a:moveTo>
                    <a:pt x="15698" y="7215"/>
                  </a:moveTo>
                  <a:lnTo>
                    <a:pt x="15660" y="7614"/>
                  </a:lnTo>
                  <a:lnTo>
                    <a:pt x="15527" y="7601"/>
                  </a:lnTo>
                  <a:lnTo>
                    <a:pt x="15566" y="7203"/>
                  </a:lnTo>
                  <a:lnTo>
                    <a:pt x="15698" y="7215"/>
                  </a:lnTo>
                  <a:close/>
                  <a:moveTo>
                    <a:pt x="15648" y="7746"/>
                  </a:moveTo>
                  <a:lnTo>
                    <a:pt x="15609" y="8144"/>
                  </a:lnTo>
                  <a:lnTo>
                    <a:pt x="15477" y="8132"/>
                  </a:lnTo>
                  <a:lnTo>
                    <a:pt x="15515" y="7734"/>
                  </a:lnTo>
                  <a:lnTo>
                    <a:pt x="15648" y="7746"/>
                  </a:lnTo>
                  <a:close/>
                  <a:moveTo>
                    <a:pt x="15597" y="8277"/>
                  </a:moveTo>
                  <a:lnTo>
                    <a:pt x="15559" y="8675"/>
                  </a:lnTo>
                  <a:lnTo>
                    <a:pt x="15426" y="8663"/>
                  </a:lnTo>
                  <a:lnTo>
                    <a:pt x="15464" y="8264"/>
                  </a:lnTo>
                  <a:lnTo>
                    <a:pt x="15597" y="8277"/>
                  </a:lnTo>
                  <a:close/>
                  <a:moveTo>
                    <a:pt x="15546" y="8808"/>
                  </a:moveTo>
                  <a:lnTo>
                    <a:pt x="15508" y="9206"/>
                  </a:lnTo>
                  <a:lnTo>
                    <a:pt x="15375" y="9194"/>
                  </a:lnTo>
                  <a:lnTo>
                    <a:pt x="15413" y="8795"/>
                  </a:lnTo>
                  <a:lnTo>
                    <a:pt x="15546" y="8808"/>
                  </a:lnTo>
                  <a:close/>
                  <a:moveTo>
                    <a:pt x="15495" y="9339"/>
                  </a:moveTo>
                  <a:lnTo>
                    <a:pt x="15457" y="9737"/>
                  </a:lnTo>
                  <a:lnTo>
                    <a:pt x="15325" y="9725"/>
                  </a:lnTo>
                  <a:lnTo>
                    <a:pt x="15363" y="9326"/>
                  </a:lnTo>
                  <a:lnTo>
                    <a:pt x="15495" y="9339"/>
                  </a:lnTo>
                  <a:close/>
                  <a:moveTo>
                    <a:pt x="15445" y="9870"/>
                  </a:moveTo>
                  <a:lnTo>
                    <a:pt x="15430" y="10026"/>
                  </a:lnTo>
                  <a:cubicBezTo>
                    <a:pt x="15429" y="10034"/>
                    <a:pt x="15427" y="10042"/>
                    <a:pt x="15423" y="10049"/>
                  </a:cubicBezTo>
                  <a:lnTo>
                    <a:pt x="15315" y="10267"/>
                  </a:lnTo>
                  <a:lnTo>
                    <a:pt x="15195" y="10208"/>
                  </a:lnTo>
                  <a:lnTo>
                    <a:pt x="15304" y="9990"/>
                  </a:lnTo>
                  <a:lnTo>
                    <a:pt x="15297" y="10013"/>
                  </a:lnTo>
                  <a:lnTo>
                    <a:pt x="15312" y="9857"/>
                  </a:lnTo>
                  <a:lnTo>
                    <a:pt x="15445" y="9870"/>
                  </a:lnTo>
                  <a:close/>
                  <a:moveTo>
                    <a:pt x="15256" y="10387"/>
                  </a:moveTo>
                  <a:lnTo>
                    <a:pt x="15078" y="10745"/>
                  </a:lnTo>
                  <a:lnTo>
                    <a:pt x="14958" y="10685"/>
                  </a:lnTo>
                  <a:lnTo>
                    <a:pt x="15136" y="10327"/>
                  </a:lnTo>
                  <a:lnTo>
                    <a:pt x="15256" y="10387"/>
                  </a:lnTo>
                  <a:close/>
                  <a:moveTo>
                    <a:pt x="15018" y="10864"/>
                  </a:moveTo>
                  <a:lnTo>
                    <a:pt x="14840" y="11222"/>
                  </a:lnTo>
                  <a:lnTo>
                    <a:pt x="14721" y="11163"/>
                  </a:lnTo>
                  <a:lnTo>
                    <a:pt x="14899" y="10805"/>
                  </a:lnTo>
                  <a:lnTo>
                    <a:pt x="15018" y="10864"/>
                  </a:lnTo>
                  <a:close/>
                  <a:moveTo>
                    <a:pt x="14781" y="11342"/>
                  </a:moveTo>
                  <a:lnTo>
                    <a:pt x="14603" y="11700"/>
                  </a:lnTo>
                  <a:lnTo>
                    <a:pt x="14483" y="11641"/>
                  </a:lnTo>
                  <a:lnTo>
                    <a:pt x="14661" y="11282"/>
                  </a:lnTo>
                  <a:lnTo>
                    <a:pt x="14781" y="11342"/>
                  </a:lnTo>
                  <a:close/>
                  <a:moveTo>
                    <a:pt x="14544" y="11819"/>
                  </a:moveTo>
                  <a:lnTo>
                    <a:pt x="14366" y="12178"/>
                  </a:lnTo>
                  <a:lnTo>
                    <a:pt x="14246" y="12118"/>
                  </a:lnTo>
                  <a:lnTo>
                    <a:pt x="14424" y="11760"/>
                  </a:lnTo>
                  <a:lnTo>
                    <a:pt x="14544" y="11819"/>
                  </a:lnTo>
                  <a:close/>
                  <a:moveTo>
                    <a:pt x="14306" y="12297"/>
                  </a:moveTo>
                  <a:lnTo>
                    <a:pt x="14143" y="12625"/>
                  </a:lnTo>
                  <a:cubicBezTo>
                    <a:pt x="14139" y="12633"/>
                    <a:pt x="14134" y="12639"/>
                    <a:pt x="14128" y="12645"/>
                  </a:cubicBezTo>
                  <a:lnTo>
                    <a:pt x="14103" y="12667"/>
                  </a:lnTo>
                  <a:lnTo>
                    <a:pt x="14014" y="12569"/>
                  </a:lnTo>
                  <a:lnTo>
                    <a:pt x="14039" y="12546"/>
                  </a:lnTo>
                  <a:lnTo>
                    <a:pt x="14024" y="12566"/>
                  </a:lnTo>
                  <a:lnTo>
                    <a:pt x="14187" y="12238"/>
                  </a:lnTo>
                  <a:lnTo>
                    <a:pt x="14306" y="12297"/>
                  </a:lnTo>
                  <a:close/>
                  <a:moveTo>
                    <a:pt x="14005" y="12757"/>
                  </a:moveTo>
                  <a:lnTo>
                    <a:pt x="13709" y="13026"/>
                  </a:lnTo>
                  <a:lnTo>
                    <a:pt x="13619" y="12928"/>
                  </a:lnTo>
                  <a:lnTo>
                    <a:pt x="13915" y="12658"/>
                  </a:lnTo>
                  <a:lnTo>
                    <a:pt x="14005" y="12757"/>
                  </a:lnTo>
                  <a:close/>
                  <a:moveTo>
                    <a:pt x="13610" y="13116"/>
                  </a:moveTo>
                  <a:lnTo>
                    <a:pt x="13314" y="13385"/>
                  </a:lnTo>
                  <a:lnTo>
                    <a:pt x="13225" y="13287"/>
                  </a:lnTo>
                  <a:lnTo>
                    <a:pt x="13521" y="13017"/>
                  </a:lnTo>
                  <a:lnTo>
                    <a:pt x="13610" y="13116"/>
                  </a:lnTo>
                  <a:close/>
                  <a:moveTo>
                    <a:pt x="13216" y="13475"/>
                  </a:moveTo>
                  <a:lnTo>
                    <a:pt x="12920" y="13744"/>
                  </a:lnTo>
                  <a:lnTo>
                    <a:pt x="12830" y="13645"/>
                  </a:lnTo>
                  <a:lnTo>
                    <a:pt x="13126" y="13376"/>
                  </a:lnTo>
                  <a:lnTo>
                    <a:pt x="13216" y="13475"/>
                  </a:lnTo>
                  <a:close/>
                  <a:moveTo>
                    <a:pt x="12821" y="13834"/>
                  </a:moveTo>
                  <a:lnTo>
                    <a:pt x="12525" y="14103"/>
                  </a:lnTo>
                  <a:lnTo>
                    <a:pt x="12436" y="14004"/>
                  </a:lnTo>
                  <a:lnTo>
                    <a:pt x="12732" y="13735"/>
                  </a:lnTo>
                  <a:lnTo>
                    <a:pt x="12821" y="13834"/>
                  </a:lnTo>
                  <a:close/>
                  <a:moveTo>
                    <a:pt x="12427" y="14193"/>
                  </a:moveTo>
                  <a:lnTo>
                    <a:pt x="12131" y="14462"/>
                  </a:lnTo>
                  <a:lnTo>
                    <a:pt x="12041" y="14363"/>
                  </a:lnTo>
                  <a:lnTo>
                    <a:pt x="12337" y="14094"/>
                  </a:lnTo>
                  <a:lnTo>
                    <a:pt x="12427" y="14193"/>
                  </a:lnTo>
                  <a:close/>
                  <a:moveTo>
                    <a:pt x="12032" y="14552"/>
                  </a:moveTo>
                  <a:lnTo>
                    <a:pt x="12000" y="14581"/>
                  </a:lnTo>
                  <a:cubicBezTo>
                    <a:pt x="11994" y="14586"/>
                    <a:pt x="11987" y="14591"/>
                    <a:pt x="11980" y="14594"/>
                  </a:cubicBezTo>
                  <a:lnTo>
                    <a:pt x="11647" y="14723"/>
                  </a:lnTo>
                  <a:lnTo>
                    <a:pt x="11599" y="14599"/>
                  </a:lnTo>
                  <a:lnTo>
                    <a:pt x="11931" y="14469"/>
                  </a:lnTo>
                  <a:lnTo>
                    <a:pt x="11911" y="14482"/>
                  </a:lnTo>
                  <a:lnTo>
                    <a:pt x="11943" y="14453"/>
                  </a:lnTo>
                  <a:lnTo>
                    <a:pt x="12032" y="14552"/>
                  </a:lnTo>
                  <a:close/>
                  <a:moveTo>
                    <a:pt x="11523" y="14771"/>
                  </a:moveTo>
                  <a:lnTo>
                    <a:pt x="11150" y="14916"/>
                  </a:lnTo>
                  <a:lnTo>
                    <a:pt x="11102" y="14792"/>
                  </a:lnTo>
                  <a:lnTo>
                    <a:pt x="11475" y="14647"/>
                  </a:lnTo>
                  <a:lnTo>
                    <a:pt x="11523" y="14771"/>
                  </a:lnTo>
                  <a:close/>
                  <a:moveTo>
                    <a:pt x="11026" y="14965"/>
                  </a:moveTo>
                  <a:lnTo>
                    <a:pt x="10653" y="15110"/>
                  </a:lnTo>
                  <a:lnTo>
                    <a:pt x="10605" y="14986"/>
                  </a:lnTo>
                  <a:lnTo>
                    <a:pt x="10978" y="14841"/>
                  </a:lnTo>
                  <a:lnTo>
                    <a:pt x="11026" y="14965"/>
                  </a:lnTo>
                  <a:close/>
                  <a:moveTo>
                    <a:pt x="10529" y="15158"/>
                  </a:moveTo>
                  <a:lnTo>
                    <a:pt x="10156" y="15303"/>
                  </a:lnTo>
                  <a:lnTo>
                    <a:pt x="10108" y="15179"/>
                  </a:lnTo>
                  <a:lnTo>
                    <a:pt x="10481" y="15034"/>
                  </a:lnTo>
                  <a:lnTo>
                    <a:pt x="10529" y="15158"/>
                  </a:lnTo>
                  <a:close/>
                  <a:moveTo>
                    <a:pt x="10032" y="15352"/>
                  </a:moveTo>
                  <a:lnTo>
                    <a:pt x="9659" y="15497"/>
                  </a:lnTo>
                  <a:lnTo>
                    <a:pt x="9611" y="15373"/>
                  </a:lnTo>
                  <a:lnTo>
                    <a:pt x="9984" y="15227"/>
                  </a:lnTo>
                  <a:lnTo>
                    <a:pt x="10032" y="15352"/>
                  </a:lnTo>
                  <a:close/>
                  <a:moveTo>
                    <a:pt x="9535" y="15545"/>
                  </a:moveTo>
                  <a:lnTo>
                    <a:pt x="9308" y="15634"/>
                  </a:lnTo>
                  <a:cubicBezTo>
                    <a:pt x="9300" y="15637"/>
                    <a:pt x="9292" y="15638"/>
                    <a:pt x="9283" y="15638"/>
                  </a:cubicBezTo>
                  <a:lnTo>
                    <a:pt x="9127" y="15638"/>
                  </a:lnTo>
                  <a:lnTo>
                    <a:pt x="9127" y="15505"/>
                  </a:lnTo>
                  <a:lnTo>
                    <a:pt x="9283" y="15505"/>
                  </a:lnTo>
                  <a:lnTo>
                    <a:pt x="9259" y="15509"/>
                  </a:lnTo>
                  <a:lnTo>
                    <a:pt x="9487" y="15421"/>
                  </a:lnTo>
                  <a:lnTo>
                    <a:pt x="9535" y="15545"/>
                  </a:lnTo>
                  <a:close/>
                  <a:moveTo>
                    <a:pt x="8994" y="15638"/>
                  </a:moveTo>
                  <a:lnTo>
                    <a:pt x="8594" y="15638"/>
                  </a:lnTo>
                  <a:lnTo>
                    <a:pt x="8594" y="15505"/>
                  </a:lnTo>
                  <a:lnTo>
                    <a:pt x="8994" y="15505"/>
                  </a:lnTo>
                  <a:lnTo>
                    <a:pt x="8994" y="15638"/>
                  </a:lnTo>
                  <a:close/>
                  <a:moveTo>
                    <a:pt x="8461" y="15638"/>
                  </a:moveTo>
                  <a:lnTo>
                    <a:pt x="8061" y="15638"/>
                  </a:lnTo>
                  <a:lnTo>
                    <a:pt x="8061" y="15505"/>
                  </a:lnTo>
                  <a:lnTo>
                    <a:pt x="8461" y="15505"/>
                  </a:lnTo>
                  <a:lnTo>
                    <a:pt x="8461" y="15638"/>
                  </a:lnTo>
                  <a:close/>
                  <a:moveTo>
                    <a:pt x="7927" y="15638"/>
                  </a:moveTo>
                  <a:lnTo>
                    <a:pt x="7527" y="15638"/>
                  </a:lnTo>
                  <a:lnTo>
                    <a:pt x="7527" y="15505"/>
                  </a:lnTo>
                  <a:lnTo>
                    <a:pt x="7927" y="15505"/>
                  </a:lnTo>
                  <a:lnTo>
                    <a:pt x="7927" y="15638"/>
                  </a:lnTo>
                  <a:close/>
                  <a:moveTo>
                    <a:pt x="7394" y="15638"/>
                  </a:moveTo>
                  <a:lnTo>
                    <a:pt x="6994" y="15638"/>
                  </a:lnTo>
                  <a:lnTo>
                    <a:pt x="6994" y="15505"/>
                  </a:lnTo>
                  <a:lnTo>
                    <a:pt x="7394" y="15505"/>
                  </a:lnTo>
                  <a:lnTo>
                    <a:pt x="7394" y="15638"/>
                  </a:lnTo>
                  <a:close/>
                  <a:moveTo>
                    <a:pt x="6861" y="15638"/>
                  </a:moveTo>
                  <a:lnTo>
                    <a:pt x="6461" y="15638"/>
                  </a:lnTo>
                  <a:lnTo>
                    <a:pt x="6461" y="15505"/>
                  </a:lnTo>
                  <a:lnTo>
                    <a:pt x="6861" y="15505"/>
                  </a:lnTo>
                  <a:lnTo>
                    <a:pt x="6861" y="15638"/>
                  </a:lnTo>
                  <a:close/>
                  <a:moveTo>
                    <a:pt x="6308" y="15606"/>
                  </a:moveTo>
                  <a:lnTo>
                    <a:pt x="5936" y="15461"/>
                  </a:lnTo>
                  <a:lnTo>
                    <a:pt x="5984" y="15337"/>
                  </a:lnTo>
                  <a:lnTo>
                    <a:pt x="6357" y="15482"/>
                  </a:lnTo>
                  <a:lnTo>
                    <a:pt x="6308" y="15606"/>
                  </a:lnTo>
                  <a:close/>
                  <a:moveTo>
                    <a:pt x="5811" y="15413"/>
                  </a:moveTo>
                  <a:lnTo>
                    <a:pt x="5439" y="15267"/>
                  </a:lnTo>
                  <a:lnTo>
                    <a:pt x="5487" y="15143"/>
                  </a:lnTo>
                  <a:lnTo>
                    <a:pt x="5860" y="15288"/>
                  </a:lnTo>
                  <a:lnTo>
                    <a:pt x="5811" y="15413"/>
                  </a:lnTo>
                  <a:close/>
                  <a:moveTo>
                    <a:pt x="5314" y="15219"/>
                  </a:moveTo>
                  <a:lnTo>
                    <a:pt x="4942" y="15074"/>
                  </a:lnTo>
                  <a:lnTo>
                    <a:pt x="4990" y="14950"/>
                  </a:lnTo>
                  <a:lnTo>
                    <a:pt x="5363" y="15095"/>
                  </a:lnTo>
                  <a:lnTo>
                    <a:pt x="5314" y="15219"/>
                  </a:lnTo>
                  <a:close/>
                  <a:moveTo>
                    <a:pt x="4817" y="15026"/>
                  </a:moveTo>
                  <a:lnTo>
                    <a:pt x="4445" y="14881"/>
                  </a:lnTo>
                  <a:lnTo>
                    <a:pt x="4493" y="14756"/>
                  </a:lnTo>
                  <a:lnTo>
                    <a:pt x="4866" y="14901"/>
                  </a:lnTo>
                  <a:lnTo>
                    <a:pt x="4817" y="15026"/>
                  </a:lnTo>
                  <a:close/>
                  <a:moveTo>
                    <a:pt x="4320" y="14832"/>
                  </a:moveTo>
                  <a:lnTo>
                    <a:pt x="3948" y="14687"/>
                  </a:lnTo>
                  <a:lnTo>
                    <a:pt x="3996" y="14563"/>
                  </a:lnTo>
                  <a:lnTo>
                    <a:pt x="4369" y="14708"/>
                  </a:lnTo>
                  <a:lnTo>
                    <a:pt x="4320" y="14832"/>
                  </a:lnTo>
                  <a:close/>
                  <a:moveTo>
                    <a:pt x="3823" y="14639"/>
                  </a:moveTo>
                  <a:lnTo>
                    <a:pt x="3707" y="14594"/>
                  </a:lnTo>
                  <a:cubicBezTo>
                    <a:pt x="3700" y="14591"/>
                    <a:pt x="3693" y="14586"/>
                    <a:pt x="3687" y="14581"/>
                  </a:cubicBezTo>
                  <a:lnTo>
                    <a:pt x="3483" y="14395"/>
                  </a:lnTo>
                  <a:lnTo>
                    <a:pt x="3573" y="14297"/>
                  </a:lnTo>
                  <a:lnTo>
                    <a:pt x="3776" y="14482"/>
                  </a:lnTo>
                  <a:lnTo>
                    <a:pt x="3756" y="14469"/>
                  </a:lnTo>
                  <a:lnTo>
                    <a:pt x="3872" y="14514"/>
                  </a:lnTo>
                  <a:lnTo>
                    <a:pt x="3823" y="14639"/>
                  </a:lnTo>
                  <a:close/>
                  <a:moveTo>
                    <a:pt x="3384" y="14306"/>
                  </a:moveTo>
                  <a:lnTo>
                    <a:pt x="3088" y="14036"/>
                  </a:lnTo>
                  <a:lnTo>
                    <a:pt x="3178" y="13938"/>
                  </a:lnTo>
                  <a:lnTo>
                    <a:pt x="3474" y="14207"/>
                  </a:lnTo>
                  <a:lnTo>
                    <a:pt x="3384" y="14306"/>
                  </a:lnTo>
                  <a:close/>
                  <a:moveTo>
                    <a:pt x="2990" y="13947"/>
                  </a:moveTo>
                  <a:lnTo>
                    <a:pt x="2694" y="13678"/>
                  </a:lnTo>
                  <a:lnTo>
                    <a:pt x="2784" y="13579"/>
                  </a:lnTo>
                  <a:lnTo>
                    <a:pt x="3079" y="13848"/>
                  </a:lnTo>
                  <a:lnTo>
                    <a:pt x="2990" y="13947"/>
                  </a:lnTo>
                  <a:close/>
                  <a:moveTo>
                    <a:pt x="2595" y="13588"/>
                  </a:moveTo>
                  <a:lnTo>
                    <a:pt x="2299" y="13319"/>
                  </a:lnTo>
                  <a:lnTo>
                    <a:pt x="2389" y="13220"/>
                  </a:lnTo>
                  <a:lnTo>
                    <a:pt x="2685" y="13489"/>
                  </a:lnTo>
                  <a:lnTo>
                    <a:pt x="2595" y="13588"/>
                  </a:lnTo>
                  <a:close/>
                  <a:moveTo>
                    <a:pt x="2201" y="13229"/>
                  </a:moveTo>
                  <a:lnTo>
                    <a:pt x="1905" y="12960"/>
                  </a:lnTo>
                  <a:lnTo>
                    <a:pt x="1995" y="12861"/>
                  </a:lnTo>
                  <a:lnTo>
                    <a:pt x="2290" y="13130"/>
                  </a:lnTo>
                  <a:lnTo>
                    <a:pt x="2201" y="13229"/>
                  </a:lnTo>
                  <a:close/>
                  <a:moveTo>
                    <a:pt x="1806" y="12870"/>
                  </a:moveTo>
                  <a:lnTo>
                    <a:pt x="1559" y="12645"/>
                  </a:lnTo>
                  <a:cubicBezTo>
                    <a:pt x="1552" y="12639"/>
                    <a:pt x="1547" y="12633"/>
                    <a:pt x="1544" y="12625"/>
                  </a:cubicBezTo>
                  <a:lnTo>
                    <a:pt x="1515" y="12567"/>
                  </a:lnTo>
                  <a:lnTo>
                    <a:pt x="1634" y="12507"/>
                  </a:lnTo>
                  <a:lnTo>
                    <a:pt x="1663" y="12566"/>
                  </a:lnTo>
                  <a:lnTo>
                    <a:pt x="1648" y="12546"/>
                  </a:lnTo>
                  <a:lnTo>
                    <a:pt x="1896" y="12771"/>
                  </a:lnTo>
                  <a:lnTo>
                    <a:pt x="1806" y="12870"/>
                  </a:lnTo>
                  <a:close/>
                  <a:moveTo>
                    <a:pt x="1455" y="12447"/>
                  </a:moveTo>
                  <a:lnTo>
                    <a:pt x="1277" y="12089"/>
                  </a:lnTo>
                  <a:lnTo>
                    <a:pt x="1397" y="12030"/>
                  </a:lnTo>
                  <a:lnTo>
                    <a:pt x="1575" y="12388"/>
                  </a:lnTo>
                  <a:lnTo>
                    <a:pt x="1455" y="12447"/>
                  </a:lnTo>
                  <a:close/>
                  <a:moveTo>
                    <a:pt x="1218" y="11970"/>
                  </a:moveTo>
                  <a:lnTo>
                    <a:pt x="1040" y="11611"/>
                  </a:lnTo>
                  <a:lnTo>
                    <a:pt x="1159" y="11552"/>
                  </a:lnTo>
                  <a:lnTo>
                    <a:pt x="1337" y="11910"/>
                  </a:lnTo>
                  <a:lnTo>
                    <a:pt x="1218" y="11970"/>
                  </a:lnTo>
                  <a:close/>
                  <a:moveTo>
                    <a:pt x="981" y="11492"/>
                  </a:moveTo>
                  <a:lnTo>
                    <a:pt x="803" y="11134"/>
                  </a:lnTo>
                  <a:lnTo>
                    <a:pt x="922" y="11074"/>
                  </a:lnTo>
                  <a:lnTo>
                    <a:pt x="1100" y="11433"/>
                  </a:lnTo>
                  <a:lnTo>
                    <a:pt x="981" y="11492"/>
                  </a:lnTo>
                  <a:close/>
                  <a:moveTo>
                    <a:pt x="743" y="11014"/>
                  </a:moveTo>
                  <a:lnTo>
                    <a:pt x="565" y="10656"/>
                  </a:lnTo>
                  <a:lnTo>
                    <a:pt x="685" y="10597"/>
                  </a:lnTo>
                  <a:lnTo>
                    <a:pt x="863" y="10955"/>
                  </a:lnTo>
                  <a:lnTo>
                    <a:pt x="743" y="11014"/>
                  </a:lnTo>
                  <a:close/>
                  <a:moveTo>
                    <a:pt x="506" y="10537"/>
                  </a:moveTo>
                  <a:lnTo>
                    <a:pt x="328" y="10179"/>
                  </a:lnTo>
                  <a:lnTo>
                    <a:pt x="447" y="10119"/>
                  </a:lnTo>
                  <a:lnTo>
                    <a:pt x="625" y="10477"/>
                  </a:lnTo>
                  <a:lnTo>
                    <a:pt x="506" y="10537"/>
                  </a:lnTo>
                  <a:close/>
                  <a:moveTo>
                    <a:pt x="269" y="10059"/>
                  </a:moveTo>
                  <a:lnTo>
                    <a:pt x="264" y="10049"/>
                  </a:lnTo>
                  <a:cubicBezTo>
                    <a:pt x="260" y="10042"/>
                    <a:pt x="258" y="10034"/>
                    <a:pt x="257" y="10025"/>
                  </a:cubicBezTo>
                  <a:lnTo>
                    <a:pt x="222" y="9638"/>
                  </a:lnTo>
                  <a:lnTo>
                    <a:pt x="355" y="9626"/>
                  </a:lnTo>
                  <a:lnTo>
                    <a:pt x="390" y="10013"/>
                  </a:lnTo>
                  <a:lnTo>
                    <a:pt x="383" y="9990"/>
                  </a:lnTo>
                  <a:lnTo>
                    <a:pt x="388" y="10000"/>
                  </a:lnTo>
                  <a:lnTo>
                    <a:pt x="269" y="10059"/>
                  </a:lnTo>
                  <a:close/>
                  <a:moveTo>
                    <a:pt x="210" y="9505"/>
                  </a:moveTo>
                  <a:lnTo>
                    <a:pt x="175" y="9107"/>
                  </a:lnTo>
                  <a:lnTo>
                    <a:pt x="307" y="9095"/>
                  </a:lnTo>
                  <a:lnTo>
                    <a:pt x="343" y="9493"/>
                  </a:lnTo>
                  <a:lnTo>
                    <a:pt x="210" y="9505"/>
                  </a:lnTo>
                  <a:close/>
                  <a:moveTo>
                    <a:pt x="163" y="8974"/>
                  </a:moveTo>
                  <a:lnTo>
                    <a:pt x="127" y="8576"/>
                  </a:lnTo>
                  <a:lnTo>
                    <a:pt x="260" y="8564"/>
                  </a:lnTo>
                  <a:lnTo>
                    <a:pt x="295" y="8962"/>
                  </a:lnTo>
                  <a:lnTo>
                    <a:pt x="163" y="8974"/>
                  </a:lnTo>
                  <a:close/>
                  <a:moveTo>
                    <a:pt x="115" y="8443"/>
                  </a:moveTo>
                  <a:lnTo>
                    <a:pt x="79" y="8045"/>
                  </a:lnTo>
                  <a:lnTo>
                    <a:pt x="212" y="8033"/>
                  </a:lnTo>
                  <a:lnTo>
                    <a:pt x="248" y="8431"/>
                  </a:lnTo>
                  <a:lnTo>
                    <a:pt x="115" y="8443"/>
                  </a:lnTo>
                  <a:close/>
                  <a:moveTo>
                    <a:pt x="67" y="7912"/>
                  </a:moveTo>
                  <a:lnTo>
                    <a:pt x="31" y="7513"/>
                  </a:lnTo>
                  <a:lnTo>
                    <a:pt x="164" y="7501"/>
                  </a:lnTo>
                  <a:lnTo>
                    <a:pt x="200" y="7900"/>
                  </a:lnTo>
                  <a:lnTo>
                    <a:pt x="67" y="7912"/>
                  </a:lnTo>
                  <a:close/>
                  <a:moveTo>
                    <a:pt x="19" y="7381"/>
                  </a:moveTo>
                  <a:lnTo>
                    <a:pt x="1" y="7177"/>
                  </a:lnTo>
                  <a:cubicBezTo>
                    <a:pt x="0" y="7169"/>
                    <a:pt x="1" y="7161"/>
                    <a:pt x="3" y="7153"/>
                  </a:cubicBezTo>
                  <a:lnTo>
                    <a:pt x="57" y="6965"/>
                  </a:lnTo>
                  <a:lnTo>
                    <a:pt x="185" y="7001"/>
                  </a:lnTo>
                  <a:lnTo>
                    <a:pt x="132" y="7190"/>
                  </a:lnTo>
                  <a:lnTo>
                    <a:pt x="134" y="7165"/>
                  </a:lnTo>
                  <a:lnTo>
                    <a:pt x="152" y="7369"/>
                  </a:lnTo>
                  <a:lnTo>
                    <a:pt x="19" y="7381"/>
                  </a:lnTo>
                  <a:close/>
                  <a:moveTo>
                    <a:pt x="93" y="6836"/>
                  </a:moveTo>
                  <a:lnTo>
                    <a:pt x="202" y="6452"/>
                  </a:lnTo>
                  <a:lnTo>
                    <a:pt x="330" y="6488"/>
                  </a:lnTo>
                  <a:lnTo>
                    <a:pt x="221" y="6873"/>
                  </a:lnTo>
                  <a:lnTo>
                    <a:pt x="93" y="6836"/>
                  </a:lnTo>
                  <a:close/>
                  <a:moveTo>
                    <a:pt x="238" y="6323"/>
                  </a:moveTo>
                  <a:lnTo>
                    <a:pt x="347" y="5938"/>
                  </a:lnTo>
                  <a:lnTo>
                    <a:pt x="476" y="5975"/>
                  </a:lnTo>
                  <a:lnTo>
                    <a:pt x="367" y="6360"/>
                  </a:lnTo>
                  <a:lnTo>
                    <a:pt x="238" y="6323"/>
                  </a:lnTo>
                  <a:close/>
                  <a:moveTo>
                    <a:pt x="384" y="5810"/>
                  </a:moveTo>
                  <a:lnTo>
                    <a:pt x="493" y="5425"/>
                  </a:lnTo>
                  <a:lnTo>
                    <a:pt x="621" y="5462"/>
                  </a:lnTo>
                  <a:lnTo>
                    <a:pt x="512" y="5846"/>
                  </a:lnTo>
                  <a:lnTo>
                    <a:pt x="384" y="5810"/>
                  </a:lnTo>
                  <a:close/>
                  <a:moveTo>
                    <a:pt x="529" y="5297"/>
                  </a:moveTo>
                  <a:lnTo>
                    <a:pt x="638" y="4912"/>
                  </a:lnTo>
                  <a:lnTo>
                    <a:pt x="766" y="4948"/>
                  </a:lnTo>
                  <a:lnTo>
                    <a:pt x="657" y="5333"/>
                  </a:lnTo>
                  <a:lnTo>
                    <a:pt x="529" y="5297"/>
                  </a:lnTo>
                  <a:close/>
                  <a:moveTo>
                    <a:pt x="674" y="4784"/>
                  </a:moveTo>
                  <a:lnTo>
                    <a:pt x="783" y="4399"/>
                  </a:lnTo>
                  <a:lnTo>
                    <a:pt x="912" y="4435"/>
                  </a:lnTo>
                  <a:lnTo>
                    <a:pt x="803" y="4820"/>
                  </a:lnTo>
                  <a:lnTo>
                    <a:pt x="674" y="4784"/>
                  </a:lnTo>
                  <a:close/>
                  <a:moveTo>
                    <a:pt x="870" y="4268"/>
                  </a:moveTo>
                  <a:lnTo>
                    <a:pt x="1111" y="3949"/>
                  </a:lnTo>
                  <a:lnTo>
                    <a:pt x="1218" y="4029"/>
                  </a:lnTo>
                  <a:lnTo>
                    <a:pt x="976" y="4349"/>
                  </a:lnTo>
                  <a:lnTo>
                    <a:pt x="870" y="4268"/>
                  </a:lnTo>
                  <a:close/>
                  <a:moveTo>
                    <a:pt x="1191" y="3843"/>
                  </a:moveTo>
                  <a:lnTo>
                    <a:pt x="1433" y="3523"/>
                  </a:lnTo>
                  <a:lnTo>
                    <a:pt x="1539" y="3604"/>
                  </a:lnTo>
                  <a:lnTo>
                    <a:pt x="1298" y="3923"/>
                  </a:lnTo>
                  <a:lnTo>
                    <a:pt x="1191" y="3843"/>
                  </a:lnTo>
                  <a:close/>
                  <a:moveTo>
                    <a:pt x="1513" y="3417"/>
                  </a:moveTo>
                  <a:lnTo>
                    <a:pt x="1754" y="3098"/>
                  </a:lnTo>
                  <a:lnTo>
                    <a:pt x="1860" y="3178"/>
                  </a:lnTo>
                  <a:lnTo>
                    <a:pt x="1619" y="3497"/>
                  </a:lnTo>
                  <a:lnTo>
                    <a:pt x="1513" y="3417"/>
                  </a:lnTo>
                  <a:close/>
                  <a:moveTo>
                    <a:pt x="1834" y="2991"/>
                  </a:moveTo>
                  <a:lnTo>
                    <a:pt x="2075" y="2672"/>
                  </a:lnTo>
                  <a:lnTo>
                    <a:pt x="2182" y="2753"/>
                  </a:lnTo>
                  <a:lnTo>
                    <a:pt x="1941" y="3072"/>
                  </a:lnTo>
                  <a:lnTo>
                    <a:pt x="1834" y="2991"/>
                  </a:lnTo>
                  <a:close/>
                  <a:moveTo>
                    <a:pt x="2156" y="2566"/>
                  </a:moveTo>
                  <a:lnTo>
                    <a:pt x="2397" y="2247"/>
                  </a:lnTo>
                  <a:lnTo>
                    <a:pt x="2503" y="2327"/>
                  </a:lnTo>
                  <a:lnTo>
                    <a:pt x="2262" y="2646"/>
                  </a:lnTo>
                  <a:lnTo>
                    <a:pt x="2156" y="2566"/>
                  </a:lnTo>
                  <a:close/>
                  <a:moveTo>
                    <a:pt x="2477" y="2140"/>
                  </a:moveTo>
                  <a:lnTo>
                    <a:pt x="2526" y="2075"/>
                  </a:lnTo>
                  <a:cubicBezTo>
                    <a:pt x="2531" y="2069"/>
                    <a:pt x="2537" y="2063"/>
                    <a:pt x="2544" y="2059"/>
                  </a:cubicBezTo>
                  <a:lnTo>
                    <a:pt x="2815" y="1891"/>
                  </a:lnTo>
                  <a:lnTo>
                    <a:pt x="2885" y="2004"/>
                  </a:lnTo>
                  <a:lnTo>
                    <a:pt x="2615" y="2172"/>
                  </a:lnTo>
                  <a:lnTo>
                    <a:pt x="2633" y="2156"/>
                  </a:lnTo>
                  <a:lnTo>
                    <a:pt x="2584" y="2221"/>
                  </a:lnTo>
                  <a:lnTo>
                    <a:pt x="2477" y="2140"/>
                  </a:lnTo>
                  <a:close/>
                  <a:moveTo>
                    <a:pt x="2928" y="1820"/>
                  </a:moveTo>
                  <a:lnTo>
                    <a:pt x="3268" y="1609"/>
                  </a:lnTo>
                  <a:lnTo>
                    <a:pt x="3338" y="1723"/>
                  </a:lnTo>
                  <a:lnTo>
                    <a:pt x="2999" y="1934"/>
                  </a:lnTo>
                  <a:lnTo>
                    <a:pt x="2928" y="1820"/>
                  </a:lnTo>
                  <a:close/>
                  <a:moveTo>
                    <a:pt x="3381" y="1539"/>
                  </a:moveTo>
                  <a:lnTo>
                    <a:pt x="3721" y="1328"/>
                  </a:lnTo>
                  <a:lnTo>
                    <a:pt x="3791" y="1441"/>
                  </a:lnTo>
                  <a:lnTo>
                    <a:pt x="3452" y="1652"/>
                  </a:lnTo>
                  <a:lnTo>
                    <a:pt x="3381" y="1539"/>
                  </a:lnTo>
                  <a:close/>
                  <a:moveTo>
                    <a:pt x="3834" y="1258"/>
                  </a:moveTo>
                  <a:lnTo>
                    <a:pt x="4174" y="1047"/>
                  </a:lnTo>
                  <a:lnTo>
                    <a:pt x="4245" y="1160"/>
                  </a:lnTo>
                  <a:lnTo>
                    <a:pt x="3905" y="1371"/>
                  </a:lnTo>
                  <a:lnTo>
                    <a:pt x="3834" y="1258"/>
                  </a:lnTo>
                  <a:close/>
                  <a:moveTo>
                    <a:pt x="4287" y="976"/>
                  </a:moveTo>
                  <a:lnTo>
                    <a:pt x="4627" y="765"/>
                  </a:lnTo>
                  <a:lnTo>
                    <a:pt x="4698" y="879"/>
                  </a:lnTo>
                  <a:lnTo>
                    <a:pt x="4358" y="1090"/>
                  </a:lnTo>
                  <a:lnTo>
                    <a:pt x="4287" y="976"/>
                  </a:lnTo>
                  <a:close/>
                  <a:moveTo>
                    <a:pt x="4741" y="695"/>
                  </a:moveTo>
                  <a:lnTo>
                    <a:pt x="4992" y="539"/>
                  </a:lnTo>
                  <a:lnTo>
                    <a:pt x="5063" y="652"/>
                  </a:lnTo>
                  <a:lnTo>
                    <a:pt x="4811" y="808"/>
                  </a:lnTo>
                  <a:lnTo>
                    <a:pt x="4741" y="69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5" name="Freeform 97"/>
            <p:cNvSpPr>
              <a:spLocks noEditPoints="1"/>
            </p:cNvSpPr>
            <p:nvPr/>
          </p:nvSpPr>
          <p:spPr bwMode="auto">
            <a:xfrm>
              <a:off x="3751" y="2823"/>
              <a:ext cx="346" cy="345"/>
            </a:xfrm>
            <a:custGeom>
              <a:avLst/>
              <a:gdLst>
                <a:gd name="T0" fmla="*/ 2359 w 7367"/>
                <a:gd name="T1" fmla="*/ 242 h 7334"/>
                <a:gd name="T2" fmla="*/ 2884 w 7367"/>
                <a:gd name="T3" fmla="*/ 146 h 7334"/>
                <a:gd name="T4" fmla="*/ 3802 w 7367"/>
                <a:gd name="T5" fmla="*/ 157 h 7334"/>
                <a:gd name="T6" fmla="*/ 3957 w 7367"/>
                <a:gd name="T7" fmla="*/ 50 h 7334"/>
                <a:gd name="T8" fmla="*/ 4482 w 7367"/>
                <a:gd name="T9" fmla="*/ 146 h 7334"/>
                <a:gd name="T10" fmla="*/ 5007 w 7367"/>
                <a:gd name="T11" fmla="*/ 242 h 7334"/>
                <a:gd name="T12" fmla="*/ 4960 w 7367"/>
                <a:gd name="T13" fmla="*/ 364 h 7334"/>
                <a:gd name="T14" fmla="*/ 5823 w 7367"/>
                <a:gd name="T15" fmla="*/ 742 h 7334"/>
                <a:gd name="T16" fmla="*/ 6167 w 7367"/>
                <a:gd name="T17" fmla="*/ 955 h 7334"/>
                <a:gd name="T18" fmla="*/ 6096 w 7367"/>
                <a:gd name="T19" fmla="*/ 1068 h 7334"/>
                <a:gd name="T20" fmla="*/ 6478 w 7367"/>
                <a:gd name="T21" fmla="*/ 1580 h 7334"/>
                <a:gd name="T22" fmla="*/ 6801 w 7367"/>
                <a:gd name="T23" fmla="*/ 2005 h 7334"/>
                <a:gd name="T24" fmla="*/ 6978 w 7367"/>
                <a:gd name="T25" fmla="*/ 2475 h 7334"/>
                <a:gd name="T26" fmla="*/ 7124 w 7367"/>
                <a:gd name="T27" fmla="*/ 2988 h 7334"/>
                <a:gd name="T28" fmla="*/ 7366 w 7367"/>
                <a:gd name="T29" fmla="*/ 3370 h 7334"/>
                <a:gd name="T30" fmla="*/ 7160 w 7367"/>
                <a:gd name="T31" fmla="*/ 3116 h 7334"/>
                <a:gd name="T32" fmla="*/ 7208 w 7367"/>
                <a:gd name="T33" fmla="*/ 3613 h 7334"/>
                <a:gd name="T34" fmla="*/ 7157 w 7367"/>
                <a:gd name="T35" fmla="*/ 4144 h 7334"/>
                <a:gd name="T36" fmla="*/ 7057 w 7367"/>
                <a:gd name="T37" fmla="*/ 5070 h 7334"/>
                <a:gd name="T38" fmla="*/ 7239 w 7367"/>
                <a:gd name="T39" fmla="*/ 4688 h 7334"/>
                <a:gd name="T40" fmla="*/ 6997 w 7367"/>
                <a:gd name="T41" fmla="*/ 5189 h 7334"/>
                <a:gd name="T42" fmla="*/ 6437 w 7367"/>
                <a:gd name="T43" fmla="*/ 5916 h 7334"/>
                <a:gd name="T44" fmla="*/ 6429 w 7367"/>
                <a:gd name="T45" fmla="*/ 6104 h 7334"/>
                <a:gd name="T46" fmla="*/ 6036 w 7367"/>
                <a:gd name="T47" fmla="*/ 6465 h 7334"/>
                <a:gd name="T48" fmla="*/ 5621 w 7367"/>
                <a:gd name="T49" fmla="*/ 6836 h 7334"/>
                <a:gd name="T50" fmla="*/ 5125 w 7367"/>
                <a:gd name="T51" fmla="*/ 7033 h 7334"/>
                <a:gd name="T52" fmla="*/ 4630 w 7367"/>
                <a:gd name="T53" fmla="*/ 7230 h 7334"/>
                <a:gd name="T54" fmla="*/ 4355 w 7367"/>
                <a:gd name="T55" fmla="*/ 7201 h 7334"/>
                <a:gd name="T56" fmla="*/ 3691 w 7367"/>
                <a:gd name="T57" fmla="*/ 7334 h 7334"/>
                <a:gd name="T58" fmla="*/ 3157 w 7367"/>
                <a:gd name="T59" fmla="*/ 7334 h 7334"/>
                <a:gd name="T60" fmla="*/ 3011 w 7367"/>
                <a:gd name="T61" fmla="*/ 7334 h 7334"/>
                <a:gd name="T62" fmla="*/ 3011 w 7367"/>
                <a:gd name="T63" fmla="*/ 7201 h 7334"/>
                <a:gd name="T64" fmla="*/ 2182 w 7367"/>
                <a:gd name="T65" fmla="*/ 6862 h 7334"/>
                <a:gd name="T66" fmla="*/ 1735 w 7367"/>
                <a:gd name="T67" fmla="*/ 6821 h 7334"/>
                <a:gd name="T68" fmla="*/ 2058 w 7367"/>
                <a:gd name="T69" fmla="*/ 6812 h 7334"/>
                <a:gd name="T70" fmla="*/ 1632 w 7367"/>
                <a:gd name="T71" fmla="*/ 6548 h 7334"/>
                <a:gd name="T72" fmla="*/ 1236 w 7367"/>
                <a:gd name="T73" fmla="*/ 6191 h 7334"/>
                <a:gd name="T74" fmla="*/ 554 w 7367"/>
                <a:gd name="T75" fmla="*/ 5557 h 7334"/>
                <a:gd name="T76" fmla="*/ 751 w 7367"/>
                <a:gd name="T77" fmla="*/ 5932 h 7334"/>
                <a:gd name="T78" fmla="*/ 494 w 7367"/>
                <a:gd name="T79" fmla="*/ 5438 h 7334"/>
                <a:gd name="T80" fmla="*/ 249 w 7367"/>
                <a:gd name="T81" fmla="*/ 4553 h 7334"/>
                <a:gd name="T82" fmla="*/ 104 w 7367"/>
                <a:gd name="T83" fmla="*/ 4433 h 7334"/>
                <a:gd name="T84" fmla="*/ 52 w 7367"/>
                <a:gd name="T85" fmla="*/ 3903 h 7334"/>
                <a:gd name="T86" fmla="*/ 1 w 7367"/>
                <a:gd name="T87" fmla="*/ 3372 h 7334"/>
                <a:gd name="T88" fmla="*/ 132 w 7367"/>
                <a:gd name="T89" fmla="*/ 3382 h 7334"/>
                <a:gd name="T90" fmla="*/ 258 w 7367"/>
                <a:gd name="T91" fmla="*/ 2449 h 7334"/>
                <a:gd name="T92" fmla="*/ 371 w 7367"/>
                <a:gd name="T93" fmla="*/ 2049 h 7334"/>
                <a:gd name="T94" fmla="*/ 500 w 7367"/>
                <a:gd name="T95" fmla="*/ 2086 h 7334"/>
                <a:gd name="T96" fmla="*/ 882 w 7367"/>
                <a:gd name="T97" fmla="*/ 1589 h 7334"/>
                <a:gd name="T98" fmla="*/ 1204 w 7367"/>
                <a:gd name="T99" fmla="*/ 1164 h 7334"/>
                <a:gd name="T100" fmla="*/ 1200 w 7367"/>
                <a:gd name="T101" fmla="*/ 955 h 7334"/>
                <a:gd name="T102" fmla="*/ 1284 w 7367"/>
                <a:gd name="T103" fmla="*/ 1058 h 7334"/>
                <a:gd name="T104" fmla="*/ 1718 w 7367"/>
                <a:gd name="T105" fmla="*/ 791 h 7334"/>
                <a:gd name="T106" fmla="*/ 2171 w 7367"/>
                <a:gd name="T107" fmla="*/ 510 h 7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67" h="7334">
                  <a:moveTo>
                    <a:pt x="2359" y="242"/>
                  </a:moveTo>
                  <a:lnTo>
                    <a:pt x="2753" y="170"/>
                  </a:lnTo>
                  <a:lnTo>
                    <a:pt x="2777" y="301"/>
                  </a:lnTo>
                  <a:lnTo>
                    <a:pt x="2383" y="373"/>
                  </a:lnTo>
                  <a:lnTo>
                    <a:pt x="2359" y="242"/>
                  </a:lnTo>
                  <a:close/>
                  <a:moveTo>
                    <a:pt x="2884" y="146"/>
                  </a:moveTo>
                  <a:lnTo>
                    <a:pt x="3278" y="74"/>
                  </a:lnTo>
                  <a:lnTo>
                    <a:pt x="3302" y="205"/>
                  </a:lnTo>
                  <a:lnTo>
                    <a:pt x="2908" y="277"/>
                  </a:lnTo>
                  <a:lnTo>
                    <a:pt x="2884" y="146"/>
                  </a:lnTo>
                  <a:close/>
                  <a:moveTo>
                    <a:pt x="3409" y="50"/>
                  </a:moveTo>
                  <a:lnTo>
                    <a:pt x="3671" y="2"/>
                  </a:lnTo>
                  <a:cubicBezTo>
                    <a:pt x="3679" y="0"/>
                    <a:pt x="3688" y="0"/>
                    <a:pt x="3695" y="2"/>
                  </a:cubicBezTo>
                  <a:lnTo>
                    <a:pt x="3826" y="26"/>
                  </a:lnTo>
                  <a:lnTo>
                    <a:pt x="3802" y="157"/>
                  </a:lnTo>
                  <a:lnTo>
                    <a:pt x="3671" y="133"/>
                  </a:lnTo>
                  <a:lnTo>
                    <a:pt x="3695" y="133"/>
                  </a:lnTo>
                  <a:lnTo>
                    <a:pt x="3433" y="181"/>
                  </a:lnTo>
                  <a:lnTo>
                    <a:pt x="3409" y="50"/>
                  </a:lnTo>
                  <a:close/>
                  <a:moveTo>
                    <a:pt x="3957" y="50"/>
                  </a:moveTo>
                  <a:lnTo>
                    <a:pt x="4351" y="122"/>
                  </a:lnTo>
                  <a:lnTo>
                    <a:pt x="4327" y="253"/>
                  </a:lnTo>
                  <a:lnTo>
                    <a:pt x="3933" y="181"/>
                  </a:lnTo>
                  <a:lnTo>
                    <a:pt x="3957" y="50"/>
                  </a:lnTo>
                  <a:close/>
                  <a:moveTo>
                    <a:pt x="4482" y="146"/>
                  </a:moveTo>
                  <a:lnTo>
                    <a:pt x="4875" y="218"/>
                  </a:lnTo>
                  <a:lnTo>
                    <a:pt x="4851" y="349"/>
                  </a:lnTo>
                  <a:lnTo>
                    <a:pt x="4458" y="277"/>
                  </a:lnTo>
                  <a:lnTo>
                    <a:pt x="4482" y="146"/>
                  </a:lnTo>
                  <a:close/>
                  <a:moveTo>
                    <a:pt x="5007" y="242"/>
                  </a:moveTo>
                  <a:lnTo>
                    <a:pt x="5007" y="242"/>
                  </a:lnTo>
                  <a:cubicBezTo>
                    <a:pt x="5016" y="243"/>
                    <a:pt x="5023" y="246"/>
                    <a:pt x="5031" y="251"/>
                  </a:cubicBezTo>
                  <a:lnTo>
                    <a:pt x="5370" y="461"/>
                  </a:lnTo>
                  <a:lnTo>
                    <a:pt x="5300" y="574"/>
                  </a:lnTo>
                  <a:lnTo>
                    <a:pt x="4960" y="364"/>
                  </a:lnTo>
                  <a:lnTo>
                    <a:pt x="4983" y="373"/>
                  </a:lnTo>
                  <a:lnTo>
                    <a:pt x="4983" y="373"/>
                  </a:lnTo>
                  <a:lnTo>
                    <a:pt x="5007" y="242"/>
                  </a:lnTo>
                  <a:close/>
                  <a:moveTo>
                    <a:pt x="5483" y="531"/>
                  </a:moveTo>
                  <a:lnTo>
                    <a:pt x="5823" y="742"/>
                  </a:lnTo>
                  <a:lnTo>
                    <a:pt x="5753" y="855"/>
                  </a:lnTo>
                  <a:lnTo>
                    <a:pt x="5413" y="645"/>
                  </a:lnTo>
                  <a:lnTo>
                    <a:pt x="5483" y="531"/>
                  </a:lnTo>
                  <a:close/>
                  <a:moveTo>
                    <a:pt x="5937" y="812"/>
                  </a:moveTo>
                  <a:lnTo>
                    <a:pt x="6167" y="955"/>
                  </a:lnTo>
                  <a:cubicBezTo>
                    <a:pt x="6174" y="959"/>
                    <a:pt x="6180" y="965"/>
                    <a:pt x="6185" y="971"/>
                  </a:cubicBezTo>
                  <a:lnTo>
                    <a:pt x="6263" y="1074"/>
                  </a:lnTo>
                  <a:lnTo>
                    <a:pt x="6156" y="1155"/>
                  </a:lnTo>
                  <a:lnTo>
                    <a:pt x="6078" y="1052"/>
                  </a:lnTo>
                  <a:lnTo>
                    <a:pt x="6096" y="1068"/>
                  </a:lnTo>
                  <a:lnTo>
                    <a:pt x="5866" y="926"/>
                  </a:lnTo>
                  <a:lnTo>
                    <a:pt x="5937" y="812"/>
                  </a:lnTo>
                  <a:close/>
                  <a:moveTo>
                    <a:pt x="6343" y="1181"/>
                  </a:moveTo>
                  <a:lnTo>
                    <a:pt x="6585" y="1499"/>
                  </a:lnTo>
                  <a:lnTo>
                    <a:pt x="6478" y="1580"/>
                  </a:lnTo>
                  <a:lnTo>
                    <a:pt x="6237" y="1261"/>
                  </a:lnTo>
                  <a:lnTo>
                    <a:pt x="6343" y="1181"/>
                  </a:lnTo>
                  <a:close/>
                  <a:moveTo>
                    <a:pt x="6665" y="1606"/>
                  </a:moveTo>
                  <a:lnTo>
                    <a:pt x="6907" y="1925"/>
                  </a:lnTo>
                  <a:lnTo>
                    <a:pt x="6801" y="2005"/>
                  </a:lnTo>
                  <a:lnTo>
                    <a:pt x="6559" y="1686"/>
                  </a:lnTo>
                  <a:lnTo>
                    <a:pt x="6665" y="1606"/>
                  </a:lnTo>
                  <a:close/>
                  <a:moveTo>
                    <a:pt x="6997" y="2054"/>
                  </a:moveTo>
                  <a:lnTo>
                    <a:pt x="7106" y="2438"/>
                  </a:lnTo>
                  <a:lnTo>
                    <a:pt x="6978" y="2475"/>
                  </a:lnTo>
                  <a:lnTo>
                    <a:pt x="6869" y="2090"/>
                  </a:lnTo>
                  <a:lnTo>
                    <a:pt x="6997" y="2054"/>
                  </a:lnTo>
                  <a:close/>
                  <a:moveTo>
                    <a:pt x="7143" y="2567"/>
                  </a:moveTo>
                  <a:lnTo>
                    <a:pt x="7252" y="2951"/>
                  </a:lnTo>
                  <a:lnTo>
                    <a:pt x="7124" y="2988"/>
                  </a:lnTo>
                  <a:lnTo>
                    <a:pt x="7014" y="2603"/>
                  </a:lnTo>
                  <a:lnTo>
                    <a:pt x="7143" y="2567"/>
                  </a:lnTo>
                  <a:close/>
                  <a:moveTo>
                    <a:pt x="7288" y="3080"/>
                  </a:moveTo>
                  <a:lnTo>
                    <a:pt x="7364" y="3345"/>
                  </a:lnTo>
                  <a:cubicBezTo>
                    <a:pt x="7366" y="3353"/>
                    <a:pt x="7367" y="3362"/>
                    <a:pt x="7366" y="3370"/>
                  </a:cubicBezTo>
                  <a:lnTo>
                    <a:pt x="7354" y="3493"/>
                  </a:lnTo>
                  <a:lnTo>
                    <a:pt x="7221" y="3480"/>
                  </a:lnTo>
                  <a:lnTo>
                    <a:pt x="7233" y="3357"/>
                  </a:lnTo>
                  <a:lnTo>
                    <a:pt x="7235" y="3382"/>
                  </a:lnTo>
                  <a:lnTo>
                    <a:pt x="7160" y="3116"/>
                  </a:lnTo>
                  <a:lnTo>
                    <a:pt x="7288" y="3080"/>
                  </a:lnTo>
                  <a:close/>
                  <a:moveTo>
                    <a:pt x="7341" y="3626"/>
                  </a:moveTo>
                  <a:lnTo>
                    <a:pt x="7303" y="4024"/>
                  </a:lnTo>
                  <a:lnTo>
                    <a:pt x="7170" y="4011"/>
                  </a:lnTo>
                  <a:lnTo>
                    <a:pt x="7208" y="3613"/>
                  </a:lnTo>
                  <a:lnTo>
                    <a:pt x="7341" y="3626"/>
                  </a:lnTo>
                  <a:close/>
                  <a:moveTo>
                    <a:pt x="7290" y="4157"/>
                  </a:moveTo>
                  <a:lnTo>
                    <a:pt x="7252" y="4555"/>
                  </a:lnTo>
                  <a:lnTo>
                    <a:pt x="7119" y="4542"/>
                  </a:lnTo>
                  <a:lnTo>
                    <a:pt x="7157" y="4144"/>
                  </a:lnTo>
                  <a:lnTo>
                    <a:pt x="7290" y="4157"/>
                  </a:lnTo>
                  <a:close/>
                  <a:moveTo>
                    <a:pt x="7239" y="4688"/>
                  </a:moveTo>
                  <a:lnTo>
                    <a:pt x="7238" y="4698"/>
                  </a:lnTo>
                  <a:cubicBezTo>
                    <a:pt x="7237" y="4706"/>
                    <a:pt x="7235" y="4714"/>
                    <a:pt x="7231" y="4721"/>
                  </a:cubicBezTo>
                  <a:lnTo>
                    <a:pt x="7057" y="5070"/>
                  </a:lnTo>
                  <a:lnTo>
                    <a:pt x="6938" y="5010"/>
                  </a:lnTo>
                  <a:lnTo>
                    <a:pt x="7112" y="4662"/>
                  </a:lnTo>
                  <a:lnTo>
                    <a:pt x="7105" y="4685"/>
                  </a:lnTo>
                  <a:lnTo>
                    <a:pt x="7106" y="4675"/>
                  </a:lnTo>
                  <a:lnTo>
                    <a:pt x="7239" y="4688"/>
                  </a:lnTo>
                  <a:close/>
                  <a:moveTo>
                    <a:pt x="6997" y="5189"/>
                  </a:moveTo>
                  <a:lnTo>
                    <a:pt x="6818" y="5547"/>
                  </a:lnTo>
                  <a:lnTo>
                    <a:pt x="6699" y="5487"/>
                  </a:lnTo>
                  <a:lnTo>
                    <a:pt x="6878" y="5130"/>
                  </a:lnTo>
                  <a:lnTo>
                    <a:pt x="6997" y="5189"/>
                  </a:lnTo>
                  <a:close/>
                  <a:moveTo>
                    <a:pt x="6759" y="5666"/>
                  </a:moveTo>
                  <a:lnTo>
                    <a:pt x="6639" y="5905"/>
                  </a:lnTo>
                  <a:cubicBezTo>
                    <a:pt x="6635" y="5913"/>
                    <a:pt x="6631" y="5919"/>
                    <a:pt x="6625" y="5925"/>
                  </a:cubicBezTo>
                  <a:lnTo>
                    <a:pt x="6527" y="6014"/>
                  </a:lnTo>
                  <a:lnTo>
                    <a:pt x="6437" y="5916"/>
                  </a:lnTo>
                  <a:lnTo>
                    <a:pt x="6534" y="5826"/>
                  </a:lnTo>
                  <a:lnTo>
                    <a:pt x="6520" y="5846"/>
                  </a:lnTo>
                  <a:lnTo>
                    <a:pt x="6639" y="5607"/>
                  </a:lnTo>
                  <a:lnTo>
                    <a:pt x="6759" y="5666"/>
                  </a:lnTo>
                  <a:close/>
                  <a:moveTo>
                    <a:pt x="6429" y="6104"/>
                  </a:moveTo>
                  <a:lnTo>
                    <a:pt x="6134" y="6375"/>
                  </a:lnTo>
                  <a:lnTo>
                    <a:pt x="6044" y="6277"/>
                  </a:lnTo>
                  <a:lnTo>
                    <a:pt x="6338" y="6006"/>
                  </a:lnTo>
                  <a:lnTo>
                    <a:pt x="6429" y="6104"/>
                  </a:lnTo>
                  <a:close/>
                  <a:moveTo>
                    <a:pt x="6036" y="6465"/>
                  </a:moveTo>
                  <a:lnTo>
                    <a:pt x="5741" y="6736"/>
                  </a:lnTo>
                  <a:lnTo>
                    <a:pt x="5651" y="6637"/>
                  </a:lnTo>
                  <a:lnTo>
                    <a:pt x="5946" y="6367"/>
                  </a:lnTo>
                  <a:lnTo>
                    <a:pt x="6036" y="6465"/>
                  </a:lnTo>
                  <a:close/>
                  <a:moveTo>
                    <a:pt x="5621" y="6836"/>
                  </a:moveTo>
                  <a:lnTo>
                    <a:pt x="5249" y="6984"/>
                  </a:lnTo>
                  <a:lnTo>
                    <a:pt x="5200" y="6860"/>
                  </a:lnTo>
                  <a:lnTo>
                    <a:pt x="5572" y="6712"/>
                  </a:lnTo>
                  <a:lnTo>
                    <a:pt x="5621" y="6836"/>
                  </a:lnTo>
                  <a:close/>
                  <a:moveTo>
                    <a:pt x="5125" y="7033"/>
                  </a:moveTo>
                  <a:lnTo>
                    <a:pt x="4753" y="7181"/>
                  </a:lnTo>
                  <a:lnTo>
                    <a:pt x="4704" y="7057"/>
                  </a:lnTo>
                  <a:lnTo>
                    <a:pt x="5076" y="6909"/>
                  </a:lnTo>
                  <a:lnTo>
                    <a:pt x="5125" y="7033"/>
                  </a:lnTo>
                  <a:close/>
                  <a:moveTo>
                    <a:pt x="4630" y="7230"/>
                  </a:moveTo>
                  <a:lnTo>
                    <a:pt x="4380" y="7329"/>
                  </a:lnTo>
                  <a:cubicBezTo>
                    <a:pt x="4372" y="7333"/>
                    <a:pt x="4364" y="7334"/>
                    <a:pt x="4355" y="7334"/>
                  </a:cubicBezTo>
                  <a:lnTo>
                    <a:pt x="4224" y="7334"/>
                  </a:lnTo>
                  <a:lnTo>
                    <a:pt x="4224" y="7201"/>
                  </a:lnTo>
                  <a:lnTo>
                    <a:pt x="4355" y="7201"/>
                  </a:lnTo>
                  <a:lnTo>
                    <a:pt x="4331" y="7206"/>
                  </a:lnTo>
                  <a:lnTo>
                    <a:pt x="4580" y="7106"/>
                  </a:lnTo>
                  <a:lnTo>
                    <a:pt x="4630" y="7230"/>
                  </a:lnTo>
                  <a:close/>
                  <a:moveTo>
                    <a:pt x="4091" y="7334"/>
                  </a:moveTo>
                  <a:lnTo>
                    <a:pt x="3691" y="7334"/>
                  </a:lnTo>
                  <a:lnTo>
                    <a:pt x="3691" y="7201"/>
                  </a:lnTo>
                  <a:lnTo>
                    <a:pt x="4091" y="7201"/>
                  </a:lnTo>
                  <a:lnTo>
                    <a:pt x="4091" y="7334"/>
                  </a:lnTo>
                  <a:close/>
                  <a:moveTo>
                    <a:pt x="3557" y="7334"/>
                  </a:moveTo>
                  <a:lnTo>
                    <a:pt x="3157" y="7334"/>
                  </a:lnTo>
                  <a:lnTo>
                    <a:pt x="3157" y="7201"/>
                  </a:lnTo>
                  <a:lnTo>
                    <a:pt x="3557" y="7201"/>
                  </a:lnTo>
                  <a:lnTo>
                    <a:pt x="3557" y="7334"/>
                  </a:lnTo>
                  <a:close/>
                  <a:moveTo>
                    <a:pt x="3024" y="7334"/>
                  </a:moveTo>
                  <a:lnTo>
                    <a:pt x="3011" y="7334"/>
                  </a:lnTo>
                  <a:cubicBezTo>
                    <a:pt x="3003" y="7334"/>
                    <a:pt x="2994" y="7332"/>
                    <a:pt x="2987" y="7329"/>
                  </a:cubicBezTo>
                  <a:lnTo>
                    <a:pt x="2627" y="7185"/>
                  </a:lnTo>
                  <a:lnTo>
                    <a:pt x="2677" y="7061"/>
                  </a:lnTo>
                  <a:lnTo>
                    <a:pt x="3036" y="7206"/>
                  </a:lnTo>
                  <a:lnTo>
                    <a:pt x="3011" y="7201"/>
                  </a:lnTo>
                  <a:lnTo>
                    <a:pt x="3024" y="7201"/>
                  </a:lnTo>
                  <a:lnTo>
                    <a:pt x="3024" y="7334"/>
                  </a:lnTo>
                  <a:close/>
                  <a:moveTo>
                    <a:pt x="2503" y="7135"/>
                  </a:moveTo>
                  <a:lnTo>
                    <a:pt x="2132" y="6985"/>
                  </a:lnTo>
                  <a:lnTo>
                    <a:pt x="2182" y="6862"/>
                  </a:lnTo>
                  <a:lnTo>
                    <a:pt x="2553" y="7011"/>
                  </a:lnTo>
                  <a:lnTo>
                    <a:pt x="2503" y="7135"/>
                  </a:lnTo>
                  <a:close/>
                  <a:moveTo>
                    <a:pt x="2009" y="6936"/>
                  </a:moveTo>
                  <a:lnTo>
                    <a:pt x="1755" y="6833"/>
                  </a:lnTo>
                  <a:cubicBezTo>
                    <a:pt x="1747" y="6830"/>
                    <a:pt x="1741" y="6826"/>
                    <a:pt x="1735" y="6821"/>
                  </a:cubicBezTo>
                  <a:lnTo>
                    <a:pt x="1641" y="6736"/>
                  </a:lnTo>
                  <a:lnTo>
                    <a:pt x="1731" y="6637"/>
                  </a:lnTo>
                  <a:lnTo>
                    <a:pt x="1824" y="6722"/>
                  </a:lnTo>
                  <a:lnTo>
                    <a:pt x="1804" y="6710"/>
                  </a:lnTo>
                  <a:lnTo>
                    <a:pt x="2058" y="6812"/>
                  </a:lnTo>
                  <a:lnTo>
                    <a:pt x="2009" y="6936"/>
                  </a:lnTo>
                  <a:close/>
                  <a:moveTo>
                    <a:pt x="1542" y="6647"/>
                  </a:moveTo>
                  <a:lnTo>
                    <a:pt x="1245" y="6379"/>
                  </a:lnTo>
                  <a:lnTo>
                    <a:pt x="1335" y="6280"/>
                  </a:lnTo>
                  <a:lnTo>
                    <a:pt x="1632" y="6548"/>
                  </a:lnTo>
                  <a:lnTo>
                    <a:pt x="1542" y="6647"/>
                  </a:lnTo>
                  <a:close/>
                  <a:moveTo>
                    <a:pt x="1146" y="6290"/>
                  </a:moveTo>
                  <a:lnTo>
                    <a:pt x="850" y="6021"/>
                  </a:lnTo>
                  <a:lnTo>
                    <a:pt x="939" y="5922"/>
                  </a:lnTo>
                  <a:lnTo>
                    <a:pt x="1236" y="6191"/>
                  </a:lnTo>
                  <a:lnTo>
                    <a:pt x="1146" y="6290"/>
                  </a:lnTo>
                  <a:close/>
                  <a:moveTo>
                    <a:pt x="751" y="5932"/>
                  </a:moveTo>
                  <a:lnTo>
                    <a:pt x="743" y="5925"/>
                  </a:lnTo>
                  <a:cubicBezTo>
                    <a:pt x="737" y="5919"/>
                    <a:pt x="732" y="5913"/>
                    <a:pt x="728" y="5905"/>
                  </a:cubicBezTo>
                  <a:lnTo>
                    <a:pt x="554" y="5557"/>
                  </a:lnTo>
                  <a:lnTo>
                    <a:pt x="673" y="5497"/>
                  </a:lnTo>
                  <a:lnTo>
                    <a:pt x="847" y="5846"/>
                  </a:lnTo>
                  <a:lnTo>
                    <a:pt x="832" y="5826"/>
                  </a:lnTo>
                  <a:lnTo>
                    <a:pt x="840" y="5833"/>
                  </a:lnTo>
                  <a:lnTo>
                    <a:pt x="751" y="5932"/>
                  </a:lnTo>
                  <a:close/>
                  <a:moveTo>
                    <a:pt x="494" y="5438"/>
                  </a:moveTo>
                  <a:lnTo>
                    <a:pt x="315" y="5080"/>
                  </a:lnTo>
                  <a:lnTo>
                    <a:pt x="434" y="5020"/>
                  </a:lnTo>
                  <a:lnTo>
                    <a:pt x="613" y="5378"/>
                  </a:lnTo>
                  <a:lnTo>
                    <a:pt x="494" y="5438"/>
                  </a:lnTo>
                  <a:close/>
                  <a:moveTo>
                    <a:pt x="256" y="4961"/>
                  </a:moveTo>
                  <a:lnTo>
                    <a:pt x="136" y="4721"/>
                  </a:lnTo>
                  <a:cubicBezTo>
                    <a:pt x="132" y="4714"/>
                    <a:pt x="130" y="4706"/>
                    <a:pt x="129" y="4698"/>
                  </a:cubicBezTo>
                  <a:lnTo>
                    <a:pt x="116" y="4566"/>
                  </a:lnTo>
                  <a:lnTo>
                    <a:pt x="249" y="4553"/>
                  </a:lnTo>
                  <a:lnTo>
                    <a:pt x="262" y="4685"/>
                  </a:lnTo>
                  <a:lnTo>
                    <a:pt x="255" y="4662"/>
                  </a:lnTo>
                  <a:lnTo>
                    <a:pt x="375" y="4901"/>
                  </a:lnTo>
                  <a:lnTo>
                    <a:pt x="256" y="4961"/>
                  </a:lnTo>
                  <a:close/>
                  <a:moveTo>
                    <a:pt x="104" y="4433"/>
                  </a:moveTo>
                  <a:lnTo>
                    <a:pt x="65" y="4035"/>
                  </a:lnTo>
                  <a:lnTo>
                    <a:pt x="198" y="4023"/>
                  </a:lnTo>
                  <a:lnTo>
                    <a:pt x="236" y="4421"/>
                  </a:lnTo>
                  <a:lnTo>
                    <a:pt x="104" y="4433"/>
                  </a:lnTo>
                  <a:close/>
                  <a:moveTo>
                    <a:pt x="52" y="3903"/>
                  </a:moveTo>
                  <a:lnTo>
                    <a:pt x="14" y="3504"/>
                  </a:lnTo>
                  <a:lnTo>
                    <a:pt x="147" y="3492"/>
                  </a:lnTo>
                  <a:lnTo>
                    <a:pt x="185" y="3890"/>
                  </a:lnTo>
                  <a:lnTo>
                    <a:pt x="52" y="3903"/>
                  </a:lnTo>
                  <a:close/>
                  <a:moveTo>
                    <a:pt x="1" y="3372"/>
                  </a:moveTo>
                  <a:lnTo>
                    <a:pt x="1" y="3370"/>
                  </a:lnTo>
                  <a:cubicBezTo>
                    <a:pt x="0" y="3362"/>
                    <a:pt x="1" y="3353"/>
                    <a:pt x="3" y="3345"/>
                  </a:cubicBezTo>
                  <a:lnTo>
                    <a:pt x="112" y="2962"/>
                  </a:lnTo>
                  <a:lnTo>
                    <a:pt x="240" y="2999"/>
                  </a:lnTo>
                  <a:lnTo>
                    <a:pt x="132" y="3382"/>
                  </a:lnTo>
                  <a:lnTo>
                    <a:pt x="134" y="3357"/>
                  </a:lnTo>
                  <a:lnTo>
                    <a:pt x="134" y="3359"/>
                  </a:lnTo>
                  <a:lnTo>
                    <a:pt x="1" y="3372"/>
                  </a:lnTo>
                  <a:close/>
                  <a:moveTo>
                    <a:pt x="148" y="2834"/>
                  </a:moveTo>
                  <a:lnTo>
                    <a:pt x="258" y="2449"/>
                  </a:lnTo>
                  <a:lnTo>
                    <a:pt x="386" y="2486"/>
                  </a:lnTo>
                  <a:lnTo>
                    <a:pt x="277" y="2870"/>
                  </a:lnTo>
                  <a:lnTo>
                    <a:pt x="148" y="2834"/>
                  </a:lnTo>
                  <a:close/>
                  <a:moveTo>
                    <a:pt x="294" y="2321"/>
                  </a:moveTo>
                  <a:lnTo>
                    <a:pt x="371" y="2049"/>
                  </a:lnTo>
                  <a:cubicBezTo>
                    <a:pt x="374" y="2041"/>
                    <a:pt x="377" y="2034"/>
                    <a:pt x="382" y="2027"/>
                  </a:cubicBezTo>
                  <a:lnTo>
                    <a:pt x="453" y="1934"/>
                  </a:lnTo>
                  <a:lnTo>
                    <a:pt x="560" y="2014"/>
                  </a:lnTo>
                  <a:lnTo>
                    <a:pt x="489" y="2108"/>
                  </a:lnTo>
                  <a:lnTo>
                    <a:pt x="500" y="2086"/>
                  </a:lnTo>
                  <a:lnTo>
                    <a:pt x="422" y="2357"/>
                  </a:lnTo>
                  <a:lnTo>
                    <a:pt x="294" y="2321"/>
                  </a:lnTo>
                  <a:close/>
                  <a:moveTo>
                    <a:pt x="534" y="1827"/>
                  </a:moveTo>
                  <a:lnTo>
                    <a:pt x="775" y="1508"/>
                  </a:lnTo>
                  <a:lnTo>
                    <a:pt x="882" y="1589"/>
                  </a:lnTo>
                  <a:lnTo>
                    <a:pt x="640" y="1908"/>
                  </a:lnTo>
                  <a:lnTo>
                    <a:pt x="534" y="1827"/>
                  </a:lnTo>
                  <a:close/>
                  <a:moveTo>
                    <a:pt x="856" y="1402"/>
                  </a:moveTo>
                  <a:lnTo>
                    <a:pt x="1097" y="1083"/>
                  </a:lnTo>
                  <a:lnTo>
                    <a:pt x="1204" y="1164"/>
                  </a:lnTo>
                  <a:lnTo>
                    <a:pt x="962" y="1483"/>
                  </a:lnTo>
                  <a:lnTo>
                    <a:pt x="856" y="1402"/>
                  </a:lnTo>
                  <a:close/>
                  <a:moveTo>
                    <a:pt x="1178" y="977"/>
                  </a:moveTo>
                  <a:lnTo>
                    <a:pt x="1182" y="971"/>
                  </a:lnTo>
                  <a:cubicBezTo>
                    <a:pt x="1187" y="965"/>
                    <a:pt x="1193" y="959"/>
                    <a:pt x="1200" y="955"/>
                  </a:cubicBezTo>
                  <a:lnTo>
                    <a:pt x="1534" y="748"/>
                  </a:lnTo>
                  <a:lnTo>
                    <a:pt x="1604" y="861"/>
                  </a:lnTo>
                  <a:lnTo>
                    <a:pt x="1271" y="1068"/>
                  </a:lnTo>
                  <a:lnTo>
                    <a:pt x="1289" y="1052"/>
                  </a:lnTo>
                  <a:lnTo>
                    <a:pt x="1284" y="1058"/>
                  </a:lnTo>
                  <a:lnTo>
                    <a:pt x="1178" y="977"/>
                  </a:lnTo>
                  <a:close/>
                  <a:moveTo>
                    <a:pt x="1648" y="678"/>
                  </a:moveTo>
                  <a:lnTo>
                    <a:pt x="1988" y="467"/>
                  </a:lnTo>
                  <a:lnTo>
                    <a:pt x="2058" y="580"/>
                  </a:lnTo>
                  <a:lnTo>
                    <a:pt x="1718" y="791"/>
                  </a:lnTo>
                  <a:lnTo>
                    <a:pt x="1648" y="678"/>
                  </a:lnTo>
                  <a:close/>
                  <a:moveTo>
                    <a:pt x="2101" y="397"/>
                  </a:moveTo>
                  <a:lnTo>
                    <a:pt x="2336" y="251"/>
                  </a:lnTo>
                  <a:lnTo>
                    <a:pt x="2407" y="364"/>
                  </a:lnTo>
                  <a:lnTo>
                    <a:pt x="2171" y="510"/>
                  </a:lnTo>
                  <a:lnTo>
                    <a:pt x="2101" y="397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6" name="Freeform 98"/>
            <p:cNvSpPr>
              <a:spLocks noEditPoints="1"/>
            </p:cNvSpPr>
            <p:nvPr/>
          </p:nvSpPr>
          <p:spPr bwMode="auto">
            <a:xfrm>
              <a:off x="3266" y="2335"/>
              <a:ext cx="1317" cy="1312"/>
            </a:xfrm>
            <a:custGeom>
              <a:avLst/>
              <a:gdLst>
                <a:gd name="T0" fmla="*/ 658 w 1317"/>
                <a:gd name="T1" fmla="*/ 662 h 1312"/>
                <a:gd name="T2" fmla="*/ 658 w 1317"/>
                <a:gd name="T3" fmla="*/ 0 h 1312"/>
                <a:gd name="T4" fmla="*/ 658 w 1317"/>
                <a:gd name="T5" fmla="*/ 662 h 1312"/>
                <a:gd name="T6" fmla="*/ 897 w 1317"/>
                <a:gd name="T7" fmla="*/ 45 h 1312"/>
                <a:gd name="T8" fmla="*/ 658 w 1317"/>
                <a:gd name="T9" fmla="*/ 662 h 1312"/>
                <a:gd name="T10" fmla="*/ 1104 w 1317"/>
                <a:gd name="T11" fmla="*/ 173 h 1312"/>
                <a:gd name="T12" fmla="*/ 658 w 1317"/>
                <a:gd name="T13" fmla="*/ 662 h 1312"/>
                <a:gd name="T14" fmla="*/ 1250 w 1317"/>
                <a:gd name="T15" fmla="*/ 367 h 1312"/>
                <a:gd name="T16" fmla="*/ 658 w 1317"/>
                <a:gd name="T17" fmla="*/ 662 h 1312"/>
                <a:gd name="T18" fmla="*/ 1317 w 1317"/>
                <a:gd name="T19" fmla="*/ 600 h 1312"/>
                <a:gd name="T20" fmla="*/ 658 w 1317"/>
                <a:gd name="T21" fmla="*/ 662 h 1312"/>
                <a:gd name="T22" fmla="*/ 1295 w 1317"/>
                <a:gd name="T23" fmla="*/ 842 h 1312"/>
                <a:gd name="T24" fmla="*/ 658 w 1317"/>
                <a:gd name="T25" fmla="*/ 662 h 1312"/>
                <a:gd name="T26" fmla="*/ 1186 w 1317"/>
                <a:gd name="T27" fmla="*/ 1060 h 1312"/>
                <a:gd name="T28" fmla="*/ 658 w 1317"/>
                <a:gd name="T29" fmla="*/ 662 h 1312"/>
                <a:gd name="T30" fmla="*/ 1006 w 1317"/>
                <a:gd name="T31" fmla="*/ 1224 h 1312"/>
                <a:gd name="T32" fmla="*/ 658 w 1317"/>
                <a:gd name="T33" fmla="*/ 662 h 1312"/>
                <a:gd name="T34" fmla="*/ 780 w 1317"/>
                <a:gd name="T35" fmla="*/ 1312 h 1312"/>
                <a:gd name="T36" fmla="*/ 658 w 1317"/>
                <a:gd name="T37" fmla="*/ 662 h 1312"/>
                <a:gd name="T38" fmla="*/ 536 w 1317"/>
                <a:gd name="T39" fmla="*/ 1312 h 1312"/>
                <a:gd name="T40" fmla="*/ 658 w 1317"/>
                <a:gd name="T41" fmla="*/ 662 h 1312"/>
                <a:gd name="T42" fmla="*/ 310 w 1317"/>
                <a:gd name="T43" fmla="*/ 1224 h 1312"/>
                <a:gd name="T44" fmla="*/ 658 w 1317"/>
                <a:gd name="T45" fmla="*/ 662 h 1312"/>
                <a:gd name="T46" fmla="*/ 131 w 1317"/>
                <a:gd name="T47" fmla="*/ 1060 h 1312"/>
                <a:gd name="T48" fmla="*/ 658 w 1317"/>
                <a:gd name="T49" fmla="*/ 662 h 1312"/>
                <a:gd name="T50" fmla="*/ 22 w 1317"/>
                <a:gd name="T51" fmla="*/ 842 h 1312"/>
                <a:gd name="T52" fmla="*/ 658 w 1317"/>
                <a:gd name="T53" fmla="*/ 662 h 1312"/>
                <a:gd name="T54" fmla="*/ 0 w 1317"/>
                <a:gd name="T55" fmla="*/ 600 h 1312"/>
                <a:gd name="T56" fmla="*/ 658 w 1317"/>
                <a:gd name="T57" fmla="*/ 662 h 1312"/>
                <a:gd name="T58" fmla="*/ 66 w 1317"/>
                <a:gd name="T59" fmla="*/ 367 h 1312"/>
                <a:gd name="T60" fmla="*/ 658 w 1317"/>
                <a:gd name="T61" fmla="*/ 662 h 1312"/>
                <a:gd name="T62" fmla="*/ 212 w 1317"/>
                <a:gd name="T63" fmla="*/ 173 h 1312"/>
                <a:gd name="T64" fmla="*/ 658 w 1317"/>
                <a:gd name="T65" fmla="*/ 662 h 1312"/>
                <a:gd name="T66" fmla="*/ 419 w 1317"/>
                <a:gd name="T67" fmla="*/ 45 h 1312"/>
                <a:gd name="T68" fmla="*/ 658 w 1317"/>
                <a:gd name="T69" fmla="*/ 662 h 1312"/>
                <a:gd name="T70" fmla="*/ 658 w 1317"/>
                <a:gd name="T71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7" h="1312">
                  <a:moveTo>
                    <a:pt x="658" y="662"/>
                  </a:moveTo>
                  <a:lnTo>
                    <a:pt x="658" y="0"/>
                  </a:lnTo>
                  <a:moveTo>
                    <a:pt x="658" y="662"/>
                  </a:moveTo>
                  <a:lnTo>
                    <a:pt x="897" y="45"/>
                  </a:lnTo>
                  <a:moveTo>
                    <a:pt x="658" y="662"/>
                  </a:moveTo>
                  <a:lnTo>
                    <a:pt x="1104" y="173"/>
                  </a:lnTo>
                  <a:moveTo>
                    <a:pt x="658" y="662"/>
                  </a:moveTo>
                  <a:lnTo>
                    <a:pt x="1250" y="367"/>
                  </a:lnTo>
                  <a:moveTo>
                    <a:pt x="658" y="662"/>
                  </a:moveTo>
                  <a:lnTo>
                    <a:pt x="1317" y="600"/>
                  </a:lnTo>
                  <a:moveTo>
                    <a:pt x="658" y="662"/>
                  </a:moveTo>
                  <a:lnTo>
                    <a:pt x="1295" y="842"/>
                  </a:lnTo>
                  <a:moveTo>
                    <a:pt x="658" y="662"/>
                  </a:moveTo>
                  <a:lnTo>
                    <a:pt x="1186" y="1060"/>
                  </a:lnTo>
                  <a:moveTo>
                    <a:pt x="658" y="662"/>
                  </a:moveTo>
                  <a:lnTo>
                    <a:pt x="1006" y="1224"/>
                  </a:lnTo>
                  <a:moveTo>
                    <a:pt x="658" y="662"/>
                  </a:moveTo>
                  <a:lnTo>
                    <a:pt x="780" y="1312"/>
                  </a:lnTo>
                  <a:moveTo>
                    <a:pt x="658" y="662"/>
                  </a:moveTo>
                  <a:lnTo>
                    <a:pt x="536" y="1312"/>
                  </a:lnTo>
                  <a:moveTo>
                    <a:pt x="658" y="662"/>
                  </a:moveTo>
                  <a:lnTo>
                    <a:pt x="310" y="1224"/>
                  </a:lnTo>
                  <a:moveTo>
                    <a:pt x="658" y="662"/>
                  </a:moveTo>
                  <a:lnTo>
                    <a:pt x="131" y="1060"/>
                  </a:lnTo>
                  <a:moveTo>
                    <a:pt x="658" y="662"/>
                  </a:moveTo>
                  <a:lnTo>
                    <a:pt x="22" y="842"/>
                  </a:lnTo>
                  <a:moveTo>
                    <a:pt x="658" y="662"/>
                  </a:moveTo>
                  <a:lnTo>
                    <a:pt x="0" y="600"/>
                  </a:lnTo>
                  <a:moveTo>
                    <a:pt x="658" y="662"/>
                  </a:moveTo>
                  <a:lnTo>
                    <a:pt x="66" y="367"/>
                  </a:lnTo>
                  <a:moveTo>
                    <a:pt x="658" y="662"/>
                  </a:moveTo>
                  <a:lnTo>
                    <a:pt x="212" y="173"/>
                  </a:lnTo>
                  <a:moveTo>
                    <a:pt x="658" y="662"/>
                  </a:moveTo>
                  <a:lnTo>
                    <a:pt x="419" y="45"/>
                  </a:lnTo>
                  <a:moveTo>
                    <a:pt x="658" y="662"/>
                  </a:moveTo>
                  <a:lnTo>
                    <a:pt x="658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7" name="Rectangle 149"/>
            <p:cNvSpPr>
              <a:spLocks noChangeArrowheads="1"/>
            </p:cNvSpPr>
            <p:nvPr/>
          </p:nvSpPr>
          <p:spPr bwMode="auto">
            <a:xfrm>
              <a:off x="4859" y="2216"/>
              <a:ext cx="28" cy="2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302" name="Groupe 301"/>
          <p:cNvGrpSpPr/>
          <p:nvPr/>
        </p:nvGrpSpPr>
        <p:grpSpPr>
          <a:xfrm>
            <a:off x="2999797" y="3393333"/>
            <a:ext cx="2818793" cy="2068722"/>
            <a:chOff x="3999726" y="3381441"/>
            <a:chExt cx="3758390" cy="2758296"/>
          </a:xfrm>
        </p:grpSpPr>
        <p:sp>
          <p:nvSpPr>
            <p:cNvPr id="194" name="Rectangle 22"/>
            <p:cNvSpPr>
              <a:spLocks noChangeArrowheads="1"/>
            </p:cNvSpPr>
            <p:nvPr/>
          </p:nvSpPr>
          <p:spPr bwMode="auto">
            <a:xfrm>
              <a:off x="5914018" y="3381441"/>
              <a:ext cx="314807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Fire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Rectangle 25"/>
            <p:cNvSpPr>
              <a:spLocks noChangeArrowheads="1"/>
            </p:cNvSpPr>
            <p:nvPr/>
          </p:nvSpPr>
          <p:spPr bwMode="auto">
            <a:xfrm>
              <a:off x="6528718" y="3537186"/>
              <a:ext cx="564993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Megafire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Rectangle 28"/>
            <p:cNvSpPr>
              <a:spLocks noChangeArrowheads="1"/>
            </p:cNvSpPr>
            <p:nvPr/>
          </p:nvSpPr>
          <p:spPr bwMode="auto">
            <a:xfrm>
              <a:off x="6952877" y="3823826"/>
              <a:ext cx="558367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Drought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97" name="Rectangle 31"/>
            <p:cNvSpPr>
              <a:spLocks noChangeArrowheads="1"/>
            </p:cNvSpPr>
            <p:nvPr/>
          </p:nvSpPr>
          <p:spPr bwMode="auto">
            <a:xfrm>
              <a:off x="7191465" y="4209877"/>
              <a:ext cx="455640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Storm</a:t>
              </a:r>
            </a:p>
          </p:txBody>
        </p:sp>
        <p:sp>
          <p:nvSpPr>
            <p:cNvPr id="198" name="Rectangle 33"/>
            <p:cNvSpPr>
              <a:spLocks noChangeArrowheads="1"/>
            </p:cNvSpPr>
            <p:nvPr/>
          </p:nvSpPr>
          <p:spPr bwMode="auto">
            <a:xfrm>
              <a:off x="7257741" y="4542908"/>
              <a:ext cx="5003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Beetles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9" name="Rectangle 36"/>
            <p:cNvSpPr>
              <a:spLocks noChangeArrowheads="1"/>
            </p:cNvSpPr>
            <p:nvPr/>
          </p:nvSpPr>
          <p:spPr bwMode="auto">
            <a:xfrm>
              <a:off x="7216319" y="5039969"/>
              <a:ext cx="518601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Browsing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0" name="Rectangle 38"/>
            <p:cNvSpPr>
              <a:spLocks noChangeArrowheads="1"/>
            </p:cNvSpPr>
            <p:nvPr/>
          </p:nvSpPr>
          <p:spPr bwMode="auto">
            <a:xfrm>
              <a:off x="7060573" y="5460816"/>
              <a:ext cx="58321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Nematod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1" name="Rectangle 41"/>
            <p:cNvSpPr>
              <a:spLocks noChangeArrowheads="1"/>
            </p:cNvSpPr>
            <p:nvPr/>
          </p:nvSpPr>
          <p:spPr bwMode="auto">
            <a:xfrm>
              <a:off x="6702083" y="5751052"/>
              <a:ext cx="987494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No Management</a:t>
              </a:r>
            </a:p>
          </p:txBody>
        </p:sp>
        <p:sp>
          <p:nvSpPr>
            <p:cNvPr id="202" name="Rectangle 46"/>
            <p:cNvSpPr>
              <a:spLocks noChangeArrowheads="1"/>
            </p:cNvSpPr>
            <p:nvPr/>
          </p:nvSpPr>
          <p:spPr bwMode="auto">
            <a:xfrm>
              <a:off x="6209927" y="5983492"/>
              <a:ext cx="84003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Intensification</a:t>
              </a:r>
            </a:p>
          </p:txBody>
        </p:sp>
        <p:sp>
          <p:nvSpPr>
            <p:cNvPr id="203" name="Rectangle 48"/>
            <p:cNvSpPr>
              <a:spLocks noChangeArrowheads="1"/>
            </p:cNvSpPr>
            <p:nvPr/>
          </p:nvSpPr>
          <p:spPr bwMode="auto">
            <a:xfrm>
              <a:off x="5292084" y="6001237"/>
              <a:ext cx="85328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Diversification</a:t>
              </a:r>
            </a:p>
          </p:txBody>
        </p:sp>
        <p:sp>
          <p:nvSpPr>
            <p:cNvPr id="204" name="Rectangle 51"/>
            <p:cNvSpPr>
              <a:spLocks noChangeArrowheads="1"/>
            </p:cNvSpPr>
            <p:nvPr/>
          </p:nvSpPr>
          <p:spPr bwMode="auto">
            <a:xfrm>
              <a:off x="4723779" y="5751050"/>
              <a:ext cx="692572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Bankruptcy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" name="Rectangle 53"/>
            <p:cNvSpPr>
              <a:spLocks noChangeArrowheads="1"/>
            </p:cNvSpPr>
            <p:nvPr/>
          </p:nvSpPr>
          <p:spPr bwMode="auto">
            <a:xfrm>
              <a:off x="4221757" y="5442872"/>
              <a:ext cx="8847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Less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economic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support</a:t>
              </a:r>
            </a:p>
          </p:txBody>
        </p:sp>
        <p:sp>
          <p:nvSpPr>
            <p:cNvPr id="206" name="Rectangle 58"/>
            <p:cNvSpPr>
              <a:spLocks noChangeArrowheads="1"/>
            </p:cNvSpPr>
            <p:nvPr/>
          </p:nvSpPr>
          <p:spPr bwMode="auto">
            <a:xfrm>
              <a:off x="3999726" y="5083332"/>
              <a:ext cx="974240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Market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instability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4044462" y="4611501"/>
              <a:ext cx="1025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Less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political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support</a:t>
              </a:r>
            </a:p>
          </p:txBody>
        </p:sp>
        <p:sp>
          <p:nvSpPr>
            <p:cNvPr id="208" name="Rectangle 62"/>
            <p:cNvSpPr>
              <a:spLocks noChangeArrowheads="1"/>
            </p:cNvSpPr>
            <p:nvPr/>
          </p:nvSpPr>
          <p:spPr bwMode="auto">
            <a:xfrm>
              <a:off x="4149702" y="4049248"/>
              <a:ext cx="800269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Less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resources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risk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mngt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9" name="Rectangle 66"/>
          <p:cNvSpPr>
            <a:spLocks noChangeArrowheads="1"/>
          </p:cNvSpPr>
          <p:nvPr/>
        </p:nvSpPr>
        <p:spPr bwMode="auto">
          <a:xfrm>
            <a:off x="3296791" y="3663202"/>
            <a:ext cx="658607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75" dirty="0">
                <a:solidFill>
                  <a:srgbClr val="000000"/>
                </a:solidFill>
                <a:latin typeface="Arial" panose="020B0604020202020204" pitchFamily="34" charset="0"/>
              </a:rPr>
              <a:t>Social </a:t>
            </a:r>
            <a:r>
              <a:rPr lang="fr-FR" altLang="fr-FR" sz="675" dirty="0" err="1">
                <a:solidFill>
                  <a:srgbClr val="000000"/>
                </a:solidFill>
                <a:latin typeface="Arial" panose="020B0604020202020204" pitchFamily="34" charset="0"/>
              </a:rPr>
              <a:t>conflicts</a:t>
            </a:r>
            <a:endParaRPr lang="fr-FR" altLang="fr-FR" sz="67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0" name="Group 154"/>
          <p:cNvGrpSpPr>
            <a:grpSpLocks noChangeAspect="1"/>
          </p:cNvGrpSpPr>
          <p:nvPr/>
        </p:nvGrpSpPr>
        <p:grpSpPr bwMode="auto">
          <a:xfrm>
            <a:off x="6785129" y="3478489"/>
            <a:ext cx="2146812" cy="1828937"/>
            <a:chOff x="5618" y="2200"/>
            <a:chExt cx="1864" cy="1588"/>
          </a:xfrm>
        </p:grpSpPr>
        <p:sp>
          <p:nvSpPr>
            <p:cNvPr id="212" name="Rectangle 155"/>
            <p:cNvSpPr>
              <a:spLocks noChangeArrowheads="1"/>
            </p:cNvSpPr>
            <p:nvPr/>
          </p:nvSpPr>
          <p:spPr bwMode="auto">
            <a:xfrm>
              <a:off x="5618" y="2289"/>
              <a:ext cx="1498" cy="1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3" name="Freeform 156"/>
            <p:cNvSpPr>
              <a:spLocks noEditPoints="1"/>
            </p:cNvSpPr>
            <p:nvPr/>
          </p:nvSpPr>
          <p:spPr bwMode="auto">
            <a:xfrm>
              <a:off x="5621" y="2289"/>
              <a:ext cx="1493" cy="1487"/>
            </a:xfrm>
            <a:custGeom>
              <a:avLst/>
              <a:gdLst>
                <a:gd name="T0" fmla="*/ 801 w 1493"/>
                <a:gd name="T1" fmla="*/ 610 h 1487"/>
                <a:gd name="T2" fmla="*/ 880 w 1493"/>
                <a:gd name="T3" fmla="*/ 682 h 1487"/>
                <a:gd name="T4" fmla="*/ 896 w 1493"/>
                <a:gd name="T5" fmla="*/ 736 h 1487"/>
                <a:gd name="T6" fmla="*/ 866 w 1493"/>
                <a:gd name="T7" fmla="*/ 840 h 1487"/>
                <a:gd name="T8" fmla="*/ 825 w 1493"/>
                <a:gd name="T9" fmla="*/ 877 h 1487"/>
                <a:gd name="T10" fmla="*/ 719 w 1493"/>
                <a:gd name="T11" fmla="*/ 896 h 1487"/>
                <a:gd name="T12" fmla="*/ 668 w 1493"/>
                <a:gd name="T13" fmla="*/ 877 h 1487"/>
                <a:gd name="T14" fmla="*/ 602 w 1493"/>
                <a:gd name="T15" fmla="*/ 791 h 1487"/>
                <a:gd name="T16" fmla="*/ 597 w 1493"/>
                <a:gd name="T17" fmla="*/ 736 h 1487"/>
                <a:gd name="T18" fmla="*/ 645 w 1493"/>
                <a:gd name="T19" fmla="*/ 639 h 1487"/>
                <a:gd name="T20" fmla="*/ 692 w 1493"/>
                <a:gd name="T21" fmla="*/ 610 h 1487"/>
                <a:gd name="T22" fmla="*/ 855 w 1493"/>
                <a:gd name="T23" fmla="*/ 470 h 1487"/>
                <a:gd name="T24" fmla="*/ 948 w 1493"/>
                <a:gd name="T25" fmla="*/ 528 h 1487"/>
                <a:gd name="T26" fmla="*/ 1044 w 1493"/>
                <a:gd name="T27" fmla="*/ 722 h 1487"/>
                <a:gd name="T28" fmla="*/ 1035 w 1493"/>
                <a:gd name="T29" fmla="*/ 832 h 1487"/>
                <a:gd name="T30" fmla="*/ 904 w 1493"/>
                <a:gd name="T31" fmla="*/ 1005 h 1487"/>
                <a:gd name="T32" fmla="*/ 802 w 1493"/>
                <a:gd name="T33" fmla="*/ 1044 h 1487"/>
                <a:gd name="T34" fmla="*/ 588 w 1493"/>
                <a:gd name="T35" fmla="*/ 1005 h 1487"/>
                <a:gd name="T36" fmla="*/ 507 w 1493"/>
                <a:gd name="T37" fmla="*/ 931 h 1487"/>
                <a:gd name="T38" fmla="*/ 448 w 1493"/>
                <a:gd name="T39" fmla="*/ 722 h 1487"/>
                <a:gd name="T40" fmla="*/ 478 w 1493"/>
                <a:gd name="T41" fmla="*/ 616 h 1487"/>
                <a:gd name="T42" fmla="*/ 638 w 1493"/>
                <a:gd name="T43" fmla="*/ 470 h 1487"/>
                <a:gd name="T44" fmla="*/ 746 w 1493"/>
                <a:gd name="T45" fmla="*/ 299 h 1487"/>
                <a:gd name="T46" fmla="*/ 1049 w 1493"/>
                <a:gd name="T47" fmla="*/ 417 h 1487"/>
                <a:gd name="T48" fmla="*/ 1148 w 1493"/>
                <a:gd name="T49" fmla="*/ 549 h 1487"/>
                <a:gd name="T50" fmla="*/ 1179 w 1493"/>
                <a:gd name="T51" fmla="*/ 873 h 1487"/>
                <a:gd name="T52" fmla="*/ 1105 w 1493"/>
                <a:gd name="T53" fmla="*/ 1021 h 1487"/>
                <a:gd name="T54" fmla="*/ 829 w 1493"/>
                <a:gd name="T55" fmla="*/ 1192 h 1487"/>
                <a:gd name="T56" fmla="*/ 663 w 1493"/>
                <a:gd name="T57" fmla="*/ 1192 h 1487"/>
                <a:gd name="T58" fmla="*/ 387 w 1493"/>
                <a:gd name="T59" fmla="*/ 1021 h 1487"/>
                <a:gd name="T60" fmla="*/ 314 w 1493"/>
                <a:gd name="T61" fmla="*/ 873 h 1487"/>
                <a:gd name="T62" fmla="*/ 344 w 1493"/>
                <a:gd name="T63" fmla="*/ 549 h 1487"/>
                <a:gd name="T64" fmla="*/ 443 w 1493"/>
                <a:gd name="T65" fmla="*/ 417 h 1487"/>
                <a:gd name="T66" fmla="*/ 746 w 1493"/>
                <a:gd name="T67" fmla="*/ 299 h 1487"/>
                <a:gd name="T68" fmla="*/ 963 w 1493"/>
                <a:gd name="T69" fmla="*/ 190 h 1487"/>
                <a:gd name="T70" fmla="*/ 1283 w 1493"/>
                <a:gd name="T71" fmla="*/ 482 h 1487"/>
                <a:gd name="T72" fmla="*/ 1343 w 1493"/>
                <a:gd name="T73" fmla="*/ 695 h 1487"/>
                <a:gd name="T74" fmla="*/ 1224 w 1493"/>
                <a:gd name="T75" fmla="*/ 1111 h 1487"/>
                <a:gd name="T76" fmla="*/ 1062 w 1493"/>
                <a:gd name="T77" fmla="*/ 1259 h 1487"/>
                <a:gd name="T78" fmla="*/ 636 w 1493"/>
                <a:gd name="T79" fmla="*/ 1339 h 1487"/>
                <a:gd name="T80" fmla="*/ 431 w 1493"/>
                <a:gd name="T81" fmla="*/ 1259 h 1487"/>
                <a:gd name="T82" fmla="*/ 170 w 1493"/>
                <a:gd name="T83" fmla="*/ 914 h 1487"/>
                <a:gd name="T84" fmla="*/ 150 w 1493"/>
                <a:gd name="T85" fmla="*/ 695 h 1487"/>
                <a:gd name="T86" fmla="*/ 343 w 1493"/>
                <a:gd name="T87" fmla="*/ 306 h 1487"/>
                <a:gd name="T88" fmla="*/ 530 w 1493"/>
                <a:gd name="T89" fmla="*/ 190 h 1487"/>
                <a:gd name="T90" fmla="*/ 1017 w 1493"/>
                <a:gd name="T91" fmla="*/ 50 h 1487"/>
                <a:gd name="T92" fmla="*/ 1252 w 1493"/>
                <a:gd name="T93" fmla="*/ 195 h 1487"/>
                <a:gd name="T94" fmla="*/ 1493 w 1493"/>
                <a:gd name="T95" fmla="*/ 681 h 1487"/>
                <a:gd name="T96" fmla="*/ 1467 w 1493"/>
                <a:gd name="T97" fmla="*/ 955 h 1487"/>
                <a:gd name="T98" fmla="*/ 1141 w 1493"/>
                <a:gd name="T99" fmla="*/ 1387 h 1487"/>
                <a:gd name="T100" fmla="*/ 884 w 1493"/>
                <a:gd name="T101" fmla="*/ 1487 h 1487"/>
                <a:gd name="T102" fmla="*/ 351 w 1493"/>
                <a:gd name="T103" fmla="*/ 1387 h 1487"/>
                <a:gd name="T104" fmla="*/ 149 w 1493"/>
                <a:gd name="T105" fmla="*/ 1202 h 1487"/>
                <a:gd name="T106" fmla="*/ 0 w 1493"/>
                <a:gd name="T107" fmla="*/ 681 h 1487"/>
                <a:gd name="T108" fmla="*/ 75 w 1493"/>
                <a:gd name="T109" fmla="*/ 416 h 1487"/>
                <a:gd name="T110" fmla="*/ 476 w 1493"/>
                <a:gd name="T111" fmla="*/ 5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3" h="1487">
                  <a:moveTo>
                    <a:pt x="746" y="599"/>
                  </a:moveTo>
                  <a:lnTo>
                    <a:pt x="801" y="610"/>
                  </a:lnTo>
                  <a:moveTo>
                    <a:pt x="801" y="610"/>
                  </a:moveTo>
                  <a:lnTo>
                    <a:pt x="847" y="639"/>
                  </a:lnTo>
                  <a:moveTo>
                    <a:pt x="847" y="639"/>
                  </a:moveTo>
                  <a:lnTo>
                    <a:pt x="880" y="682"/>
                  </a:lnTo>
                  <a:moveTo>
                    <a:pt x="880" y="682"/>
                  </a:moveTo>
                  <a:lnTo>
                    <a:pt x="896" y="736"/>
                  </a:lnTo>
                  <a:moveTo>
                    <a:pt x="896" y="736"/>
                  </a:moveTo>
                  <a:lnTo>
                    <a:pt x="891" y="791"/>
                  </a:lnTo>
                  <a:moveTo>
                    <a:pt x="891" y="791"/>
                  </a:moveTo>
                  <a:lnTo>
                    <a:pt x="866" y="840"/>
                  </a:lnTo>
                  <a:moveTo>
                    <a:pt x="866" y="840"/>
                  </a:moveTo>
                  <a:lnTo>
                    <a:pt x="825" y="877"/>
                  </a:lnTo>
                  <a:moveTo>
                    <a:pt x="825" y="877"/>
                  </a:moveTo>
                  <a:lnTo>
                    <a:pt x="774" y="896"/>
                  </a:lnTo>
                  <a:moveTo>
                    <a:pt x="774" y="896"/>
                  </a:moveTo>
                  <a:lnTo>
                    <a:pt x="719" y="896"/>
                  </a:lnTo>
                  <a:moveTo>
                    <a:pt x="719" y="896"/>
                  </a:moveTo>
                  <a:lnTo>
                    <a:pt x="668" y="877"/>
                  </a:lnTo>
                  <a:moveTo>
                    <a:pt x="668" y="877"/>
                  </a:moveTo>
                  <a:lnTo>
                    <a:pt x="627" y="840"/>
                  </a:lnTo>
                  <a:moveTo>
                    <a:pt x="627" y="840"/>
                  </a:moveTo>
                  <a:lnTo>
                    <a:pt x="602" y="791"/>
                  </a:lnTo>
                  <a:moveTo>
                    <a:pt x="602" y="791"/>
                  </a:moveTo>
                  <a:lnTo>
                    <a:pt x="597" y="736"/>
                  </a:lnTo>
                  <a:moveTo>
                    <a:pt x="597" y="736"/>
                  </a:moveTo>
                  <a:lnTo>
                    <a:pt x="612" y="682"/>
                  </a:lnTo>
                  <a:moveTo>
                    <a:pt x="612" y="682"/>
                  </a:moveTo>
                  <a:lnTo>
                    <a:pt x="645" y="639"/>
                  </a:lnTo>
                  <a:moveTo>
                    <a:pt x="645" y="639"/>
                  </a:moveTo>
                  <a:lnTo>
                    <a:pt x="692" y="610"/>
                  </a:lnTo>
                  <a:moveTo>
                    <a:pt x="692" y="610"/>
                  </a:moveTo>
                  <a:lnTo>
                    <a:pt x="746" y="599"/>
                  </a:lnTo>
                  <a:moveTo>
                    <a:pt x="746" y="450"/>
                  </a:moveTo>
                  <a:lnTo>
                    <a:pt x="855" y="470"/>
                  </a:lnTo>
                  <a:moveTo>
                    <a:pt x="855" y="470"/>
                  </a:moveTo>
                  <a:lnTo>
                    <a:pt x="948" y="528"/>
                  </a:lnTo>
                  <a:moveTo>
                    <a:pt x="948" y="528"/>
                  </a:moveTo>
                  <a:lnTo>
                    <a:pt x="1015" y="616"/>
                  </a:lnTo>
                  <a:moveTo>
                    <a:pt x="1015" y="616"/>
                  </a:moveTo>
                  <a:lnTo>
                    <a:pt x="1044" y="722"/>
                  </a:lnTo>
                  <a:moveTo>
                    <a:pt x="1044" y="722"/>
                  </a:moveTo>
                  <a:lnTo>
                    <a:pt x="1035" y="832"/>
                  </a:lnTo>
                  <a:moveTo>
                    <a:pt x="1035" y="832"/>
                  </a:moveTo>
                  <a:lnTo>
                    <a:pt x="986" y="931"/>
                  </a:lnTo>
                  <a:moveTo>
                    <a:pt x="986" y="931"/>
                  </a:moveTo>
                  <a:lnTo>
                    <a:pt x="904" y="1005"/>
                  </a:lnTo>
                  <a:moveTo>
                    <a:pt x="904" y="1005"/>
                  </a:moveTo>
                  <a:lnTo>
                    <a:pt x="802" y="1044"/>
                  </a:lnTo>
                  <a:moveTo>
                    <a:pt x="802" y="1044"/>
                  </a:moveTo>
                  <a:lnTo>
                    <a:pt x="691" y="1044"/>
                  </a:lnTo>
                  <a:moveTo>
                    <a:pt x="691" y="1044"/>
                  </a:moveTo>
                  <a:lnTo>
                    <a:pt x="588" y="1005"/>
                  </a:lnTo>
                  <a:moveTo>
                    <a:pt x="588" y="1005"/>
                  </a:moveTo>
                  <a:lnTo>
                    <a:pt x="507" y="931"/>
                  </a:lnTo>
                  <a:moveTo>
                    <a:pt x="507" y="931"/>
                  </a:moveTo>
                  <a:lnTo>
                    <a:pt x="458" y="832"/>
                  </a:lnTo>
                  <a:moveTo>
                    <a:pt x="458" y="832"/>
                  </a:moveTo>
                  <a:lnTo>
                    <a:pt x="448" y="722"/>
                  </a:lnTo>
                  <a:moveTo>
                    <a:pt x="448" y="722"/>
                  </a:moveTo>
                  <a:lnTo>
                    <a:pt x="478" y="616"/>
                  </a:lnTo>
                  <a:moveTo>
                    <a:pt x="478" y="616"/>
                  </a:moveTo>
                  <a:lnTo>
                    <a:pt x="545" y="528"/>
                  </a:lnTo>
                  <a:moveTo>
                    <a:pt x="545" y="528"/>
                  </a:moveTo>
                  <a:lnTo>
                    <a:pt x="638" y="470"/>
                  </a:lnTo>
                  <a:moveTo>
                    <a:pt x="638" y="470"/>
                  </a:moveTo>
                  <a:lnTo>
                    <a:pt x="746" y="450"/>
                  </a:lnTo>
                  <a:moveTo>
                    <a:pt x="746" y="299"/>
                  </a:moveTo>
                  <a:lnTo>
                    <a:pt x="909" y="330"/>
                  </a:lnTo>
                  <a:moveTo>
                    <a:pt x="909" y="330"/>
                  </a:moveTo>
                  <a:lnTo>
                    <a:pt x="1049" y="417"/>
                  </a:lnTo>
                  <a:moveTo>
                    <a:pt x="1049" y="417"/>
                  </a:moveTo>
                  <a:lnTo>
                    <a:pt x="1148" y="549"/>
                  </a:lnTo>
                  <a:moveTo>
                    <a:pt x="1148" y="549"/>
                  </a:moveTo>
                  <a:lnTo>
                    <a:pt x="1194" y="708"/>
                  </a:lnTo>
                  <a:moveTo>
                    <a:pt x="1194" y="708"/>
                  </a:moveTo>
                  <a:lnTo>
                    <a:pt x="1179" y="873"/>
                  </a:lnTo>
                  <a:moveTo>
                    <a:pt x="1179" y="873"/>
                  </a:moveTo>
                  <a:lnTo>
                    <a:pt x="1105" y="1021"/>
                  </a:lnTo>
                  <a:moveTo>
                    <a:pt x="1105" y="1021"/>
                  </a:moveTo>
                  <a:lnTo>
                    <a:pt x="983" y="1132"/>
                  </a:lnTo>
                  <a:moveTo>
                    <a:pt x="983" y="1132"/>
                  </a:moveTo>
                  <a:lnTo>
                    <a:pt x="829" y="1192"/>
                  </a:lnTo>
                  <a:moveTo>
                    <a:pt x="829" y="1192"/>
                  </a:moveTo>
                  <a:lnTo>
                    <a:pt x="663" y="1192"/>
                  </a:lnTo>
                  <a:moveTo>
                    <a:pt x="663" y="1192"/>
                  </a:moveTo>
                  <a:lnTo>
                    <a:pt x="510" y="1132"/>
                  </a:lnTo>
                  <a:moveTo>
                    <a:pt x="510" y="1132"/>
                  </a:moveTo>
                  <a:lnTo>
                    <a:pt x="387" y="1021"/>
                  </a:lnTo>
                  <a:moveTo>
                    <a:pt x="387" y="1021"/>
                  </a:moveTo>
                  <a:lnTo>
                    <a:pt x="314" y="873"/>
                  </a:lnTo>
                  <a:moveTo>
                    <a:pt x="314" y="873"/>
                  </a:moveTo>
                  <a:lnTo>
                    <a:pt x="299" y="708"/>
                  </a:lnTo>
                  <a:moveTo>
                    <a:pt x="299" y="708"/>
                  </a:moveTo>
                  <a:lnTo>
                    <a:pt x="344" y="549"/>
                  </a:lnTo>
                  <a:moveTo>
                    <a:pt x="344" y="549"/>
                  </a:moveTo>
                  <a:lnTo>
                    <a:pt x="443" y="417"/>
                  </a:lnTo>
                  <a:moveTo>
                    <a:pt x="443" y="417"/>
                  </a:moveTo>
                  <a:lnTo>
                    <a:pt x="584" y="330"/>
                  </a:lnTo>
                  <a:moveTo>
                    <a:pt x="584" y="330"/>
                  </a:moveTo>
                  <a:lnTo>
                    <a:pt x="746" y="299"/>
                  </a:lnTo>
                  <a:moveTo>
                    <a:pt x="746" y="150"/>
                  </a:moveTo>
                  <a:lnTo>
                    <a:pt x="963" y="190"/>
                  </a:lnTo>
                  <a:moveTo>
                    <a:pt x="963" y="190"/>
                  </a:moveTo>
                  <a:lnTo>
                    <a:pt x="1150" y="306"/>
                  </a:lnTo>
                  <a:moveTo>
                    <a:pt x="1150" y="306"/>
                  </a:moveTo>
                  <a:lnTo>
                    <a:pt x="1283" y="482"/>
                  </a:lnTo>
                  <a:moveTo>
                    <a:pt x="1283" y="482"/>
                  </a:moveTo>
                  <a:lnTo>
                    <a:pt x="1343" y="695"/>
                  </a:lnTo>
                  <a:moveTo>
                    <a:pt x="1343" y="695"/>
                  </a:moveTo>
                  <a:lnTo>
                    <a:pt x="1323" y="914"/>
                  </a:lnTo>
                  <a:moveTo>
                    <a:pt x="1323" y="914"/>
                  </a:moveTo>
                  <a:lnTo>
                    <a:pt x="1224" y="1111"/>
                  </a:lnTo>
                  <a:moveTo>
                    <a:pt x="1224" y="1111"/>
                  </a:moveTo>
                  <a:lnTo>
                    <a:pt x="1062" y="1259"/>
                  </a:lnTo>
                  <a:moveTo>
                    <a:pt x="1062" y="1259"/>
                  </a:moveTo>
                  <a:lnTo>
                    <a:pt x="857" y="1339"/>
                  </a:lnTo>
                  <a:moveTo>
                    <a:pt x="857" y="1339"/>
                  </a:moveTo>
                  <a:lnTo>
                    <a:pt x="636" y="1339"/>
                  </a:lnTo>
                  <a:moveTo>
                    <a:pt x="636" y="1339"/>
                  </a:moveTo>
                  <a:lnTo>
                    <a:pt x="431" y="1259"/>
                  </a:lnTo>
                  <a:moveTo>
                    <a:pt x="431" y="1259"/>
                  </a:moveTo>
                  <a:lnTo>
                    <a:pt x="268" y="1111"/>
                  </a:lnTo>
                  <a:moveTo>
                    <a:pt x="268" y="1111"/>
                  </a:moveTo>
                  <a:lnTo>
                    <a:pt x="170" y="914"/>
                  </a:lnTo>
                  <a:moveTo>
                    <a:pt x="170" y="914"/>
                  </a:moveTo>
                  <a:lnTo>
                    <a:pt x="150" y="695"/>
                  </a:lnTo>
                  <a:moveTo>
                    <a:pt x="150" y="695"/>
                  </a:moveTo>
                  <a:lnTo>
                    <a:pt x="210" y="482"/>
                  </a:lnTo>
                  <a:moveTo>
                    <a:pt x="210" y="482"/>
                  </a:moveTo>
                  <a:lnTo>
                    <a:pt x="343" y="306"/>
                  </a:lnTo>
                  <a:moveTo>
                    <a:pt x="343" y="306"/>
                  </a:moveTo>
                  <a:lnTo>
                    <a:pt x="530" y="190"/>
                  </a:lnTo>
                  <a:moveTo>
                    <a:pt x="530" y="190"/>
                  </a:moveTo>
                  <a:lnTo>
                    <a:pt x="746" y="150"/>
                  </a:lnTo>
                  <a:moveTo>
                    <a:pt x="746" y="0"/>
                  </a:moveTo>
                  <a:lnTo>
                    <a:pt x="1017" y="50"/>
                  </a:lnTo>
                  <a:moveTo>
                    <a:pt x="1017" y="50"/>
                  </a:moveTo>
                  <a:lnTo>
                    <a:pt x="1252" y="195"/>
                  </a:lnTo>
                  <a:moveTo>
                    <a:pt x="1252" y="195"/>
                  </a:moveTo>
                  <a:lnTo>
                    <a:pt x="1417" y="416"/>
                  </a:lnTo>
                  <a:moveTo>
                    <a:pt x="1417" y="416"/>
                  </a:moveTo>
                  <a:lnTo>
                    <a:pt x="1493" y="681"/>
                  </a:lnTo>
                  <a:moveTo>
                    <a:pt x="1493" y="681"/>
                  </a:moveTo>
                  <a:lnTo>
                    <a:pt x="1467" y="955"/>
                  </a:lnTo>
                  <a:moveTo>
                    <a:pt x="1467" y="955"/>
                  </a:moveTo>
                  <a:lnTo>
                    <a:pt x="1344" y="1202"/>
                  </a:lnTo>
                  <a:moveTo>
                    <a:pt x="1344" y="1202"/>
                  </a:moveTo>
                  <a:lnTo>
                    <a:pt x="1141" y="1387"/>
                  </a:lnTo>
                  <a:moveTo>
                    <a:pt x="1141" y="1387"/>
                  </a:moveTo>
                  <a:lnTo>
                    <a:pt x="884" y="1487"/>
                  </a:lnTo>
                  <a:moveTo>
                    <a:pt x="884" y="1487"/>
                  </a:moveTo>
                  <a:lnTo>
                    <a:pt x="608" y="1487"/>
                  </a:lnTo>
                  <a:moveTo>
                    <a:pt x="608" y="1487"/>
                  </a:moveTo>
                  <a:lnTo>
                    <a:pt x="351" y="1387"/>
                  </a:lnTo>
                  <a:moveTo>
                    <a:pt x="351" y="1387"/>
                  </a:moveTo>
                  <a:lnTo>
                    <a:pt x="149" y="1202"/>
                  </a:lnTo>
                  <a:moveTo>
                    <a:pt x="149" y="1202"/>
                  </a:moveTo>
                  <a:lnTo>
                    <a:pt x="26" y="955"/>
                  </a:lnTo>
                  <a:moveTo>
                    <a:pt x="26" y="955"/>
                  </a:moveTo>
                  <a:lnTo>
                    <a:pt x="0" y="681"/>
                  </a:lnTo>
                  <a:moveTo>
                    <a:pt x="0" y="681"/>
                  </a:moveTo>
                  <a:lnTo>
                    <a:pt x="75" y="416"/>
                  </a:lnTo>
                  <a:moveTo>
                    <a:pt x="75" y="416"/>
                  </a:moveTo>
                  <a:lnTo>
                    <a:pt x="241" y="195"/>
                  </a:lnTo>
                  <a:moveTo>
                    <a:pt x="241" y="195"/>
                  </a:moveTo>
                  <a:lnTo>
                    <a:pt x="476" y="50"/>
                  </a:lnTo>
                  <a:moveTo>
                    <a:pt x="476" y="50"/>
                  </a:moveTo>
                  <a:lnTo>
                    <a:pt x="746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4" name="Freeform 157"/>
            <p:cNvSpPr>
              <a:spLocks/>
            </p:cNvSpPr>
            <p:nvPr/>
          </p:nvSpPr>
          <p:spPr bwMode="auto">
            <a:xfrm>
              <a:off x="5621" y="2289"/>
              <a:ext cx="1493" cy="1487"/>
            </a:xfrm>
            <a:custGeom>
              <a:avLst/>
              <a:gdLst>
                <a:gd name="T0" fmla="*/ 746 w 1493"/>
                <a:gd name="T1" fmla="*/ 0 h 1487"/>
                <a:gd name="T2" fmla="*/ 1017 w 1493"/>
                <a:gd name="T3" fmla="*/ 50 h 1487"/>
                <a:gd name="T4" fmla="*/ 1252 w 1493"/>
                <a:gd name="T5" fmla="*/ 195 h 1487"/>
                <a:gd name="T6" fmla="*/ 1418 w 1493"/>
                <a:gd name="T7" fmla="*/ 416 h 1487"/>
                <a:gd name="T8" fmla="*/ 1493 w 1493"/>
                <a:gd name="T9" fmla="*/ 681 h 1487"/>
                <a:gd name="T10" fmla="*/ 1467 w 1493"/>
                <a:gd name="T11" fmla="*/ 955 h 1487"/>
                <a:gd name="T12" fmla="*/ 1344 w 1493"/>
                <a:gd name="T13" fmla="*/ 1202 h 1487"/>
                <a:gd name="T14" fmla="*/ 1141 w 1493"/>
                <a:gd name="T15" fmla="*/ 1387 h 1487"/>
                <a:gd name="T16" fmla="*/ 884 w 1493"/>
                <a:gd name="T17" fmla="*/ 1487 h 1487"/>
                <a:gd name="T18" fmla="*/ 608 w 1493"/>
                <a:gd name="T19" fmla="*/ 1487 h 1487"/>
                <a:gd name="T20" fmla="*/ 351 w 1493"/>
                <a:gd name="T21" fmla="*/ 1387 h 1487"/>
                <a:gd name="T22" fmla="*/ 149 w 1493"/>
                <a:gd name="T23" fmla="*/ 1202 h 1487"/>
                <a:gd name="T24" fmla="*/ 26 w 1493"/>
                <a:gd name="T25" fmla="*/ 955 h 1487"/>
                <a:gd name="T26" fmla="*/ 0 w 1493"/>
                <a:gd name="T27" fmla="*/ 681 h 1487"/>
                <a:gd name="T28" fmla="*/ 75 w 1493"/>
                <a:gd name="T29" fmla="*/ 416 h 1487"/>
                <a:gd name="T30" fmla="*/ 241 w 1493"/>
                <a:gd name="T31" fmla="*/ 195 h 1487"/>
                <a:gd name="T32" fmla="*/ 476 w 1493"/>
                <a:gd name="T33" fmla="*/ 50 h 1487"/>
                <a:gd name="T34" fmla="*/ 746 w 1493"/>
                <a:gd name="T35" fmla="*/ 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3" h="1487">
                  <a:moveTo>
                    <a:pt x="746" y="0"/>
                  </a:moveTo>
                  <a:lnTo>
                    <a:pt x="1017" y="50"/>
                  </a:lnTo>
                  <a:lnTo>
                    <a:pt x="1252" y="195"/>
                  </a:lnTo>
                  <a:lnTo>
                    <a:pt x="1418" y="416"/>
                  </a:lnTo>
                  <a:lnTo>
                    <a:pt x="1493" y="681"/>
                  </a:lnTo>
                  <a:lnTo>
                    <a:pt x="1467" y="955"/>
                  </a:lnTo>
                  <a:lnTo>
                    <a:pt x="1344" y="1202"/>
                  </a:lnTo>
                  <a:lnTo>
                    <a:pt x="1141" y="1387"/>
                  </a:lnTo>
                  <a:lnTo>
                    <a:pt x="884" y="1487"/>
                  </a:lnTo>
                  <a:lnTo>
                    <a:pt x="608" y="1487"/>
                  </a:lnTo>
                  <a:lnTo>
                    <a:pt x="351" y="1387"/>
                  </a:lnTo>
                  <a:lnTo>
                    <a:pt x="149" y="1202"/>
                  </a:lnTo>
                  <a:lnTo>
                    <a:pt x="26" y="955"/>
                  </a:lnTo>
                  <a:lnTo>
                    <a:pt x="0" y="681"/>
                  </a:lnTo>
                  <a:lnTo>
                    <a:pt x="75" y="416"/>
                  </a:lnTo>
                  <a:lnTo>
                    <a:pt x="241" y="195"/>
                  </a:lnTo>
                  <a:lnTo>
                    <a:pt x="476" y="5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158"/>
            <p:cNvSpPr>
              <a:spLocks/>
            </p:cNvSpPr>
            <p:nvPr/>
          </p:nvSpPr>
          <p:spPr bwMode="auto">
            <a:xfrm>
              <a:off x="5621" y="2289"/>
              <a:ext cx="1493" cy="1487"/>
            </a:xfrm>
            <a:custGeom>
              <a:avLst/>
              <a:gdLst>
                <a:gd name="T0" fmla="*/ 746 w 1493"/>
                <a:gd name="T1" fmla="*/ 0 h 1487"/>
                <a:gd name="T2" fmla="*/ 1017 w 1493"/>
                <a:gd name="T3" fmla="*/ 50 h 1487"/>
                <a:gd name="T4" fmla="*/ 1252 w 1493"/>
                <a:gd name="T5" fmla="*/ 195 h 1487"/>
                <a:gd name="T6" fmla="*/ 1418 w 1493"/>
                <a:gd name="T7" fmla="*/ 416 h 1487"/>
                <a:gd name="T8" fmla="*/ 1493 w 1493"/>
                <a:gd name="T9" fmla="*/ 681 h 1487"/>
                <a:gd name="T10" fmla="*/ 1467 w 1493"/>
                <a:gd name="T11" fmla="*/ 955 h 1487"/>
                <a:gd name="T12" fmla="*/ 1344 w 1493"/>
                <a:gd name="T13" fmla="*/ 1202 h 1487"/>
                <a:gd name="T14" fmla="*/ 1141 w 1493"/>
                <a:gd name="T15" fmla="*/ 1387 h 1487"/>
                <a:gd name="T16" fmla="*/ 884 w 1493"/>
                <a:gd name="T17" fmla="*/ 1487 h 1487"/>
                <a:gd name="T18" fmla="*/ 608 w 1493"/>
                <a:gd name="T19" fmla="*/ 1487 h 1487"/>
                <a:gd name="T20" fmla="*/ 351 w 1493"/>
                <a:gd name="T21" fmla="*/ 1387 h 1487"/>
                <a:gd name="T22" fmla="*/ 149 w 1493"/>
                <a:gd name="T23" fmla="*/ 1202 h 1487"/>
                <a:gd name="T24" fmla="*/ 26 w 1493"/>
                <a:gd name="T25" fmla="*/ 955 h 1487"/>
                <a:gd name="T26" fmla="*/ 0 w 1493"/>
                <a:gd name="T27" fmla="*/ 681 h 1487"/>
                <a:gd name="T28" fmla="*/ 75 w 1493"/>
                <a:gd name="T29" fmla="*/ 416 h 1487"/>
                <a:gd name="T30" fmla="*/ 241 w 1493"/>
                <a:gd name="T31" fmla="*/ 195 h 1487"/>
                <a:gd name="T32" fmla="*/ 476 w 1493"/>
                <a:gd name="T33" fmla="*/ 50 h 1487"/>
                <a:gd name="T34" fmla="*/ 746 w 1493"/>
                <a:gd name="T35" fmla="*/ 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3" h="1487">
                  <a:moveTo>
                    <a:pt x="746" y="0"/>
                  </a:moveTo>
                  <a:lnTo>
                    <a:pt x="1017" y="50"/>
                  </a:lnTo>
                  <a:lnTo>
                    <a:pt x="1252" y="195"/>
                  </a:lnTo>
                  <a:lnTo>
                    <a:pt x="1418" y="416"/>
                  </a:lnTo>
                  <a:lnTo>
                    <a:pt x="1493" y="681"/>
                  </a:lnTo>
                  <a:lnTo>
                    <a:pt x="1467" y="955"/>
                  </a:lnTo>
                  <a:lnTo>
                    <a:pt x="1344" y="1202"/>
                  </a:lnTo>
                  <a:lnTo>
                    <a:pt x="1141" y="1387"/>
                  </a:lnTo>
                  <a:lnTo>
                    <a:pt x="884" y="1487"/>
                  </a:lnTo>
                  <a:lnTo>
                    <a:pt x="608" y="1487"/>
                  </a:lnTo>
                  <a:lnTo>
                    <a:pt x="351" y="1387"/>
                  </a:lnTo>
                  <a:lnTo>
                    <a:pt x="149" y="1202"/>
                  </a:lnTo>
                  <a:lnTo>
                    <a:pt x="26" y="955"/>
                  </a:lnTo>
                  <a:lnTo>
                    <a:pt x="0" y="681"/>
                  </a:lnTo>
                  <a:lnTo>
                    <a:pt x="75" y="416"/>
                  </a:lnTo>
                  <a:lnTo>
                    <a:pt x="241" y="195"/>
                  </a:lnTo>
                  <a:lnTo>
                    <a:pt x="476" y="50"/>
                  </a:lnTo>
                  <a:lnTo>
                    <a:pt x="746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6" name="Freeform 159"/>
            <p:cNvSpPr>
              <a:spLocks/>
            </p:cNvSpPr>
            <p:nvPr/>
          </p:nvSpPr>
          <p:spPr bwMode="auto">
            <a:xfrm>
              <a:off x="5953" y="2623"/>
              <a:ext cx="829" cy="825"/>
            </a:xfrm>
            <a:custGeom>
              <a:avLst/>
              <a:gdLst>
                <a:gd name="T0" fmla="*/ 414 w 829"/>
                <a:gd name="T1" fmla="*/ 0 h 825"/>
                <a:gd name="T2" fmla="*/ 565 w 829"/>
                <a:gd name="T3" fmla="*/ 28 h 825"/>
                <a:gd name="T4" fmla="*/ 694 w 829"/>
                <a:gd name="T5" fmla="*/ 108 h 825"/>
                <a:gd name="T6" fmla="*/ 787 w 829"/>
                <a:gd name="T7" fmla="*/ 230 h 825"/>
                <a:gd name="T8" fmla="*/ 829 w 829"/>
                <a:gd name="T9" fmla="*/ 377 h 825"/>
                <a:gd name="T10" fmla="*/ 815 w 829"/>
                <a:gd name="T11" fmla="*/ 529 h 825"/>
                <a:gd name="T12" fmla="*/ 747 w 829"/>
                <a:gd name="T13" fmla="*/ 667 h 825"/>
                <a:gd name="T14" fmla="*/ 633 w 829"/>
                <a:gd name="T15" fmla="*/ 770 h 825"/>
                <a:gd name="T16" fmla="*/ 490 w 829"/>
                <a:gd name="T17" fmla="*/ 825 h 825"/>
                <a:gd name="T18" fmla="*/ 338 w 829"/>
                <a:gd name="T19" fmla="*/ 825 h 825"/>
                <a:gd name="T20" fmla="*/ 195 w 829"/>
                <a:gd name="T21" fmla="*/ 770 h 825"/>
                <a:gd name="T22" fmla="*/ 82 w 829"/>
                <a:gd name="T23" fmla="*/ 667 h 825"/>
                <a:gd name="T24" fmla="*/ 14 w 829"/>
                <a:gd name="T25" fmla="*/ 529 h 825"/>
                <a:gd name="T26" fmla="*/ 0 w 829"/>
                <a:gd name="T27" fmla="*/ 377 h 825"/>
                <a:gd name="T28" fmla="*/ 42 w 829"/>
                <a:gd name="T29" fmla="*/ 230 h 825"/>
                <a:gd name="T30" fmla="*/ 134 w 829"/>
                <a:gd name="T31" fmla="*/ 108 h 825"/>
                <a:gd name="T32" fmla="*/ 264 w 829"/>
                <a:gd name="T33" fmla="*/ 28 h 825"/>
                <a:gd name="T34" fmla="*/ 414 w 829"/>
                <a:gd name="T35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825">
                  <a:moveTo>
                    <a:pt x="414" y="0"/>
                  </a:moveTo>
                  <a:lnTo>
                    <a:pt x="565" y="28"/>
                  </a:lnTo>
                  <a:lnTo>
                    <a:pt x="694" y="108"/>
                  </a:lnTo>
                  <a:lnTo>
                    <a:pt x="787" y="230"/>
                  </a:lnTo>
                  <a:lnTo>
                    <a:pt x="829" y="377"/>
                  </a:lnTo>
                  <a:lnTo>
                    <a:pt x="815" y="529"/>
                  </a:lnTo>
                  <a:lnTo>
                    <a:pt x="747" y="667"/>
                  </a:lnTo>
                  <a:lnTo>
                    <a:pt x="633" y="770"/>
                  </a:lnTo>
                  <a:lnTo>
                    <a:pt x="490" y="825"/>
                  </a:lnTo>
                  <a:lnTo>
                    <a:pt x="338" y="825"/>
                  </a:lnTo>
                  <a:lnTo>
                    <a:pt x="195" y="770"/>
                  </a:lnTo>
                  <a:lnTo>
                    <a:pt x="82" y="667"/>
                  </a:lnTo>
                  <a:lnTo>
                    <a:pt x="14" y="529"/>
                  </a:lnTo>
                  <a:lnTo>
                    <a:pt x="0" y="377"/>
                  </a:lnTo>
                  <a:lnTo>
                    <a:pt x="42" y="230"/>
                  </a:lnTo>
                  <a:lnTo>
                    <a:pt x="134" y="108"/>
                  </a:lnTo>
                  <a:lnTo>
                    <a:pt x="264" y="28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160"/>
            <p:cNvSpPr>
              <a:spLocks/>
            </p:cNvSpPr>
            <p:nvPr/>
          </p:nvSpPr>
          <p:spPr bwMode="auto">
            <a:xfrm>
              <a:off x="5953" y="2623"/>
              <a:ext cx="829" cy="825"/>
            </a:xfrm>
            <a:custGeom>
              <a:avLst/>
              <a:gdLst>
                <a:gd name="T0" fmla="*/ 414 w 829"/>
                <a:gd name="T1" fmla="*/ 0 h 825"/>
                <a:gd name="T2" fmla="*/ 565 w 829"/>
                <a:gd name="T3" fmla="*/ 28 h 825"/>
                <a:gd name="T4" fmla="*/ 694 w 829"/>
                <a:gd name="T5" fmla="*/ 108 h 825"/>
                <a:gd name="T6" fmla="*/ 787 w 829"/>
                <a:gd name="T7" fmla="*/ 230 h 825"/>
                <a:gd name="T8" fmla="*/ 829 w 829"/>
                <a:gd name="T9" fmla="*/ 377 h 825"/>
                <a:gd name="T10" fmla="*/ 815 w 829"/>
                <a:gd name="T11" fmla="*/ 529 h 825"/>
                <a:gd name="T12" fmla="*/ 747 w 829"/>
                <a:gd name="T13" fmla="*/ 667 h 825"/>
                <a:gd name="T14" fmla="*/ 633 w 829"/>
                <a:gd name="T15" fmla="*/ 770 h 825"/>
                <a:gd name="T16" fmla="*/ 490 w 829"/>
                <a:gd name="T17" fmla="*/ 825 h 825"/>
                <a:gd name="T18" fmla="*/ 338 w 829"/>
                <a:gd name="T19" fmla="*/ 825 h 825"/>
                <a:gd name="T20" fmla="*/ 195 w 829"/>
                <a:gd name="T21" fmla="*/ 770 h 825"/>
                <a:gd name="T22" fmla="*/ 82 w 829"/>
                <a:gd name="T23" fmla="*/ 667 h 825"/>
                <a:gd name="T24" fmla="*/ 14 w 829"/>
                <a:gd name="T25" fmla="*/ 529 h 825"/>
                <a:gd name="T26" fmla="*/ 0 w 829"/>
                <a:gd name="T27" fmla="*/ 377 h 825"/>
                <a:gd name="T28" fmla="*/ 42 w 829"/>
                <a:gd name="T29" fmla="*/ 230 h 825"/>
                <a:gd name="T30" fmla="*/ 134 w 829"/>
                <a:gd name="T31" fmla="*/ 108 h 825"/>
                <a:gd name="T32" fmla="*/ 264 w 829"/>
                <a:gd name="T33" fmla="*/ 28 h 825"/>
                <a:gd name="T34" fmla="*/ 414 w 829"/>
                <a:gd name="T35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825">
                  <a:moveTo>
                    <a:pt x="414" y="0"/>
                  </a:moveTo>
                  <a:lnTo>
                    <a:pt x="565" y="28"/>
                  </a:lnTo>
                  <a:lnTo>
                    <a:pt x="694" y="108"/>
                  </a:lnTo>
                  <a:lnTo>
                    <a:pt x="787" y="230"/>
                  </a:lnTo>
                  <a:lnTo>
                    <a:pt x="829" y="377"/>
                  </a:lnTo>
                  <a:lnTo>
                    <a:pt x="815" y="529"/>
                  </a:lnTo>
                  <a:lnTo>
                    <a:pt x="747" y="667"/>
                  </a:lnTo>
                  <a:lnTo>
                    <a:pt x="633" y="770"/>
                  </a:lnTo>
                  <a:lnTo>
                    <a:pt x="490" y="825"/>
                  </a:lnTo>
                  <a:lnTo>
                    <a:pt x="338" y="825"/>
                  </a:lnTo>
                  <a:lnTo>
                    <a:pt x="195" y="770"/>
                  </a:lnTo>
                  <a:lnTo>
                    <a:pt x="82" y="667"/>
                  </a:lnTo>
                  <a:lnTo>
                    <a:pt x="14" y="529"/>
                  </a:lnTo>
                  <a:lnTo>
                    <a:pt x="0" y="377"/>
                  </a:lnTo>
                  <a:lnTo>
                    <a:pt x="42" y="230"/>
                  </a:lnTo>
                  <a:lnTo>
                    <a:pt x="134" y="108"/>
                  </a:lnTo>
                  <a:lnTo>
                    <a:pt x="264" y="28"/>
                  </a:lnTo>
                  <a:lnTo>
                    <a:pt x="414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8" name="Freeform 161"/>
            <p:cNvSpPr>
              <a:spLocks/>
            </p:cNvSpPr>
            <p:nvPr/>
          </p:nvSpPr>
          <p:spPr bwMode="auto">
            <a:xfrm>
              <a:off x="6175" y="2845"/>
              <a:ext cx="385" cy="383"/>
            </a:xfrm>
            <a:custGeom>
              <a:avLst/>
              <a:gdLst>
                <a:gd name="T0" fmla="*/ 192 w 385"/>
                <a:gd name="T1" fmla="*/ 0 h 383"/>
                <a:gd name="T2" fmla="*/ 262 w 385"/>
                <a:gd name="T3" fmla="*/ 14 h 383"/>
                <a:gd name="T4" fmla="*/ 323 w 385"/>
                <a:gd name="T5" fmla="*/ 51 h 383"/>
                <a:gd name="T6" fmla="*/ 365 w 385"/>
                <a:gd name="T7" fmla="*/ 107 h 383"/>
                <a:gd name="T8" fmla="*/ 385 w 385"/>
                <a:gd name="T9" fmla="*/ 176 h 383"/>
                <a:gd name="T10" fmla="*/ 378 w 385"/>
                <a:gd name="T11" fmla="*/ 246 h 383"/>
                <a:gd name="T12" fmla="*/ 346 w 385"/>
                <a:gd name="T13" fmla="*/ 310 h 383"/>
                <a:gd name="T14" fmla="*/ 294 w 385"/>
                <a:gd name="T15" fmla="*/ 358 h 383"/>
                <a:gd name="T16" fmla="*/ 227 w 385"/>
                <a:gd name="T17" fmla="*/ 383 h 383"/>
                <a:gd name="T18" fmla="*/ 157 w 385"/>
                <a:gd name="T19" fmla="*/ 383 h 383"/>
                <a:gd name="T20" fmla="*/ 91 w 385"/>
                <a:gd name="T21" fmla="*/ 358 h 383"/>
                <a:gd name="T22" fmla="*/ 38 w 385"/>
                <a:gd name="T23" fmla="*/ 310 h 383"/>
                <a:gd name="T24" fmla="*/ 6 w 385"/>
                <a:gd name="T25" fmla="*/ 246 h 383"/>
                <a:gd name="T26" fmla="*/ 0 w 385"/>
                <a:gd name="T27" fmla="*/ 176 h 383"/>
                <a:gd name="T28" fmla="*/ 19 w 385"/>
                <a:gd name="T29" fmla="*/ 107 h 383"/>
                <a:gd name="T30" fmla="*/ 62 w 385"/>
                <a:gd name="T31" fmla="*/ 51 h 383"/>
                <a:gd name="T32" fmla="*/ 123 w 385"/>
                <a:gd name="T33" fmla="*/ 14 h 383"/>
                <a:gd name="T34" fmla="*/ 192 w 385"/>
                <a:gd name="T3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3">
                  <a:moveTo>
                    <a:pt x="192" y="0"/>
                  </a:moveTo>
                  <a:lnTo>
                    <a:pt x="262" y="14"/>
                  </a:lnTo>
                  <a:lnTo>
                    <a:pt x="323" y="51"/>
                  </a:lnTo>
                  <a:lnTo>
                    <a:pt x="365" y="107"/>
                  </a:lnTo>
                  <a:lnTo>
                    <a:pt x="385" y="176"/>
                  </a:lnTo>
                  <a:lnTo>
                    <a:pt x="378" y="246"/>
                  </a:lnTo>
                  <a:lnTo>
                    <a:pt x="346" y="310"/>
                  </a:lnTo>
                  <a:lnTo>
                    <a:pt x="294" y="358"/>
                  </a:lnTo>
                  <a:lnTo>
                    <a:pt x="227" y="383"/>
                  </a:lnTo>
                  <a:lnTo>
                    <a:pt x="157" y="383"/>
                  </a:lnTo>
                  <a:lnTo>
                    <a:pt x="91" y="358"/>
                  </a:lnTo>
                  <a:lnTo>
                    <a:pt x="38" y="310"/>
                  </a:lnTo>
                  <a:lnTo>
                    <a:pt x="6" y="246"/>
                  </a:lnTo>
                  <a:lnTo>
                    <a:pt x="0" y="176"/>
                  </a:lnTo>
                  <a:lnTo>
                    <a:pt x="19" y="107"/>
                  </a:lnTo>
                  <a:lnTo>
                    <a:pt x="62" y="51"/>
                  </a:lnTo>
                  <a:lnTo>
                    <a:pt x="123" y="1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9" name="Freeform 162"/>
            <p:cNvSpPr>
              <a:spLocks/>
            </p:cNvSpPr>
            <p:nvPr/>
          </p:nvSpPr>
          <p:spPr bwMode="auto">
            <a:xfrm>
              <a:off x="6175" y="2845"/>
              <a:ext cx="385" cy="383"/>
            </a:xfrm>
            <a:custGeom>
              <a:avLst/>
              <a:gdLst>
                <a:gd name="T0" fmla="*/ 192 w 385"/>
                <a:gd name="T1" fmla="*/ 0 h 383"/>
                <a:gd name="T2" fmla="*/ 262 w 385"/>
                <a:gd name="T3" fmla="*/ 14 h 383"/>
                <a:gd name="T4" fmla="*/ 323 w 385"/>
                <a:gd name="T5" fmla="*/ 51 h 383"/>
                <a:gd name="T6" fmla="*/ 365 w 385"/>
                <a:gd name="T7" fmla="*/ 107 h 383"/>
                <a:gd name="T8" fmla="*/ 385 w 385"/>
                <a:gd name="T9" fmla="*/ 176 h 383"/>
                <a:gd name="T10" fmla="*/ 378 w 385"/>
                <a:gd name="T11" fmla="*/ 246 h 383"/>
                <a:gd name="T12" fmla="*/ 346 w 385"/>
                <a:gd name="T13" fmla="*/ 310 h 383"/>
                <a:gd name="T14" fmla="*/ 294 w 385"/>
                <a:gd name="T15" fmla="*/ 358 h 383"/>
                <a:gd name="T16" fmla="*/ 227 w 385"/>
                <a:gd name="T17" fmla="*/ 383 h 383"/>
                <a:gd name="T18" fmla="*/ 157 w 385"/>
                <a:gd name="T19" fmla="*/ 383 h 383"/>
                <a:gd name="T20" fmla="*/ 91 w 385"/>
                <a:gd name="T21" fmla="*/ 358 h 383"/>
                <a:gd name="T22" fmla="*/ 38 w 385"/>
                <a:gd name="T23" fmla="*/ 310 h 383"/>
                <a:gd name="T24" fmla="*/ 6 w 385"/>
                <a:gd name="T25" fmla="*/ 246 h 383"/>
                <a:gd name="T26" fmla="*/ 0 w 385"/>
                <a:gd name="T27" fmla="*/ 176 h 383"/>
                <a:gd name="T28" fmla="*/ 19 w 385"/>
                <a:gd name="T29" fmla="*/ 107 h 383"/>
                <a:gd name="T30" fmla="*/ 62 w 385"/>
                <a:gd name="T31" fmla="*/ 51 h 383"/>
                <a:gd name="T32" fmla="*/ 123 w 385"/>
                <a:gd name="T33" fmla="*/ 14 h 383"/>
                <a:gd name="T34" fmla="*/ 192 w 385"/>
                <a:gd name="T3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3">
                  <a:moveTo>
                    <a:pt x="192" y="0"/>
                  </a:moveTo>
                  <a:lnTo>
                    <a:pt x="262" y="14"/>
                  </a:lnTo>
                  <a:lnTo>
                    <a:pt x="323" y="51"/>
                  </a:lnTo>
                  <a:lnTo>
                    <a:pt x="365" y="107"/>
                  </a:lnTo>
                  <a:lnTo>
                    <a:pt x="385" y="176"/>
                  </a:lnTo>
                  <a:lnTo>
                    <a:pt x="378" y="246"/>
                  </a:lnTo>
                  <a:lnTo>
                    <a:pt x="346" y="310"/>
                  </a:lnTo>
                  <a:lnTo>
                    <a:pt x="294" y="358"/>
                  </a:lnTo>
                  <a:lnTo>
                    <a:pt x="227" y="383"/>
                  </a:lnTo>
                  <a:lnTo>
                    <a:pt x="157" y="383"/>
                  </a:lnTo>
                  <a:lnTo>
                    <a:pt x="91" y="358"/>
                  </a:lnTo>
                  <a:lnTo>
                    <a:pt x="38" y="310"/>
                  </a:lnTo>
                  <a:lnTo>
                    <a:pt x="6" y="246"/>
                  </a:lnTo>
                  <a:lnTo>
                    <a:pt x="0" y="176"/>
                  </a:lnTo>
                  <a:lnTo>
                    <a:pt x="19" y="107"/>
                  </a:lnTo>
                  <a:lnTo>
                    <a:pt x="62" y="51"/>
                  </a:lnTo>
                  <a:lnTo>
                    <a:pt x="123" y="14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0" name="Freeform 163"/>
            <p:cNvSpPr>
              <a:spLocks/>
            </p:cNvSpPr>
            <p:nvPr/>
          </p:nvSpPr>
          <p:spPr bwMode="auto">
            <a:xfrm>
              <a:off x="6099" y="2480"/>
              <a:ext cx="865" cy="864"/>
            </a:xfrm>
            <a:custGeom>
              <a:avLst/>
              <a:gdLst>
                <a:gd name="T0" fmla="*/ 268 w 865"/>
                <a:gd name="T1" fmla="*/ 199 h 864"/>
                <a:gd name="T2" fmla="*/ 485 w 865"/>
                <a:gd name="T3" fmla="*/ 0 h 864"/>
                <a:gd name="T4" fmla="*/ 673 w 865"/>
                <a:gd name="T5" fmla="*/ 115 h 864"/>
                <a:gd name="T6" fmla="*/ 671 w 865"/>
                <a:gd name="T7" fmla="*/ 358 h 864"/>
                <a:gd name="T8" fmla="*/ 865 w 865"/>
                <a:gd name="T9" fmla="*/ 503 h 864"/>
                <a:gd name="T10" fmla="*/ 701 w 865"/>
                <a:gd name="T11" fmla="*/ 681 h 864"/>
                <a:gd name="T12" fmla="*/ 651 w 865"/>
                <a:gd name="T13" fmla="*/ 848 h 864"/>
                <a:gd name="T14" fmla="*/ 458 w 865"/>
                <a:gd name="T15" fmla="*/ 864 h 864"/>
                <a:gd name="T16" fmla="*/ 313 w 865"/>
                <a:gd name="T17" fmla="*/ 794 h 864"/>
                <a:gd name="T18" fmla="*/ 246 w 865"/>
                <a:gd name="T19" fmla="*/ 676 h 864"/>
                <a:gd name="T20" fmla="*/ 142 w 865"/>
                <a:gd name="T21" fmla="*/ 763 h 864"/>
                <a:gd name="T22" fmla="*/ 268 w 865"/>
                <a:gd name="T23" fmla="*/ 558 h 864"/>
                <a:gd name="T24" fmla="*/ 153 w 865"/>
                <a:gd name="T25" fmla="*/ 591 h 864"/>
                <a:gd name="T26" fmla="*/ 0 w 865"/>
                <a:gd name="T27" fmla="*/ 534 h 864"/>
                <a:gd name="T28" fmla="*/ 54 w 865"/>
                <a:gd name="T29" fmla="*/ 452 h 864"/>
                <a:gd name="T30" fmla="*/ 26 w 865"/>
                <a:gd name="T31" fmla="*/ 292 h 864"/>
                <a:gd name="T32" fmla="*/ 268 w 865"/>
                <a:gd name="T33" fmla="*/ 558 h 864"/>
                <a:gd name="T34" fmla="*/ 268 w 865"/>
                <a:gd name="T35" fmla="*/ 199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5" h="864">
                  <a:moveTo>
                    <a:pt x="268" y="199"/>
                  </a:moveTo>
                  <a:lnTo>
                    <a:pt x="485" y="0"/>
                  </a:lnTo>
                  <a:lnTo>
                    <a:pt x="673" y="115"/>
                  </a:lnTo>
                  <a:lnTo>
                    <a:pt x="671" y="358"/>
                  </a:lnTo>
                  <a:lnTo>
                    <a:pt x="865" y="503"/>
                  </a:lnTo>
                  <a:lnTo>
                    <a:pt x="701" y="681"/>
                  </a:lnTo>
                  <a:lnTo>
                    <a:pt x="651" y="848"/>
                  </a:lnTo>
                  <a:lnTo>
                    <a:pt x="458" y="864"/>
                  </a:lnTo>
                  <a:lnTo>
                    <a:pt x="313" y="794"/>
                  </a:lnTo>
                  <a:lnTo>
                    <a:pt x="246" y="676"/>
                  </a:lnTo>
                  <a:lnTo>
                    <a:pt x="142" y="763"/>
                  </a:lnTo>
                  <a:lnTo>
                    <a:pt x="268" y="558"/>
                  </a:lnTo>
                  <a:lnTo>
                    <a:pt x="153" y="591"/>
                  </a:lnTo>
                  <a:lnTo>
                    <a:pt x="0" y="534"/>
                  </a:lnTo>
                  <a:lnTo>
                    <a:pt x="54" y="452"/>
                  </a:lnTo>
                  <a:lnTo>
                    <a:pt x="26" y="292"/>
                  </a:lnTo>
                  <a:lnTo>
                    <a:pt x="268" y="558"/>
                  </a:lnTo>
                  <a:lnTo>
                    <a:pt x="268" y="1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1" name="Freeform 164"/>
            <p:cNvSpPr>
              <a:spLocks/>
            </p:cNvSpPr>
            <p:nvPr/>
          </p:nvSpPr>
          <p:spPr bwMode="auto">
            <a:xfrm>
              <a:off x="6099" y="2480"/>
              <a:ext cx="865" cy="864"/>
            </a:xfrm>
            <a:custGeom>
              <a:avLst/>
              <a:gdLst>
                <a:gd name="T0" fmla="*/ 268 w 865"/>
                <a:gd name="T1" fmla="*/ 199 h 864"/>
                <a:gd name="T2" fmla="*/ 485 w 865"/>
                <a:gd name="T3" fmla="*/ 0 h 864"/>
                <a:gd name="T4" fmla="*/ 673 w 865"/>
                <a:gd name="T5" fmla="*/ 115 h 864"/>
                <a:gd name="T6" fmla="*/ 671 w 865"/>
                <a:gd name="T7" fmla="*/ 358 h 864"/>
                <a:gd name="T8" fmla="*/ 865 w 865"/>
                <a:gd name="T9" fmla="*/ 503 h 864"/>
                <a:gd name="T10" fmla="*/ 701 w 865"/>
                <a:gd name="T11" fmla="*/ 681 h 864"/>
                <a:gd name="T12" fmla="*/ 651 w 865"/>
                <a:gd name="T13" fmla="*/ 848 h 864"/>
                <a:gd name="T14" fmla="*/ 458 w 865"/>
                <a:gd name="T15" fmla="*/ 864 h 864"/>
                <a:gd name="T16" fmla="*/ 313 w 865"/>
                <a:gd name="T17" fmla="*/ 794 h 864"/>
                <a:gd name="T18" fmla="*/ 246 w 865"/>
                <a:gd name="T19" fmla="*/ 676 h 864"/>
                <a:gd name="T20" fmla="*/ 142 w 865"/>
                <a:gd name="T21" fmla="*/ 763 h 864"/>
                <a:gd name="T22" fmla="*/ 268 w 865"/>
                <a:gd name="T23" fmla="*/ 558 h 864"/>
                <a:gd name="T24" fmla="*/ 153 w 865"/>
                <a:gd name="T25" fmla="*/ 591 h 864"/>
                <a:gd name="T26" fmla="*/ 0 w 865"/>
                <a:gd name="T27" fmla="*/ 534 h 864"/>
                <a:gd name="T28" fmla="*/ 54 w 865"/>
                <a:gd name="T29" fmla="*/ 452 h 864"/>
                <a:gd name="T30" fmla="*/ 26 w 865"/>
                <a:gd name="T31" fmla="*/ 292 h 864"/>
                <a:gd name="T32" fmla="*/ 268 w 865"/>
                <a:gd name="T33" fmla="*/ 558 h 864"/>
                <a:gd name="T34" fmla="*/ 268 w 865"/>
                <a:gd name="T35" fmla="*/ 199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5" h="864">
                  <a:moveTo>
                    <a:pt x="268" y="199"/>
                  </a:moveTo>
                  <a:lnTo>
                    <a:pt x="485" y="0"/>
                  </a:lnTo>
                  <a:lnTo>
                    <a:pt x="673" y="115"/>
                  </a:lnTo>
                  <a:lnTo>
                    <a:pt x="671" y="358"/>
                  </a:lnTo>
                  <a:lnTo>
                    <a:pt x="865" y="503"/>
                  </a:lnTo>
                  <a:lnTo>
                    <a:pt x="701" y="681"/>
                  </a:lnTo>
                  <a:lnTo>
                    <a:pt x="651" y="848"/>
                  </a:lnTo>
                  <a:lnTo>
                    <a:pt x="458" y="864"/>
                  </a:lnTo>
                  <a:lnTo>
                    <a:pt x="313" y="794"/>
                  </a:lnTo>
                  <a:lnTo>
                    <a:pt x="246" y="676"/>
                  </a:lnTo>
                  <a:lnTo>
                    <a:pt x="142" y="763"/>
                  </a:lnTo>
                  <a:lnTo>
                    <a:pt x="268" y="558"/>
                  </a:lnTo>
                  <a:lnTo>
                    <a:pt x="153" y="591"/>
                  </a:lnTo>
                  <a:lnTo>
                    <a:pt x="0" y="534"/>
                  </a:lnTo>
                  <a:lnTo>
                    <a:pt x="54" y="452"/>
                  </a:lnTo>
                  <a:lnTo>
                    <a:pt x="26" y="292"/>
                  </a:lnTo>
                  <a:lnTo>
                    <a:pt x="268" y="558"/>
                  </a:lnTo>
                  <a:lnTo>
                    <a:pt x="268" y="199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2" name="Freeform 165"/>
            <p:cNvSpPr>
              <a:spLocks/>
            </p:cNvSpPr>
            <p:nvPr/>
          </p:nvSpPr>
          <p:spPr bwMode="auto">
            <a:xfrm>
              <a:off x="6153" y="2661"/>
              <a:ext cx="550" cy="632"/>
            </a:xfrm>
            <a:custGeom>
              <a:avLst/>
              <a:gdLst>
                <a:gd name="T0" fmla="*/ 214 w 550"/>
                <a:gd name="T1" fmla="*/ 18 h 632"/>
                <a:gd name="T2" fmla="*/ 361 w 550"/>
                <a:gd name="T3" fmla="*/ 0 h 632"/>
                <a:gd name="T4" fmla="*/ 450 w 550"/>
                <a:gd name="T5" fmla="*/ 118 h 632"/>
                <a:gd name="T6" fmla="*/ 439 w 550"/>
                <a:gd name="T7" fmla="*/ 266 h 632"/>
                <a:gd name="T8" fmla="*/ 481 w 550"/>
                <a:gd name="T9" fmla="*/ 353 h 632"/>
                <a:gd name="T10" fmla="*/ 387 w 550"/>
                <a:gd name="T11" fmla="*/ 427 h 632"/>
                <a:gd name="T12" fmla="*/ 550 w 550"/>
                <a:gd name="T13" fmla="*/ 632 h 632"/>
                <a:gd name="T14" fmla="*/ 313 w 550"/>
                <a:gd name="T15" fmla="*/ 536 h 632"/>
                <a:gd name="T16" fmla="*/ 259 w 550"/>
                <a:gd name="T17" fmla="*/ 613 h 632"/>
                <a:gd name="T18" fmla="*/ 192 w 550"/>
                <a:gd name="T19" fmla="*/ 495 h 632"/>
                <a:gd name="T20" fmla="*/ 132 w 550"/>
                <a:gd name="T21" fmla="*/ 512 h 632"/>
                <a:gd name="T22" fmla="*/ 214 w 550"/>
                <a:gd name="T23" fmla="*/ 377 h 632"/>
                <a:gd name="T24" fmla="*/ 99 w 550"/>
                <a:gd name="T25" fmla="*/ 410 h 632"/>
                <a:gd name="T26" fmla="*/ 28 w 550"/>
                <a:gd name="T27" fmla="*/ 361 h 632"/>
                <a:gd name="T28" fmla="*/ 0 w 550"/>
                <a:gd name="T29" fmla="*/ 271 h 632"/>
                <a:gd name="T30" fmla="*/ 3 w 550"/>
                <a:gd name="T31" fmla="*/ 145 h 632"/>
                <a:gd name="T32" fmla="*/ 214 w 550"/>
                <a:gd name="T33" fmla="*/ 377 h 632"/>
                <a:gd name="T34" fmla="*/ 214 w 550"/>
                <a:gd name="T35" fmla="*/ 1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0" h="632">
                  <a:moveTo>
                    <a:pt x="214" y="18"/>
                  </a:moveTo>
                  <a:lnTo>
                    <a:pt x="361" y="0"/>
                  </a:lnTo>
                  <a:lnTo>
                    <a:pt x="450" y="118"/>
                  </a:lnTo>
                  <a:lnTo>
                    <a:pt x="439" y="266"/>
                  </a:lnTo>
                  <a:lnTo>
                    <a:pt x="481" y="353"/>
                  </a:lnTo>
                  <a:lnTo>
                    <a:pt x="387" y="427"/>
                  </a:lnTo>
                  <a:lnTo>
                    <a:pt x="550" y="632"/>
                  </a:lnTo>
                  <a:lnTo>
                    <a:pt x="313" y="536"/>
                  </a:lnTo>
                  <a:lnTo>
                    <a:pt x="259" y="613"/>
                  </a:lnTo>
                  <a:lnTo>
                    <a:pt x="192" y="495"/>
                  </a:lnTo>
                  <a:lnTo>
                    <a:pt x="132" y="512"/>
                  </a:lnTo>
                  <a:lnTo>
                    <a:pt x="214" y="377"/>
                  </a:lnTo>
                  <a:lnTo>
                    <a:pt x="99" y="410"/>
                  </a:lnTo>
                  <a:lnTo>
                    <a:pt x="28" y="361"/>
                  </a:lnTo>
                  <a:lnTo>
                    <a:pt x="0" y="271"/>
                  </a:lnTo>
                  <a:lnTo>
                    <a:pt x="3" y="145"/>
                  </a:lnTo>
                  <a:lnTo>
                    <a:pt x="214" y="377"/>
                  </a:lnTo>
                  <a:lnTo>
                    <a:pt x="214" y="18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3" name="Freeform 166"/>
            <p:cNvSpPr>
              <a:spLocks/>
            </p:cNvSpPr>
            <p:nvPr/>
          </p:nvSpPr>
          <p:spPr bwMode="auto">
            <a:xfrm>
              <a:off x="6153" y="2661"/>
              <a:ext cx="550" cy="632"/>
            </a:xfrm>
            <a:custGeom>
              <a:avLst/>
              <a:gdLst>
                <a:gd name="T0" fmla="*/ 214 w 550"/>
                <a:gd name="T1" fmla="*/ 18 h 632"/>
                <a:gd name="T2" fmla="*/ 361 w 550"/>
                <a:gd name="T3" fmla="*/ 0 h 632"/>
                <a:gd name="T4" fmla="*/ 450 w 550"/>
                <a:gd name="T5" fmla="*/ 118 h 632"/>
                <a:gd name="T6" fmla="*/ 439 w 550"/>
                <a:gd name="T7" fmla="*/ 266 h 632"/>
                <a:gd name="T8" fmla="*/ 481 w 550"/>
                <a:gd name="T9" fmla="*/ 353 h 632"/>
                <a:gd name="T10" fmla="*/ 387 w 550"/>
                <a:gd name="T11" fmla="*/ 427 h 632"/>
                <a:gd name="T12" fmla="*/ 550 w 550"/>
                <a:gd name="T13" fmla="*/ 632 h 632"/>
                <a:gd name="T14" fmla="*/ 313 w 550"/>
                <a:gd name="T15" fmla="*/ 536 h 632"/>
                <a:gd name="T16" fmla="*/ 259 w 550"/>
                <a:gd name="T17" fmla="*/ 613 h 632"/>
                <a:gd name="T18" fmla="*/ 192 w 550"/>
                <a:gd name="T19" fmla="*/ 495 h 632"/>
                <a:gd name="T20" fmla="*/ 132 w 550"/>
                <a:gd name="T21" fmla="*/ 512 h 632"/>
                <a:gd name="T22" fmla="*/ 214 w 550"/>
                <a:gd name="T23" fmla="*/ 377 h 632"/>
                <a:gd name="T24" fmla="*/ 99 w 550"/>
                <a:gd name="T25" fmla="*/ 410 h 632"/>
                <a:gd name="T26" fmla="*/ 28 w 550"/>
                <a:gd name="T27" fmla="*/ 361 h 632"/>
                <a:gd name="T28" fmla="*/ 0 w 550"/>
                <a:gd name="T29" fmla="*/ 271 h 632"/>
                <a:gd name="T30" fmla="*/ 3 w 550"/>
                <a:gd name="T31" fmla="*/ 145 h 632"/>
                <a:gd name="T32" fmla="*/ 214 w 550"/>
                <a:gd name="T33" fmla="*/ 377 h 632"/>
                <a:gd name="T34" fmla="*/ 214 w 550"/>
                <a:gd name="T35" fmla="*/ 1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0" h="632">
                  <a:moveTo>
                    <a:pt x="214" y="18"/>
                  </a:moveTo>
                  <a:lnTo>
                    <a:pt x="361" y="0"/>
                  </a:lnTo>
                  <a:lnTo>
                    <a:pt x="450" y="118"/>
                  </a:lnTo>
                  <a:lnTo>
                    <a:pt x="439" y="266"/>
                  </a:lnTo>
                  <a:lnTo>
                    <a:pt x="481" y="353"/>
                  </a:lnTo>
                  <a:lnTo>
                    <a:pt x="387" y="427"/>
                  </a:lnTo>
                  <a:lnTo>
                    <a:pt x="550" y="632"/>
                  </a:lnTo>
                  <a:lnTo>
                    <a:pt x="313" y="536"/>
                  </a:lnTo>
                  <a:lnTo>
                    <a:pt x="259" y="613"/>
                  </a:lnTo>
                  <a:lnTo>
                    <a:pt x="192" y="495"/>
                  </a:lnTo>
                  <a:lnTo>
                    <a:pt x="132" y="512"/>
                  </a:lnTo>
                  <a:lnTo>
                    <a:pt x="214" y="377"/>
                  </a:lnTo>
                  <a:lnTo>
                    <a:pt x="99" y="410"/>
                  </a:lnTo>
                  <a:lnTo>
                    <a:pt x="28" y="361"/>
                  </a:lnTo>
                  <a:lnTo>
                    <a:pt x="0" y="271"/>
                  </a:lnTo>
                  <a:lnTo>
                    <a:pt x="3" y="145"/>
                  </a:lnTo>
                  <a:lnTo>
                    <a:pt x="214" y="377"/>
                  </a:lnTo>
                  <a:lnTo>
                    <a:pt x="214" y="18"/>
                  </a:lnTo>
                  <a:close/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4" name="Freeform 167"/>
            <p:cNvSpPr>
              <a:spLocks/>
            </p:cNvSpPr>
            <p:nvPr/>
          </p:nvSpPr>
          <p:spPr bwMode="auto">
            <a:xfrm>
              <a:off x="6152" y="2679"/>
              <a:ext cx="430" cy="596"/>
            </a:xfrm>
            <a:custGeom>
              <a:avLst/>
              <a:gdLst>
                <a:gd name="T0" fmla="*/ 215 w 430"/>
                <a:gd name="T1" fmla="*/ 0 h 596"/>
                <a:gd name="T2" fmla="*/ 302 w 430"/>
                <a:gd name="T3" fmla="*/ 136 h 596"/>
                <a:gd name="T4" fmla="*/ 377 w 430"/>
                <a:gd name="T5" fmla="*/ 182 h 596"/>
                <a:gd name="T6" fmla="*/ 376 w 430"/>
                <a:gd name="T7" fmla="*/ 279 h 596"/>
                <a:gd name="T8" fmla="*/ 334 w 430"/>
                <a:gd name="T9" fmla="*/ 348 h 596"/>
                <a:gd name="T10" fmla="*/ 244 w 430"/>
                <a:gd name="T11" fmla="*/ 368 h 596"/>
                <a:gd name="T12" fmla="*/ 430 w 430"/>
                <a:gd name="T13" fmla="*/ 522 h 596"/>
                <a:gd name="T14" fmla="*/ 247 w 430"/>
                <a:gd name="T15" fmla="*/ 410 h 596"/>
                <a:gd name="T16" fmla="*/ 259 w 430"/>
                <a:gd name="T17" fmla="*/ 596 h 596"/>
                <a:gd name="T18" fmla="*/ 194 w 430"/>
                <a:gd name="T19" fmla="*/ 478 h 596"/>
                <a:gd name="T20" fmla="*/ 168 w 430"/>
                <a:gd name="T21" fmla="*/ 436 h 596"/>
                <a:gd name="T22" fmla="*/ 215 w 430"/>
                <a:gd name="T23" fmla="*/ 360 h 596"/>
                <a:gd name="T24" fmla="*/ 100 w 430"/>
                <a:gd name="T25" fmla="*/ 392 h 596"/>
                <a:gd name="T26" fmla="*/ 96 w 430"/>
                <a:gd name="T27" fmla="*/ 348 h 596"/>
                <a:gd name="T28" fmla="*/ 0 w 430"/>
                <a:gd name="T29" fmla="*/ 253 h 596"/>
                <a:gd name="T30" fmla="*/ 34 w 430"/>
                <a:gd name="T31" fmla="*/ 160 h 596"/>
                <a:gd name="T32" fmla="*/ 215 w 430"/>
                <a:gd name="T33" fmla="*/ 360 h 596"/>
                <a:gd name="T34" fmla="*/ 215 w 430"/>
                <a:gd name="T3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0" h="596">
                  <a:moveTo>
                    <a:pt x="215" y="0"/>
                  </a:moveTo>
                  <a:lnTo>
                    <a:pt x="302" y="136"/>
                  </a:lnTo>
                  <a:lnTo>
                    <a:pt x="377" y="182"/>
                  </a:lnTo>
                  <a:lnTo>
                    <a:pt x="376" y="279"/>
                  </a:lnTo>
                  <a:lnTo>
                    <a:pt x="334" y="348"/>
                  </a:lnTo>
                  <a:lnTo>
                    <a:pt x="244" y="368"/>
                  </a:lnTo>
                  <a:lnTo>
                    <a:pt x="430" y="522"/>
                  </a:lnTo>
                  <a:lnTo>
                    <a:pt x="247" y="410"/>
                  </a:lnTo>
                  <a:lnTo>
                    <a:pt x="259" y="596"/>
                  </a:lnTo>
                  <a:lnTo>
                    <a:pt x="194" y="478"/>
                  </a:lnTo>
                  <a:lnTo>
                    <a:pt x="168" y="436"/>
                  </a:lnTo>
                  <a:lnTo>
                    <a:pt x="215" y="360"/>
                  </a:lnTo>
                  <a:lnTo>
                    <a:pt x="100" y="392"/>
                  </a:lnTo>
                  <a:lnTo>
                    <a:pt x="96" y="348"/>
                  </a:lnTo>
                  <a:lnTo>
                    <a:pt x="0" y="253"/>
                  </a:lnTo>
                  <a:lnTo>
                    <a:pt x="34" y="160"/>
                  </a:lnTo>
                  <a:lnTo>
                    <a:pt x="215" y="36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5" name="Freeform 168"/>
            <p:cNvSpPr>
              <a:spLocks/>
            </p:cNvSpPr>
            <p:nvPr/>
          </p:nvSpPr>
          <p:spPr bwMode="auto">
            <a:xfrm>
              <a:off x="6152" y="2679"/>
              <a:ext cx="430" cy="596"/>
            </a:xfrm>
            <a:custGeom>
              <a:avLst/>
              <a:gdLst>
                <a:gd name="T0" fmla="*/ 215 w 430"/>
                <a:gd name="T1" fmla="*/ 0 h 596"/>
                <a:gd name="T2" fmla="*/ 302 w 430"/>
                <a:gd name="T3" fmla="*/ 136 h 596"/>
                <a:gd name="T4" fmla="*/ 377 w 430"/>
                <a:gd name="T5" fmla="*/ 182 h 596"/>
                <a:gd name="T6" fmla="*/ 376 w 430"/>
                <a:gd name="T7" fmla="*/ 279 h 596"/>
                <a:gd name="T8" fmla="*/ 334 w 430"/>
                <a:gd name="T9" fmla="*/ 348 h 596"/>
                <a:gd name="T10" fmla="*/ 244 w 430"/>
                <a:gd name="T11" fmla="*/ 368 h 596"/>
                <a:gd name="T12" fmla="*/ 430 w 430"/>
                <a:gd name="T13" fmla="*/ 522 h 596"/>
                <a:gd name="T14" fmla="*/ 247 w 430"/>
                <a:gd name="T15" fmla="*/ 410 h 596"/>
                <a:gd name="T16" fmla="*/ 259 w 430"/>
                <a:gd name="T17" fmla="*/ 596 h 596"/>
                <a:gd name="T18" fmla="*/ 194 w 430"/>
                <a:gd name="T19" fmla="*/ 478 h 596"/>
                <a:gd name="T20" fmla="*/ 168 w 430"/>
                <a:gd name="T21" fmla="*/ 436 h 596"/>
                <a:gd name="T22" fmla="*/ 215 w 430"/>
                <a:gd name="T23" fmla="*/ 360 h 596"/>
                <a:gd name="T24" fmla="*/ 100 w 430"/>
                <a:gd name="T25" fmla="*/ 392 h 596"/>
                <a:gd name="T26" fmla="*/ 96 w 430"/>
                <a:gd name="T27" fmla="*/ 348 h 596"/>
                <a:gd name="T28" fmla="*/ 0 w 430"/>
                <a:gd name="T29" fmla="*/ 253 h 596"/>
                <a:gd name="T30" fmla="*/ 34 w 430"/>
                <a:gd name="T31" fmla="*/ 160 h 596"/>
                <a:gd name="T32" fmla="*/ 215 w 430"/>
                <a:gd name="T33" fmla="*/ 360 h 596"/>
                <a:gd name="T34" fmla="*/ 215 w 430"/>
                <a:gd name="T35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0" h="596">
                  <a:moveTo>
                    <a:pt x="215" y="0"/>
                  </a:moveTo>
                  <a:lnTo>
                    <a:pt x="302" y="136"/>
                  </a:lnTo>
                  <a:lnTo>
                    <a:pt x="377" y="182"/>
                  </a:lnTo>
                  <a:lnTo>
                    <a:pt x="376" y="279"/>
                  </a:lnTo>
                  <a:lnTo>
                    <a:pt x="334" y="348"/>
                  </a:lnTo>
                  <a:lnTo>
                    <a:pt x="244" y="368"/>
                  </a:lnTo>
                  <a:lnTo>
                    <a:pt x="430" y="522"/>
                  </a:lnTo>
                  <a:lnTo>
                    <a:pt x="247" y="410"/>
                  </a:lnTo>
                  <a:lnTo>
                    <a:pt x="259" y="596"/>
                  </a:lnTo>
                  <a:lnTo>
                    <a:pt x="194" y="478"/>
                  </a:lnTo>
                  <a:lnTo>
                    <a:pt x="168" y="436"/>
                  </a:lnTo>
                  <a:lnTo>
                    <a:pt x="215" y="360"/>
                  </a:lnTo>
                  <a:lnTo>
                    <a:pt x="100" y="392"/>
                  </a:lnTo>
                  <a:lnTo>
                    <a:pt x="96" y="348"/>
                  </a:lnTo>
                  <a:lnTo>
                    <a:pt x="0" y="253"/>
                  </a:lnTo>
                  <a:lnTo>
                    <a:pt x="34" y="160"/>
                  </a:lnTo>
                  <a:lnTo>
                    <a:pt x="215" y="360"/>
                  </a:lnTo>
                  <a:lnTo>
                    <a:pt x="215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6" name="Freeform 169"/>
            <p:cNvSpPr>
              <a:spLocks noEditPoints="1"/>
            </p:cNvSpPr>
            <p:nvPr/>
          </p:nvSpPr>
          <p:spPr bwMode="auto">
            <a:xfrm>
              <a:off x="5950" y="2619"/>
              <a:ext cx="835" cy="832"/>
            </a:xfrm>
            <a:custGeom>
              <a:avLst/>
              <a:gdLst>
                <a:gd name="T0" fmla="*/ 5829 w 15303"/>
                <a:gd name="T1" fmla="*/ 474 h 15238"/>
                <a:gd name="T2" fmla="*/ 6460 w 15303"/>
                <a:gd name="T3" fmla="*/ 221 h 15238"/>
                <a:gd name="T4" fmla="*/ 7009 w 15303"/>
                <a:gd name="T5" fmla="*/ 255 h 15238"/>
                <a:gd name="T6" fmla="*/ 7664 w 15303"/>
                <a:gd name="T7" fmla="*/ 133 h 15238"/>
                <a:gd name="T8" fmla="*/ 8582 w 15303"/>
                <a:gd name="T9" fmla="*/ 173 h 15238"/>
                <a:gd name="T10" fmla="*/ 9082 w 15303"/>
                <a:gd name="T11" fmla="*/ 401 h 15238"/>
                <a:gd name="T12" fmla="*/ 10416 w 15303"/>
                <a:gd name="T13" fmla="*/ 514 h 15238"/>
                <a:gd name="T14" fmla="*/ 10666 w 15303"/>
                <a:gd name="T15" fmla="*/ 664 h 15238"/>
                <a:gd name="T16" fmla="*/ 11049 w 15303"/>
                <a:gd name="T17" fmla="*/ 1059 h 15238"/>
                <a:gd name="T18" fmla="*/ 12365 w 15303"/>
                <a:gd name="T19" fmla="*/ 1720 h 15238"/>
                <a:gd name="T20" fmla="*/ 12726 w 15303"/>
                <a:gd name="T21" fmla="*/ 2102 h 15238"/>
                <a:gd name="T22" fmla="*/ 12807 w 15303"/>
                <a:gd name="T23" fmla="*/ 2209 h 15238"/>
                <a:gd name="T24" fmla="*/ 13798 w 15303"/>
                <a:gd name="T25" fmla="*/ 3297 h 15238"/>
                <a:gd name="T26" fmla="*/ 13879 w 15303"/>
                <a:gd name="T27" fmla="*/ 3404 h 15238"/>
                <a:gd name="T28" fmla="*/ 14514 w 15303"/>
                <a:gd name="T29" fmla="*/ 4698 h 15238"/>
                <a:gd name="T30" fmla="*/ 14826 w 15303"/>
                <a:gd name="T31" fmla="*/ 5302 h 15238"/>
                <a:gd name="T32" fmla="*/ 14844 w 15303"/>
                <a:gd name="T33" fmla="*/ 5852 h 15238"/>
                <a:gd name="T34" fmla="*/ 15300 w 15303"/>
                <a:gd name="T35" fmla="*/ 6961 h 15238"/>
                <a:gd name="T36" fmla="*/ 15264 w 15303"/>
                <a:gd name="T37" fmla="*/ 7392 h 15238"/>
                <a:gd name="T38" fmla="*/ 15083 w 15303"/>
                <a:gd name="T39" fmla="*/ 7911 h 15238"/>
                <a:gd name="T40" fmla="*/ 15081 w 15303"/>
                <a:gd name="T41" fmla="*/ 9384 h 15238"/>
                <a:gd name="T42" fmla="*/ 14855 w 15303"/>
                <a:gd name="T43" fmla="*/ 9864 h 15238"/>
                <a:gd name="T44" fmla="*/ 14796 w 15303"/>
                <a:gd name="T45" fmla="*/ 9984 h 15238"/>
                <a:gd name="T46" fmla="*/ 14262 w 15303"/>
                <a:gd name="T47" fmla="*/ 11357 h 15238"/>
                <a:gd name="T48" fmla="*/ 14203 w 15303"/>
                <a:gd name="T49" fmla="*/ 11476 h 15238"/>
                <a:gd name="T50" fmla="*/ 13846 w 15303"/>
                <a:gd name="T51" fmla="*/ 11894 h 15238"/>
                <a:gd name="T52" fmla="*/ 12981 w 15303"/>
                <a:gd name="T53" fmla="*/ 13047 h 15238"/>
                <a:gd name="T54" fmla="*/ 12882 w 15303"/>
                <a:gd name="T55" fmla="*/ 13136 h 15238"/>
                <a:gd name="T56" fmla="*/ 11707 w 15303"/>
                <a:gd name="T57" fmla="*/ 14023 h 15238"/>
                <a:gd name="T58" fmla="*/ 11627 w 15303"/>
                <a:gd name="T59" fmla="*/ 14101 h 15238"/>
                <a:gd name="T60" fmla="*/ 11180 w 15303"/>
                <a:gd name="T61" fmla="*/ 14417 h 15238"/>
                <a:gd name="T62" fmla="*/ 9763 w 15303"/>
                <a:gd name="T63" fmla="*/ 14822 h 15238"/>
                <a:gd name="T64" fmla="*/ 9190 w 15303"/>
                <a:gd name="T65" fmla="*/ 15186 h 15238"/>
                <a:gd name="T66" fmla="*/ 9190 w 15303"/>
                <a:gd name="T67" fmla="*/ 15186 h 15238"/>
                <a:gd name="T68" fmla="*/ 7708 w 15303"/>
                <a:gd name="T69" fmla="*/ 15105 h 15238"/>
                <a:gd name="T70" fmla="*/ 7041 w 15303"/>
                <a:gd name="T71" fmla="*/ 15238 h 15238"/>
                <a:gd name="T72" fmla="*/ 6093 w 15303"/>
                <a:gd name="T73" fmla="*/ 15185 h 15238"/>
                <a:gd name="T74" fmla="*/ 5643 w 15303"/>
                <a:gd name="T75" fmla="*/ 14868 h 15238"/>
                <a:gd name="T76" fmla="*/ 4974 w 15303"/>
                <a:gd name="T77" fmla="*/ 14752 h 15238"/>
                <a:gd name="T78" fmla="*/ 4524 w 15303"/>
                <a:gd name="T79" fmla="*/ 14435 h 15238"/>
                <a:gd name="T80" fmla="*/ 3659 w 15303"/>
                <a:gd name="T81" fmla="*/ 14101 h 15238"/>
                <a:gd name="T82" fmla="*/ 3094 w 15303"/>
                <a:gd name="T83" fmla="*/ 13758 h 15238"/>
                <a:gd name="T84" fmla="*/ 2790 w 15303"/>
                <a:gd name="T85" fmla="*/ 13300 h 15238"/>
                <a:gd name="T86" fmla="*/ 1618 w 15303"/>
                <a:gd name="T87" fmla="*/ 12409 h 15238"/>
                <a:gd name="T88" fmla="*/ 1508 w 15303"/>
                <a:gd name="T89" fmla="*/ 12297 h 15238"/>
                <a:gd name="T90" fmla="*/ 975 w 15303"/>
                <a:gd name="T91" fmla="*/ 10924 h 15238"/>
                <a:gd name="T92" fmla="*/ 559 w 15303"/>
                <a:gd name="T93" fmla="*/ 10386 h 15238"/>
                <a:gd name="T94" fmla="*/ 232 w 15303"/>
                <a:gd name="T95" fmla="*/ 9500 h 15238"/>
                <a:gd name="T96" fmla="*/ 316 w 15303"/>
                <a:gd name="T97" fmla="*/ 8957 h 15238"/>
                <a:gd name="T98" fmla="*/ 122 w 15303"/>
                <a:gd name="T99" fmla="*/ 8305 h 15238"/>
                <a:gd name="T100" fmla="*/ 206 w 15303"/>
                <a:gd name="T101" fmla="*/ 7762 h 15238"/>
                <a:gd name="T102" fmla="*/ 134 w 15303"/>
                <a:gd name="T103" fmla="*/ 6973 h 15238"/>
                <a:gd name="T104" fmla="*/ 225 w 15303"/>
                <a:gd name="T105" fmla="*/ 6184 h 15238"/>
                <a:gd name="T106" fmla="*/ 500 w 15303"/>
                <a:gd name="T107" fmla="*/ 5708 h 15238"/>
                <a:gd name="T108" fmla="*/ 771 w 15303"/>
                <a:gd name="T109" fmla="*/ 4273 h 15238"/>
                <a:gd name="T110" fmla="*/ 870 w 15303"/>
                <a:gd name="T111" fmla="*/ 4135 h 15238"/>
                <a:gd name="T112" fmla="*/ 1297 w 15303"/>
                <a:gd name="T113" fmla="*/ 3788 h 15238"/>
                <a:gd name="T114" fmla="*/ 2070 w 15303"/>
                <a:gd name="T115" fmla="*/ 2535 h 15238"/>
                <a:gd name="T116" fmla="*/ 2150 w 15303"/>
                <a:gd name="T117" fmla="*/ 2428 h 15238"/>
                <a:gd name="T118" fmla="*/ 3356 w 15303"/>
                <a:gd name="T119" fmla="*/ 1611 h 15238"/>
                <a:gd name="T120" fmla="*/ 3853 w 15303"/>
                <a:gd name="T121" fmla="*/ 1147 h 15238"/>
                <a:gd name="T122" fmla="*/ 4377 w 15303"/>
                <a:gd name="T123" fmla="*/ 981 h 15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03" h="15238">
                  <a:moveTo>
                    <a:pt x="4887" y="514"/>
                  </a:moveTo>
                  <a:lnTo>
                    <a:pt x="5281" y="441"/>
                  </a:lnTo>
                  <a:lnTo>
                    <a:pt x="5305" y="572"/>
                  </a:lnTo>
                  <a:lnTo>
                    <a:pt x="4912" y="645"/>
                  </a:lnTo>
                  <a:lnTo>
                    <a:pt x="4887" y="514"/>
                  </a:lnTo>
                  <a:close/>
                  <a:moveTo>
                    <a:pt x="5412" y="416"/>
                  </a:moveTo>
                  <a:lnTo>
                    <a:pt x="5805" y="343"/>
                  </a:lnTo>
                  <a:lnTo>
                    <a:pt x="5829" y="474"/>
                  </a:lnTo>
                  <a:lnTo>
                    <a:pt x="5436" y="547"/>
                  </a:lnTo>
                  <a:lnTo>
                    <a:pt x="5412" y="416"/>
                  </a:lnTo>
                  <a:close/>
                  <a:moveTo>
                    <a:pt x="5936" y="319"/>
                  </a:moveTo>
                  <a:lnTo>
                    <a:pt x="6329" y="246"/>
                  </a:lnTo>
                  <a:lnTo>
                    <a:pt x="6354" y="377"/>
                  </a:lnTo>
                  <a:lnTo>
                    <a:pt x="5960" y="450"/>
                  </a:lnTo>
                  <a:lnTo>
                    <a:pt x="5936" y="319"/>
                  </a:lnTo>
                  <a:close/>
                  <a:moveTo>
                    <a:pt x="6460" y="221"/>
                  </a:moveTo>
                  <a:lnTo>
                    <a:pt x="6854" y="148"/>
                  </a:lnTo>
                  <a:lnTo>
                    <a:pt x="6878" y="279"/>
                  </a:lnTo>
                  <a:lnTo>
                    <a:pt x="6485" y="352"/>
                  </a:lnTo>
                  <a:lnTo>
                    <a:pt x="6460" y="221"/>
                  </a:lnTo>
                  <a:close/>
                  <a:moveTo>
                    <a:pt x="6985" y="124"/>
                  </a:moveTo>
                  <a:lnTo>
                    <a:pt x="7378" y="51"/>
                  </a:lnTo>
                  <a:lnTo>
                    <a:pt x="7402" y="182"/>
                  </a:lnTo>
                  <a:lnTo>
                    <a:pt x="7009" y="255"/>
                  </a:lnTo>
                  <a:lnTo>
                    <a:pt x="6985" y="124"/>
                  </a:lnTo>
                  <a:close/>
                  <a:moveTo>
                    <a:pt x="7509" y="26"/>
                  </a:moveTo>
                  <a:lnTo>
                    <a:pt x="7639" y="2"/>
                  </a:lnTo>
                  <a:cubicBezTo>
                    <a:pt x="7647" y="0"/>
                    <a:pt x="7656" y="0"/>
                    <a:pt x="7664" y="2"/>
                  </a:cubicBezTo>
                  <a:lnTo>
                    <a:pt x="7927" y="51"/>
                  </a:lnTo>
                  <a:lnTo>
                    <a:pt x="7902" y="182"/>
                  </a:lnTo>
                  <a:lnTo>
                    <a:pt x="7639" y="133"/>
                  </a:lnTo>
                  <a:lnTo>
                    <a:pt x="7664" y="133"/>
                  </a:lnTo>
                  <a:lnTo>
                    <a:pt x="7533" y="157"/>
                  </a:lnTo>
                  <a:lnTo>
                    <a:pt x="7509" y="26"/>
                  </a:lnTo>
                  <a:close/>
                  <a:moveTo>
                    <a:pt x="8058" y="75"/>
                  </a:moveTo>
                  <a:lnTo>
                    <a:pt x="8451" y="148"/>
                  </a:lnTo>
                  <a:lnTo>
                    <a:pt x="8427" y="279"/>
                  </a:lnTo>
                  <a:lnTo>
                    <a:pt x="8033" y="206"/>
                  </a:lnTo>
                  <a:lnTo>
                    <a:pt x="8058" y="75"/>
                  </a:lnTo>
                  <a:close/>
                  <a:moveTo>
                    <a:pt x="8582" y="173"/>
                  </a:moveTo>
                  <a:lnTo>
                    <a:pt x="8975" y="246"/>
                  </a:lnTo>
                  <a:lnTo>
                    <a:pt x="8951" y="377"/>
                  </a:lnTo>
                  <a:lnTo>
                    <a:pt x="8558" y="304"/>
                  </a:lnTo>
                  <a:lnTo>
                    <a:pt x="8582" y="173"/>
                  </a:lnTo>
                  <a:close/>
                  <a:moveTo>
                    <a:pt x="9106" y="270"/>
                  </a:moveTo>
                  <a:lnTo>
                    <a:pt x="9500" y="343"/>
                  </a:lnTo>
                  <a:lnTo>
                    <a:pt x="9475" y="475"/>
                  </a:lnTo>
                  <a:lnTo>
                    <a:pt x="9082" y="401"/>
                  </a:lnTo>
                  <a:lnTo>
                    <a:pt x="9106" y="270"/>
                  </a:lnTo>
                  <a:close/>
                  <a:moveTo>
                    <a:pt x="9631" y="368"/>
                  </a:moveTo>
                  <a:lnTo>
                    <a:pt x="10024" y="441"/>
                  </a:lnTo>
                  <a:lnTo>
                    <a:pt x="10000" y="572"/>
                  </a:lnTo>
                  <a:lnTo>
                    <a:pt x="9606" y="499"/>
                  </a:lnTo>
                  <a:lnTo>
                    <a:pt x="9631" y="368"/>
                  </a:lnTo>
                  <a:close/>
                  <a:moveTo>
                    <a:pt x="10155" y="465"/>
                  </a:moveTo>
                  <a:lnTo>
                    <a:pt x="10416" y="514"/>
                  </a:lnTo>
                  <a:cubicBezTo>
                    <a:pt x="10424" y="515"/>
                    <a:pt x="10432" y="518"/>
                    <a:pt x="10439" y="523"/>
                  </a:cubicBezTo>
                  <a:lnTo>
                    <a:pt x="10553" y="594"/>
                  </a:lnTo>
                  <a:lnTo>
                    <a:pt x="10483" y="707"/>
                  </a:lnTo>
                  <a:lnTo>
                    <a:pt x="10368" y="636"/>
                  </a:lnTo>
                  <a:lnTo>
                    <a:pt x="10391" y="645"/>
                  </a:lnTo>
                  <a:lnTo>
                    <a:pt x="10131" y="597"/>
                  </a:lnTo>
                  <a:lnTo>
                    <a:pt x="10155" y="465"/>
                  </a:lnTo>
                  <a:close/>
                  <a:moveTo>
                    <a:pt x="10666" y="664"/>
                  </a:moveTo>
                  <a:lnTo>
                    <a:pt x="11006" y="876"/>
                  </a:lnTo>
                  <a:lnTo>
                    <a:pt x="10936" y="989"/>
                  </a:lnTo>
                  <a:lnTo>
                    <a:pt x="10596" y="778"/>
                  </a:lnTo>
                  <a:lnTo>
                    <a:pt x="10666" y="664"/>
                  </a:lnTo>
                  <a:close/>
                  <a:moveTo>
                    <a:pt x="11119" y="946"/>
                  </a:moveTo>
                  <a:lnTo>
                    <a:pt x="11459" y="1157"/>
                  </a:lnTo>
                  <a:lnTo>
                    <a:pt x="11389" y="1270"/>
                  </a:lnTo>
                  <a:lnTo>
                    <a:pt x="11049" y="1059"/>
                  </a:lnTo>
                  <a:lnTo>
                    <a:pt x="11119" y="946"/>
                  </a:lnTo>
                  <a:close/>
                  <a:moveTo>
                    <a:pt x="11572" y="1228"/>
                  </a:moveTo>
                  <a:lnTo>
                    <a:pt x="11912" y="1439"/>
                  </a:lnTo>
                  <a:lnTo>
                    <a:pt x="11842" y="1552"/>
                  </a:lnTo>
                  <a:lnTo>
                    <a:pt x="11502" y="1341"/>
                  </a:lnTo>
                  <a:lnTo>
                    <a:pt x="11572" y="1228"/>
                  </a:lnTo>
                  <a:close/>
                  <a:moveTo>
                    <a:pt x="12025" y="1509"/>
                  </a:moveTo>
                  <a:lnTo>
                    <a:pt x="12365" y="1720"/>
                  </a:lnTo>
                  <a:lnTo>
                    <a:pt x="12295" y="1834"/>
                  </a:lnTo>
                  <a:lnTo>
                    <a:pt x="11955" y="1622"/>
                  </a:lnTo>
                  <a:lnTo>
                    <a:pt x="12025" y="1509"/>
                  </a:lnTo>
                  <a:close/>
                  <a:moveTo>
                    <a:pt x="12478" y="1791"/>
                  </a:moveTo>
                  <a:lnTo>
                    <a:pt x="12807" y="1995"/>
                  </a:lnTo>
                  <a:cubicBezTo>
                    <a:pt x="12814" y="1999"/>
                    <a:pt x="12820" y="2005"/>
                    <a:pt x="12825" y="2011"/>
                  </a:cubicBezTo>
                  <a:lnTo>
                    <a:pt x="12833" y="2022"/>
                  </a:lnTo>
                  <a:lnTo>
                    <a:pt x="12726" y="2102"/>
                  </a:lnTo>
                  <a:lnTo>
                    <a:pt x="12718" y="2092"/>
                  </a:lnTo>
                  <a:lnTo>
                    <a:pt x="12736" y="2108"/>
                  </a:lnTo>
                  <a:lnTo>
                    <a:pt x="12408" y="1904"/>
                  </a:lnTo>
                  <a:lnTo>
                    <a:pt x="12478" y="1791"/>
                  </a:lnTo>
                  <a:close/>
                  <a:moveTo>
                    <a:pt x="12913" y="2128"/>
                  </a:moveTo>
                  <a:lnTo>
                    <a:pt x="13155" y="2447"/>
                  </a:lnTo>
                  <a:lnTo>
                    <a:pt x="13048" y="2528"/>
                  </a:lnTo>
                  <a:lnTo>
                    <a:pt x="12807" y="2209"/>
                  </a:lnTo>
                  <a:lnTo>
                    <a:pt x="12913" y="2128"/>
                  </a:lnTo>
                  <a:close/>
                  <a:moveTo>
                    <a:pt x="13235" y="2553"/>
                  </a:moveTo>
                  <a:lnTo>
                    <a:pt x="13477" y="2872"/>
                  </a:lnTo>
                  <a:lnTo>
                    <a:pt x="13370" y="2953"/>
                  </a:lnTo>
                  <a:lnTo>
                    <a:pt x="13129" y="2634"/>
                  </a:lnTo>
                  <a:lnTo>
                    <a:pt x="13235" y="2553"/>
                  </a:lnTo>
                  <a:close/>
                  <a:moveTo>
                    <a:pt x="13557" y="2979"/>
                  </a:moveTo>
                  <a:lnTo>
                    <a:pt x="13798" y="3297"/>
                  </a:lnTo>
                  <a:lnTo>
                    <a:pt x="13692" y="3378"/>
                  </a:lnTo>
                  <a:lnTo>
                    <a:pt x="13451" y="3059"/>
                  </a:lnTo>
                  <a:lnTo>
                    <a:pt x="13557" y="2979"/>
                  </a:lnTo>
                  <a:close/>
                  <a:moveTo>
                    <a:pt x="13879" y="3404"/>
                  </a:moveTo>
                  <a:lnTo>
                    <a:pt x="14120" y="3723"/>
                  </a:lnTo>
                  <a:lnTo>
                    <a:pt x="14014" y="3803"/>
                  </a:lnTo>
                  <a:lnTo>
                    <a:pt x="13773" y="3484"/>
                  </a:lnTo>
                  <a:lnTo>
                    <a:pt x="13879" y="3404"/>
                  </a:lnTo>
                  <a:close/>
                  <a:moveTo>
                    <a:pt x="14201" y="3829"/>
                  </a:moveTo>
                  <a:lnTo>
                    <a:pt x="14442" y="4148"/>
                  </a:lnTo>
                  <a:lnTo>
                    <a:pt x="14336" y="4228"/>
                  </a:lnTo>
                  <a:lnTo>
                    <a:pt x="14095" y="3909"/>
                  </a:lnTo>
                  <a:lnTo>
                    <a:pt x="14201" y="3829"/>
                  </a:lnTo>
                  <a:close/>
                  <a:moveTo>
                    <a:pt x="14533" y="4277"/>
                  </a:moveTo>
                  <a:lnTo>
                    <a:pt x="14642" y="4661"/>
                  </a:lnTo>
                  <a:lnTo>
                    <a:pt x="14514" y="4698"/>
                  </a:lnTo>
                  <a:lnTo>
                    <a:pt x="14404" y="4313"/>
                  </a:lnTo>
                  <a:lnTo>
                    <a:pt x="14533" y="4277"/>
                  </a:lnTo>
                  <a:close/>
                  <a:moveTo>
                    <a:pt x="14679" y="4790"/>
                  </a:moveTo>
                  <a:lnTo>
                    <a:pt x="14789" y="5174"/>
                  </a:lnTo>
                  <a:lnTo>
                    <a:pt x="14661" y="5211"/>
                  </a:lnTo>
                  <a:lnTo>
                    <a:pt x="14551" y="4826"/>
                  </a:lnTo>
                  <a:lnTo>
                    <a:pt x="14679" y="4790"/>
                  </a:lnTo>
                  <a:close/>
                  <a:moveTo>
                    <a:pt x="14826" y="5302"/>
                  </a:moveTo>
                  <a:lnTo>
                    <a:pt x="14935" y="5687"/>
                  </a:lnTo>
                  <a:lnTo>
                    <a:pt x="14807" y="5724"/>
                  </a:lnTo>
                  <a:lnTo>
                    <a:pt x="14697" y="5339"/>
                  </a:lnTo>
                  <a:lnTo>
                    <a:pt x="14826" y="5302"/>
                  </a:lnTo>
                  <a:close/>
                  <a:moveTo>
                    <a:pt x="14972" y="5815"/>
                  </a:moveTo>
                  <a:lnTo>
                    <a:pt x="15082" y="6200"/>
                  </a:lnTo>
                  <a:lnTo>
                    <a:pt x="14954" y="6236"/>
                  </a:lnTo>
                  <a:lnTo>
                    <a:pt x="14844" y="5852"/>
                  </a:lnTo>
                  <a:lnTo>
                    <a:pt x="14972" y="5815"/>
                  </a:lnTo>
                  <a:close/>
                  <a:moveTo>
                    <a:pt x="15119" y="6328"/>
                  </a:moveTo>
                  <a:lnTo>
                    <a:pt x="15229" y="6713"/>
                  </a:lnTo>
                  <a:lnTo>
                    <a:pt x="15100" y="6749"/>
                  </a:lnTo>
                  <a:lnTo>
                    <a:pt x="14990" y="6365"/>
                  </a:lnTo>
                  <a:lnTo>
                    <a:pt x="15119" y="6328"/>
                  </a:lnTo>
                  <a:close/>
                  <a:moveTo>
                    <a:pt x="15265" y="6841"/>
                  </a:moveTo>
                  <a:lnTo>
                    <a:pt x="15300" y="6961"/>
                  </a:lnTo>
                  <a:cubicBezTo>
                    <a:pt x="15302" y="6969"/>
                    <a:pt x="15303" y="6977"/>
                    <a:pt x="15302" y="6986"/>
                  </a:cubicBezTo>
                  <a:lnTo>
                    <a:pt x="15277" y="7259"/>
                  </a:lnTo>
                  <a:lnTo>
                    <a:pt x="15144" y="7247"/>
                  </a:lnTo>
                  <a:lnTo>
                    <a:pt x="15169" y="6973"/>
                  </a:lnTo>
                  <a:lnTo>
                    <a:pt x="15171" y="6998"/>
                  </a:lnTo>
                  <a:lnTo>
                    <a:pt x="15137" y="6877"/>
                  </a:lnTo>
                  <a:lnTo>
                    <a:pt x="15265" y="6841"/>
                  </a:lnTo>
                  <a:close/>
                  <a:moveTo>
                    <a:pt x="15264" y="7392"/>
                  </a:moveTo>
                  <a:lnTo>
                    <a:pt x="15228" y="7790"/>
                  </a:lnTo>
                  <a:lnTo>
                    <a:pt x="15095" y="7778"/>
                  </a:lnTo>
                  <a:lnTo>
                    <a:pt x="15132" y="7380"/>
                  </a:lnTo>
                  <a:lnTo>
                    <a:pt x="15264" y="7392"/>
                  </a:lnTo>
                  <a:close/>
                  <a:moveTo>
                    <a:pt x="15216" y="7923"/>
                  </a:moveTo>
                  <a:lnTo>
                    <a:pt x="15179" y="8321"/>
                  </a:lnTo>
                  <a:lnTo>
                    <a:pt x="15046" y="8309"/>
                  </a:lnTo>
                  <a:lnTo>
                    <a:pt x="15083" y="7911"/>
                  </a:lnTo>
                  <a:lnTo>
                    <a:pt x="15216" y="7923"/>
                  </a:lnTo>
                  <a:close/>
                  <a:moveTo>
                    <a:pt x="15167" y="8454"/>
                  </a:moveTo>
                  <a:lnTo>
                    <a:pt x="15130" y="8852"/>
                  </a:lnTo>
                  <a:lnTo>
                    <a:pt x="14997" y="8840"/>
                  </a:lnTo>
                  <a:lnTo>
                    <a:pt x="15034" y="8442"/>
                  </a:lnTo>
                  <a:lnTo>
                    <a:pt x="15167" y="8454"/>
                  </a:lnTo>
                  <a:close/>
                  <a:moveTo>
                    <a:pt x="15118" y="8985"/>
                  </a:moveTo>
                  <a:lnTo>
                    <a:pt x="15081" y="9384"/>
                  </a:lnTo>
                  <a:lnTo>
                    <a:pt x="14949" y="9371"/>
                  </a:lnTo>
                  <a:lnTo>
                    <a:pt x="14985" y="8973"/>
                  </a:lnTo>
                  <a:lnTo>
                    <a:pt x="15118" y="8985"/>
                  </a:lnTo>
                  <a:close/>
                  <a:moveTo>
                    <a:pt x="15069" y="9516"/>
                  </a:moveTo>
                  <a:lnTo>
                    <a:pt x="15046" y="9770"/>
                  </a:lnTo>
                  <a:cubicBezTo>
                    <a:pt x="15045" y="9778"/>
                    <a:pt x="15043" y="9786"/>
                    <a:pt x="15039" y="9793"/>
                  </a:cubicBezTo>
                  <a:lnTo>
                    <a:pt x="14974" y="9924"/>
                  </a:lnTo>
                  <a:lnTo>
                    <a:pt x="14855" y="9864"/>
                  </a:lnTo>
                  <a:lnTo>
                    <a:pt x="14920" y="9734"/>
                  </a:lnTo>
                  <a:lnTo>
                    <a:pt x="14913" y="9757"/>
                  </a:lnTo>
                  <a:lnTo>
                    <a:pt x="14936" y="9504"/>
                  </a:lnTo>
                  <a:lnTo>
                    <a:pt x="15069" y="9516"/>
                  </a:lnTo>
                  <a:close/>
                  <a:moveTo>
                    <a:pt x="14915" y="10043"/>
                  </a:moveTo>
                  <a:lnTo>
                    <a:pt x="14737" y="10401"/>
                  </a:lnTo>
                  <a:lnTo>
                    <a:pt x="14618" y="10342"/>
                  </a:lnTo>
                  <a:lnTo>
                    <a:pt x="14796" y="9984"/>
                  </a:lnTo>
                  <a:lnTo>
                    <a:pt x="14915" y="10043"/>
                  </a:lnTo>
                  <a:close/>
                  <a:moveTo>
                    <a:pt x="14678" y="10521"/>
                  </a:moveTo>
                  <a:lnTo>
                    <a:pt x="14500" y="10879"/>
                  </a:lnTo>
                  <a:lnTo>
                    <a:pt x="14380" y="10820"/>
                  </a:lnTo>
                  <a:lnTo>
                    <a:pt x="14558" y="10461"/>
                  </a:lnTo>
                  <a:lnTo>
                    <a:pt x="14678" y="10521"/>
                  </a:lnTo>
                  <a:close/>
                  <a:moveTo>
                    <a:pt x="14440" y="10998"/>
                  </a:moveTo>
                  <a:lnTo>
                    <a:pt x="14262" y="11357"/>
                  </a:lnTo>
                  <a:lnTo>
                    <a:pt x="14143" y="11297"/>
                  </a:lnTo>
                  <a:lnTo>
                    <a:pt x="14321" y="10939"/>
                  </a:lnTo>
                  <a:lnTo>
                    <a:pt x="14440" y="10998"/>
                  </a:lnTo>
                  <a:close/>
                  <a:moveTo>
                    <a:pt x="14203" y="11476"/>
                  </a:moveTo>
                  <a:lnTo>
                    <a:pt x="14025" y="11834"/>
                  </a:lnTo>
                  <a:lnTo>
                    <a:pt x="13906" y="11775"/>
                  </a:lnTo>
                  <a:lnTo>
                    <a:pt x="14084" y="11417"/>
                  </a:lnTo>
                  <a:lnTo>
                    <a:pt x="14203" y="11476"/>
                  </a:lnTo>
                  <a:close/>
                  <a:moveTo>
                    <a:pt x="13966" y="11954"/>
                  </a:moveTo>
                  <a:lnTo>
                    <a:pt x="13791" y="12305"/>
                  </a:lnTo>
                  <a:cubicBezTo>
                    <a:pt x="13787" y="12313"/>
                    <a:pt x="13782" y="12319"/>
                    <a:pt x="13776" y="12325"/>
                  </a:cubicBezTo>
                  <a:lnTo>
                    <a:pt x="13771" y="12330"/>
                  </a:lnTo>
                  <a:lnTo>
                    <a:pt x="13681" y="12231"/>
                  </a:lnTo>
                  <a:lnTo>
                    <a:pt x="13687" y="12226"/>
                  </a:lnTo>
                  <a:lnTo>
                    <a:pt x="13672" y="12246"/>
                  </a:lnTo>
                  <a:lnTo>
                    <a:pt x="13846" y="11894"/>
                  </a:lnTo>
                  <a:lnTo>
                    <a:pt x="13966" y="11954"/>
                  </a:lnTo>
                  <a:close/>
                  <a:moveTo>
                    <a:pt x="13672" y="12419"/>
                  </a:moveTo>
                  <a:lnTo>
                    <a:pt x="13376" y="12688"/>
                  </a:lnTo>
                  <a:lnTo>
                    <a:pt x="13286" y="12590"/>
                  </a:lnTo>
                  <a:lnTo>
                    <a:pt x="13582" y="12321"/>
                  </a:lnTo>
                  <a:lnTo>
                    <a:pt x="13672" y="12419"/>
                  </a:lnTo>
                  <a:close/>
                  <a:moveTo>
                    <a:pt x="13277" y="12778"/>
                  </a:moveTo>
                  <a:lnTo>
                    <a:pt x="12981" y="13047"/>
                  </a:lnTo>
                  <a:lnTo>
                    <a:pt x="12891" y="12948"/>
                  </a:lnTo>
                  <a:lnTo>
                    <a:pt x="13187" y="12679"/>
                  </a:lnTo>
                  <a:lnTo>
                    <a:pt x="13277" y="12778"/>
                  </a:lnTo>
                  <a:close/>
                  <a:moveTo>
                    <a:pt x="12882" y="13136"/>
                  </a:moveTo>
                  <a:lnTo>
                    <a:pt x="12586" y="13405"/>
                  </a:lnTo>
                  <a:lnTo>
                    <a:pt x="12496" y="13306"/>
                  </a:lnTo>
                  <a:lnTo>
                    <a:pt x="12793" y="13038"/>
                  </a:lnTo>
                  <a:lnTo>
                    <a:pt x="12882" y="13136"/>
                  </a:lnTo>
                  <a:close/>
                  <a:moveTo>
                    <a:pt x="12487" y="13495"/>
                  </a:moveTo>
                  <a:lnTo>
                    <a:pt x="12191" y="13764"/>
                  </a:lnTo>
                  <a:lnTo>
                    <a:pt x="12101" y="13665"/>
                  </a:lnTo>
                  <a:lnTo>
                    <a:pt x="12398" y="13396"/>
                  </a:lnTo>
                  <a:lnTo>
                    <a:pt x="12487" y="13495"/>
                  </a:lnTo>
                  <a:close/>
                  <a:moveTo>
                    <a:pt x="12092" y="13853"/>
                  </a:moveTo>
                  <a:lnTo>
                    <a:pt x="11796" y="14122"/>
                  </a:lnTo>
                  <a:lnTo>
                    <a:pt x="11707" y="14023"/>
                  </a:lnTo>
                  <a:lnTo>
                    <a:pt x="12003" y="13755"/>
                  </a:lnTo>
                  <a:lnTo>
                    <a:pt x="12092" y="13853"/>
                  </a:lnTo>
                  <a:close/>
                  <a:moveTo>
                    <a:pt x="11697" y="14212"/>
                  </a:moveTo>
                  <a:lnTo>
                    <a:pt x="11696" y="14213"/>
                  </a:lnTo>
                  <a:cubicBezTo>
                    <a:pt x="11690" y="14218"/>
                    <a:pt x="11683" y="14223"/>
                    <a:pt x="11675" y="14226"/>
                  </a:cubicBezTo>
                  <a:lnTo>
                    <a:pt x="11304" y="14369"/>
                  </a:lnTo>
                  <a:lnTo>
                    <a:pt x="11256" y="14245"/>
                  </a:lnTo>
                  <a:lnTo>
                    <a:pt x="11627" y="14101"/>
                  </a:lnTo>
                  <a:lnTo>
                    <a:pt x="11607" y="14114"/>
                  </a:lnTo>
                  <a:lnTo>
                    <a:pt x="11608" y="14113"/>
                  </a:lnTo>
                  <a:lnTo>
                    <a:pt x="11697" y="14212"/>
                  </a:lnTo>
                  <a:close/>
                  <a:moveTo>
                    <a:pt x="11180" y="14417"/>
                  </a:moveTo>
                  <a:lnTo>
                    <a:pt x="10806" y="14562"/>
                  </a:lnTo>
                  <a:lnTo>
                    <a:pt x="10758" y="14437"/>
                  </a:lnTo>
                  <a:lnTo>
                    <a:pt x="11131" y="14293"/>
                  </a:lnTo>
                  <a:lnTo>
                    <a:pt x="11180" y="14417"/>
                  </a:lnTo>
                  <a:close/>
                  <a:moveTo>
                    <a:pt x="10682" y="14610"/>
                  </a:moveTo>
                  <a:lnTo>
                    <a:pt x="10309" y="14754"/>
                  </a:lnTo>
                  <a:lnTo>
                    <a:pt x="10261" y="14629"/>
                  </a:lnTo>
                  <a:lnTo>
                    <a:pt x="10634" y="14485"/>
                  </a:lnTo>
                  <a:lnTo>
                    <a:pt x="10682" y="14610"/>
                  </a:lnTo>
                  <a:close/>
                  <a:moveTo>
                    <a:pt x="10185" y="14802"/>
                  </a:moveTo>
                  <a:lnTo>
                    <a:pt x="9811" y="14946"/>
                  </a:lnTo>
                  <a:lnTo>
                    <a:pt x="9763" y="14822"/>
                  </a:lnTo>
                  <a:lnTo>
                    <a:pt x="10137" y="14678"/>
                  </a:lnTo>
                  <a:lnTo>
                    <a:pt x="10185" y="14802"/>
                  </a:lnTo>
                  <a:close/>
                  <a:moveTo>
                    <a:pt x="9687" y="14994"/>
                  </a:moveTo>
                  <a:lnTo>
                    <a:pt x="9314" y="15138"/>
                  </a:lnTo>
                  <a:lnTo>
                    <a:pt x="9266" y="15014"/>
                  </a:lnTo>
                  <a:lnTo>
                    <a:pt x="9639" y="14870"/>
                  </a:lnTo>
                  <a:lnTo>
                    <a:pt x="9687" y="14994"/>
                  </a:lnTo>
                  <a:close/>
                  <a:moveTo>
                    <a:pt x="9190" y="15186"/>
                  </a:moveTo>
                  <a:lnTo>
                    <a:pt x="9067" y="15234"/>
                  </a:lnTo>
                  <a:cubicBezTo>
                    <a:pt x="9060" y="15237"/>
                    <a:pt x="9052" y="15238"/>
                    <a:pt x="9043" y="15238"/>
                  </a:cubicBezTo>
                  <a:lnTo>
                    <a:pt x="8774" y="15238"/>
                  </a:lnTo>
                  <a:lnTo>
                    <a:pt x="8774" y="15105"/>
                  </a:lnTo>
                  <a:lnTo>
                    <a:pt x="9043" y="15105"/>
                  </a:lnTo>
                  <a:lnTo>
                    <a:pt x="9019" y="15109"/>
                  </a:lnTo>
                  <a:lnTo>
                    <a:pt x="9142" y="15062"/>
                  </a:lnTo>
                  <a:lnTo>
                    <a:pt x="9190" y="15186"/>
                  </a:lnTo>
                  <a:close/>
                  <a:moveTo>
                    <a:pt x="8641" y="15238"/>
                  </a:moveTo>
                  <a:lnTo>
                    <a:pt x="8241" y="15238"/>
                  </a:lnTo>
                  <a:lnTo>
                    <a:pt x="8241" y="15105"/>
                  </a:lnTo>
                  <a:lnTo>
                    <a:pt x="8641" y="15105"/>
                  </a:lnTo>
                  <a:lnTo>
                    <a:pt x="8641" y="15238"/>
                  </a:lnTo>
                  <a:close/>
                  <a:moveTo>
                    <a:pt x="8108" y="15238"/>
                  </a:moveTo>
                  <a:lnTo>
                    <a:pt x="7708" y="15238"/>
                  </a:lnTo>
                  <a:lnTo>
                    <a:pt x="7708" y="15105"/>
                  </a:lnTo>
                  <a:lnTo>
                    <a:pt x="8108" y="15105"/>
                  </a:lnTo>
                  <a:lnTo>
                    <a:pt x="8108" y="15238"/>
                  </a:lnTo>
                  <a:close/>
                  <a:moveTo>
                    <a:pt x="7574" y="15238"/>
                  </a:moveTo>
                  <a:lnTo>
                    <a:pt x="7174" y="15238"/>
                  </a:lnTo>
                  <a:lnTo>
                    <a:pt x="7174" y="15105"/>
                  </a:lnTo>
                  <a:lnTo>
                    <a:pt x="7574" y="15105"/>
                  </a:lnTo>
                  <a:lnTo>
                    <a:pt x="7574" y="15238"/>
                  </a:lnTo>
                  <a:close/>
                  <a:moveTo>
                    <a:pt x="7041" y="15238"/>
                  </a:moveTo>
                  <a:lnTo>
                    <a:pt x="6641" y="15238"/>
                  </a:lnTo>
                  <a:lnTo>
                    <a:pt x="6641" y="15105"/>
                  </a:lnTo>
                  <a:lnTo>
                    <a:pt x="7041" y="15105"/>
                  </a:lnTo>
                  <a:lnTo>
                    <a:pt x="7041" y="15238"/>
                  </a:lnTo>
                  <a:close/>
                  <a:moveTo>
                    <a:pt x="6508" y="15238"/>
                  </a:moveTo>
                  <a:lnTo>
                    <a:pt x="6243" y="15238"/>
                  </a:lnTo>
                  <a:cubicBezTo>
                    <a:pt x="6235" y="15238"/>
                    <a:pt x="6227" y="15237"/>
                    <a:pt x="6219" y="15234"/>
                  </a:cubicBezTo>
                  <a:lnTo>
                    <a:pt x="6093" y="15185"/>
                  </a:lnTo>
                  <a:lnTo>
                    <a:pt x="6141" y="15060"/>
                  </a:lnTo>
                  <a:lnTo>
                    <a:pt x="6267" y="15109"/>
                  </a:lnTo>
                  <a:lnTo>
                    <a:pt x="6243" y="15105"/>
                  </a:lnTo>
                  <a:lnTo>
                    <a:pt x="6508" y="15105"/>
                  </a:lnTo>
                  <a:lnTo>
                    <a:pt x="6508" y="15238"/>
                  </a:lnTo>
                  <a:close/>
                  <a:moveTo>
                    <a:pt x="5968" y="15137"/>
                  </a:moveTo>
                  <a:lnTo>
                    <a:pt x="5595" y="14992"/>
                  </a:lnTo>
                  <a:lnTo>
                    <a:pt x="5643" y="14868"/>
                  </a:lnTo>
                  <a:lnTo>
                    <a:pt x="6017" y="15012"/>
                  </a:lnTo>
                  <a:lnTo>
                    <a:pt x="5968" y="15137"/>
                  </a:lnTo>
                  <a:close/>
                  <a:moveTo>
                    <a:pt x="5471" y="14944"/>
                  </a:moveTo>
                  <a:lnTo>
                    <a:pt x="5098" y="14800"/>
                  </a:lnTo>
                  <a:lnTo>
                    <a:pt x="5146" y="14676"/>
                  </a:lnTo>
                  <a:lnTo>
                    <a:pt x="5519" y="14820"/>
                  </a:lnTo>
                  <a:lnTo>
                    <a:pt x="5471" y="14944"/>
                  </a:lnTo>
                  <a:close/>
                  <a:moveTo>
                    <a:pt x="4974" y="14752"/>
                  </a:moveTo>
                  <a:lnTo>
                    <a:pt x="4600" y="14608"/>
                  </a:lnTo>
                  <a:lnTo>
                    <a:pt x="4649" y="14484"/>
                  </a:lnTo>
                  <a:lnTo>
                    <a:pt x="5022" y="14628"/>
                  </a:lnTo>
                  <a:lnTo>
                    <a:pt x="4974" y="14752"/>
                  </a:lnTo>
                  <a:close/>
                  <a:moveTo>
                    <a:pt x="4476" y="14560"/>
                  </a:moveTo>
                  <a:lnTo>
                    <a:pt x="4103" y="14416"/>
                  </a:lnTo>
                  <a:lnTo>
                    <a:pt x="4151" y="14291"/>
                  </a:lnTo>
                  <a:lnTo>
                    <a:pt x="4524" y="14435"/>
                  </a:lnTo>
                  <a:lnTo>
                    <a:pt x="4476" y="14560"/>
                  </a:lnTo>
                  <a:close/>
                  <a:moveTo>
                    <a:pt x="3979" y="14368"/>
                  </a:moveTo>
                  <a:lnTo>
                    <a:pt x="3611" y="14226"/>
                  </a:lnTo>
                  <a:cubicBezTo>
                    <a:pt x="3604" y="14223"/>
                    <a:pt x="3597" y="14218"/>
                    <a:pt x="3590" y="14213"/>
                  </a:cubicBezTo>
                  <a:lnTo>
                    <a:pt x="3586" y="14208"/>
                  </a:lnTo>
                  <a:lnTo>
                    <a:pt x="3676" y="14110"/>
                  </a:lnTo>
                  <a:lnTo>
                    <a:pt x="3680" y="14114"/>
                  </a:lnTo>
                  <a:lnTo>
                    <a:pt x="3659" y="14101"/>
                  </a:lnTo>
                  <a:lnTo>
                    <a:pt x="4027" y="14243"/>
                  </a:lnTo>
                  <a:lnTo>
                    <a:pt x="3979" y="14368"/>
                  </a:lnTo>
                  <a:close/>
                  <a:moveTo>
                    <a:pt x="3487" y="14118"/>
                  </a:moveTo>
                  <a:lnTo>
                    <a:pt x="3192" y="13848"/>
                  </a:lnTo>
                  <a:lnTo>
                    <a:pt x="3282" y="13750"/>
                  </a:lnTo>
                  <a:lnTo>
                    <a:pt x="3577" y="14020"/>
                  </a:lnTo>
                  <a:lnTo>
                    <a:pt x="3487" y="14118"/>
                  </a:lnTo>
                  <a:close/>
                  <a:moveTo>
                    <a:pt x="3094" y="13758"/>
                  </a:moveTo>
                  <a:lnTo>
                    <a:pt x="2799" y="13488"/>
                  </a:lnTo>
                  <a:lnTo>
                    <a:pt x="2889" y="13390"/>
                  </a:lnTo>
                  <a:lnTo>
                    <a:pt x="3184" y="13660"/>
                  </a:lnTo>
                  <a:lnTo>
                    <a:pt x="3094" y="13758"/>
                  </a:lnTo>
                  <a:close/>
                  <a:moveTo>
                    <a:pt x="2700" y="13398"/>
                  </a:moveTo>
                  <a:lnTo>
                    <a:pt x="2405" y="13128"/>
                  </a:lnTo>
                  <a:lnTo>
                    <a:pt x="2495" y="13030"/>
                  </a:lnTo>
                  <a:lnTo>
                    <a:pt x="2790" y="13300"/>
                  </a:lnTo>
                  <a:lnTo>
                    <a:pt x="2700" y="13398"/>
                  </a:lnTo>
                  <a:close/>
                  <a:moveTo>
                    <a:pt x="2307" y="13038"/>
                  </a:moveTo>
                  <a:lnTo>
                    <a:pt x="2012" y="12768"/>
                  </a:lnTo>
                  <a:lnTo>
                    <a:pt x="2102" y="12670"/>
                  </a:lnTo>
                  <a:lnTo>
                    <a:pt x="2397" y="12940"/>
                  </a:lnTo>
                  <a:lnTo>
                    <a:pt x="2307" y="13038"/>
                  </a:lnTo>
                  <a:close/>
                  <a:moveTo>
                    <a:pt x="1913" y="12678"/>
                  </a:moveTo>
                  <a:lnTo>
                    <a:pt x="1618" y="12409"/>
                  </a:lnTo>
                  <a:lnTo>
                    <a:pt x="1708" y="12310"/>
                  </a:lnTo>
                  <a:lnTo>
                    <a:pt x="2003" y="12580"/>
                  </a:lnTo>
                  <a:lnTo>
                    <a:pt x="1913" y="12678"/>
                  </a:lnTo>
                  <a:close/>
                  <a:moveTo>
                    <a:pt x="1508" y="12297"/>
                  </a:moveTo>
                  <a:lnTo>
                    <a:pt x="1330" y="11939"/>
                  </a:lnTo>
                  <a:lnTo>
                    <a:pt x="1449" y="11879"/>
                  </a:lnTo>
                  <a:lnTo>
                    <a:pt x="1627" y="12238"/>
                  </a:lnTo>
                  <a:lnTo>
                    <a:pt x="1508" y="12297"/>
                  </a:lnTo>
                  <a:close/>
                  <a:moveTo>
                    <a:pt x="1270" y="11819"/>
                  </a:moveTo>
                  <a:lnTo>
                    <a:pt x="1092" y="11461"/>
                  </a:lnTo>
                  <a:lnTo>
                    <a:pt x="1212" y="11402"/>
                  </a:lnTo>
                  <a:lnTo>
                    <a:pt x="1390" y="11760"/>
                  </a:lnTo>
                  <a:lnTo>
                    <a:pt x="1270" y="11819"/>
                  </a:lnTo>
                  <a:close/>
                  <a:moveTo>
                    <a:pt x="1033" y="11342"/>
                  </a:moveTo>
                  <a:lnTo>
                    <a:pt x="855" y="10983"/>
                  </a:lnTo>
                  <a:lnTo>
                    <a:pt x="975" y="10924"/>
                  </a:lnTo>
                  <a:lnTo>
                    <a:pt x="1153" y="11282"/>
                  </a:lnTo>
                  <a:lnTo>
                    <a:pt x="1033" y="11342"/>
                  </a:lnTo>
                  <a:close/>
                  <a:moveTo>
                    <a:pt x="796" y="10864"/>
                  </a:moveTo>
                  <a:lnTo>
                    <a:pt x="618" y="10506"/>
                  </a:lnTo>
                  <a:lnTo>
                    <a:pt x="737" y="10447"/>
                  </a:lnTo>
                  <a:lnTo>
                    <a:pt x="915" y="10805"/>
                  </a:lnTo>
                  <a:lnTo>
                    <a:pt x="796" y="10864"/>
                  </a:lnTo>
                  <a:close/>
                  <a:moveTo>
                    <a:pt x="559" y="10386"/>
                  </a:moveTo>
                  <a:lnTo>
                    <a:pt x="381" y="10028"/>
                  </a:lnTo>
                  <a:lnTo>
                    <a:pt x="500" y="9969"/>
                  </a:lnTo>
                  <a:lnTo>
                    <a:pt x="678" y="10327"/>
                  </a:lnTo>
                  <a:lnTo>
                    <a:pt x="559" y="10386"/>
                  </a:lnTo>
                  <a:close/>
                  <a:moveTo>
                    <a:pt x="321" y="9909"/>
                  </a:moveTo>
                  <a:lnTo>
                    <a:pt x="264" y="9793"/>
                  </a:lnTo>
                  <a:cubicBezTo>
                    <a:pt x="260" y="9786"/>
                    <a:pt x="258" y="9778"/>
                    <a:pt x="257" y="9770"/>
                  </a:cubicBezTo>
                  <a:lnTo>
                    <a:pt x="232" y="9500"/>
                  </a:lnTo>
                  <a:lnTo>
                    <a:pt x="365" y="9488"/>
                  </a:lnTo>
                  <a:lnTo>
                    <a:pt x="390" y="9757"/>
                  </a:lnTo>
                  <a:lnTo>
                    <a:pt x="383" y="9734"/>
                  </a:lnTo>
                  <a:lnTo>
                    <a:pt x="441" y="9849"/>
                  </a:lnTo>
                  <a:lnTo>
                    <a:pt x="321" y="9909"/>
                  </a:lnTo>
                  <a:close/>
                  <a:moveTo>
                    <a:pt x="220" y="9367"/>
                  </a:moveTo>
                  <a:lnTo>
                    <a:pt x="183" y="8969"/>
                  </a:lnTo>
                  <a:lnTo>
                    <a:pt x="316" y="8957"/>
                  </a:lnTo>
                  <a:lnTo>
                    <a:pt x="353" y="9355"/>
                  </a:lnTo>
                  <a:lnTo>
                    <a:pt x="220" y="9367"/>
                  </a:lnTo>
                  <a:close/>
                  <a:moveTo>
                    <a:pt x="171" y="8836"/>
                  </a:moveTo>
                  <a:lnTo>
                    <a:pt x="135" y="8438"/>
                  </a:lnTo>
                  <a:lnTo>
                    <a:pt x="267" y="8425"/>
                  </a:lnTo>
                  <a:lnTo>
                    <a:pt x="304" y="8824"/>
                  </a:lnTo>
                  <a:lnTo>
                    <a:pt x="171" y="8836"/>
                  </a:lnTo>
                  <a:close/>
                  <a:moveTo>
                    <a:pt x="122" y="8305"/>
                  </a:moveTo>
                  <a:lnTo>
                    <a:pt x="86" y="7907"/>
                  </a:lnTo>
                  <a:lnTo>
                    <a:pt x="219" y="7894"/>
                  </a:lnTo>
                  <a:lnTo>
                    <a:pt x="255" y="8293"/>
                  </a:lnTo>
                  <a:lnTo>
                    <a:pt x="122" y="8305"/>
                  </a:lnTo>
                  <a:close/>
                  <a:moveTo>
                    <a:pt x="74" y="7774"/>
                  </a:moveTo>
                  <a:lnTo>
                    <a:pt x="37" y="7376"/>
                  </a:lnTo>
                  <a:lnTo>
                    <a:pt x="170" y="7363"/>
                  </a:lnTo>
                  <a:lnTo>
                    <a:pt x="206" y="7762"/>
                  </a:lnTo>
                  <a:lnTo>
                    <a:pt x="74" y="7774"/>
                  </a:lnTo>
                  <a:close/>
                  <a:moveTo>
                    <a:pt x="25" y="7243"/>
                  </a:moveTo>
                  <a:lnTo>
                    <a:pt x="1" y="6986"/>
                  </a:lnTo>
                  <a:cubicBezTo>
                    <a:pt x="0" y="6977"/>
                    <a:pt x="1" y="6969"/>
                    <a:pt x="3" y="6961"/>
                  </a:cubicBezTo>
                  <a:lnTo>
                    <a:pt x="42" y="6825"/>
                  </a:lnTo>
                  <a:lnTo>
                    <a:pt x="171" y="6861"/>
                  </a:lnTo>
                  <a:lnTo>
                    <a:pt x="132" y="6998"/>
                  </a:lnTo>
                  <a:lnTo>
                    <a:pt x="134" y="6973"/>
                  </a:lnTo>
                  <a:lnTo>
                    <a:pt x="157" y="7231"/>
                  </a:lnTo>
                  <a:lnTo>
                    <a:pt x="25" y="7243"/>
                  </a:lnTo>
                  <a:close/>
                  <a:moveTo>
                    <a:pt x="79" y="6697"/>
                  </a:moveTo>
                  <a:lnTo>
                    <a:pt x="189" y="6312"/>
                  </a:lnTo>
                  <a:lnTo>
                    <a:pt x="317" y="6349"/>
                  </a:lnTo>
                  <a:lnTo>
                    <a:pt x="207" y="6733"/>
                  </a:lnTo>
                  <a:lnTo>
                    <a:pt x="79" y="6697"/>
                  </a:lnTo>
                  <a:close/>
                  <a:moveTo>
                    <a:pt x="225" y="6184"/>
                  </a:moveTo>
                  <a:lnTo>
                    <a:pt x="335" y="5799"/>
                  </a:lnTo>
                  <a:lnTo>
                    <a:pt x="464" y="5836"/>
                  </a:lnTo>
                  <a:lnTo>
                    <a:pt x="354" y="6220"/>
                  </a:lnTo>
                  <a:lnTo>
                    <a:pt x="225" y="6184"/>
                  </a:lnTo>
                  <a:close/>
                  <a:moveTo>
                    <a:pt x="372" y="5671"/>
                  </a:moveTo>
                  <a:lnTo>
                    <a:pt x="482" y="5286"/>
                  </a:lnTo>
                  <a:lnTo>
                    <a:pt x="610" y="5323"/>
                  </a:lnTo>
                  <a:lnTo>
                    <a:pt x="500" y="5708"/>
                  </a:lnTo>
                  <a:lnTo>
                    <a:pt x="372" y="5671"/>
                  </a:lnTo>
                  <a:close/>
                  <a:moveTo>
                    <a:pt x="518" y="5158"/>
                  </a:moveTo>
                  <a:lnTo>
                    <a:pt x="628" y="4774"/>
                  </a:lnTo>
                  <a:lnTo>
                    <a:pt x="757" y="4810"/>
                  </a:lnTo>
                  <a:lnTo>
                    <a:pt x="647" y="5195"/>
                  </a:lnTo>
                  <a:lnTo>
                    <a:pt x="518" y="5158"/>
                  </a:lnTo>
                  <a:close/>
                  <a:moveTo>
                    <a:pt x="665" y="4645"/>
                  </a:moveTo>
                  <a:lnTo>
                    <a:pt x="771" y="4273"/>
                  </a:lnTo>
                  <a:cubicBezTo>
                    <a:pt x="774" y="4265"/>
                    <a:pt x="777" y="4258"/>
                    <a:pt x="782" y="4251"/>
                  </a:cubicBezTo>
                  <a:lnTo>
                    <a:pt x="790" y="4241"/>
                  </a:lnTo>
                  <a:lnTo>
                    <a:pt x="897" y="4321"/>
                  </a:lnTo>
                  <a:lnTo>
                    <a:pt x="889" y="4331"/>
                  </a:lnTo>
                  <a:lnTo>
                    <a:pt x="900" y="4310"/>
                  </a:lnTo>
                  <a:lnTo>
                    <a:pt x="793" y="4682"/>
                  </a:lnTo>
                  <a:lnTo>
                    <a:pt x="665" y="4645"/>
                  </a:lnTo>
                  <a:close/>
                  <a:moveTo>
                    <a:pt x="870" y="4135"/>
                  </a:moveTo>
                  <a:lnTo>
                    <a:pt x="1110" y="3815"/>
                  </a:lnTo>
                  <a:lnTo>
                    <a:pt x="1217" y="3895"/>
                  </a:lnTo>
                  <a:lnTo>
                    <a:pt x="977" y="4215"/>
                  </a:lnTo>
                  <a:lnTo>
                    <a:pt x="870" y="4135"/>
                  </a:lnTo>
                  <a:close/>
                  <a:moveTo>
                    <a:pt x="1190" y="3708"/>
                  </a:moveTo>
                  <a:lnTo>
                    <a:pt x="1430" y="3388"/>
                  </a:lnTo>
                  <a:lnTo>
                    <a:pt x="1537" y="3468"/>
                  </a:lnTo>
                  <a:lnTo>
                    <a:pt x="1297" y="3788"/>
                  </a:lnTo>
                  <a:lnTo>
                    <a:pt x="1190" y="3708"/>
                  </a:lnTo>
                  <a:close/>
                  <a:moveTo>
                    <a:pt x="1510" y="3281"/>
                  </a:moveTo>
                  <a:lnTo>
                    <a:pt x="1750" y="2961"/>
                  </a:lnTo>
                  <a:lnTo>
                    <a:pt x="1857" y="3041"/>
                  </a:lnTo>
                  <a:lnTo>
                    <a:pt x="1617" y="3361"/>
                  </a:lnTo>
                  <a:lnTo>
                    <a:pt x="1510" y="3281"/>
                  </a:lnTo>
                  <a:close/>
                  <a:moveTo>
                    <a:pt x="1830" y="2855"/>
                  </a:moveTo>
                  <a:lnTo>
                    <a:pt x="2070" y="2535"/>
                  </a:lnTo>
                  <a:lnTo>
                    <a:pt x="2177" y="2615"/>
                  </a:lnTo>
                  <a:lnTo>
                    <a:pt x="1937" y="2935"/>
                  </a:lnTo>
                  <a:lnTo>
                    <a:pt x="1830" y="2855"/>
                  </a:lnTo>
                  <a:close/>
                  <a:moveTo>
                    <a:pt x="2150" y="2428"/>
                  </a:moveTo>
                  <a:lnTo>
                    <a:pt x="2390" y="2108"/>
                  </a:lnTo>
                  <a:lnTo>
                    <a:pt x="2497" y="2188"/>
                  </a:lnTo>
                  <a:lnTo>
                    <a:pt x="2257" y="2508"/>
                  </a:lnTo>
                  <a:lnTo>
                    <a:pt x="2150" y="2428"/>
                  </a:lnTo>
                  <a:close/>
                  <a:moveTo>
                    <a:pt x="2491" y="1988"/>
                  </a:moveTo>
                  <a:lnTo>
                    <a:pt x="2832" y="1778"/>
                  </a:lnTo>
                  <a:lnTo>
                    <a:pt x="2902" y="1891"/>
                  </a:lnTo>
                  <a:lnTo>
                    <a:pt x="2561" y="2101"/>
                  </a:lnTo>
                  <a:lnTo>
                    <a:pt x="2491" y="1988"/>
                  </a:lnTo>
                  <a:close/>
                  <a:moveTo>
                    <a:pt x="2945" y="1708"/>
                  </a:moveTo>
                  <a:lnTo>
                    <a:pt x="3286" y="1498"/>
                  </a:lnTo>
                  <a:lnTo>
                    <a:pt x="3356" y="1611"/>
                  </a:lnTo>
                  <a:lnTo>
                    <a:pt x="3015" y="1821"/>
                  </a:lnTo>
                  <a:lnTo>
                    <a:pt x="2945" y="1708"/>
                  </a:lnTo>
                  <a:close/>
                  <a:moveTo>
                    <a:pt x="3399" y="1428"/>
                  </a:moveTo>
                  <a:lnTo>
                    <a:pt x="3739" y="1217"/>
                  </a:lnTo>
                  <a:lnTo>
                    <a:pt x="3809" y="1331"/>
                  </a:lnTo>
                  <a:lnTo>
                    <a:pt x="3469" y="1541"/>
                  </a:lnTo>
                  <a:lnTo>
                    <a:pt x="3399" y="1428"/>
                  </a:lnTo>
                  <a:close/>
                  <a:moveTo>
                    <a:pt x="3853" y="1147"/>
                  </a:moveTo>
                  <a:lnTo>
                    <a:pt x="4193" y="937"/>
                  </a:lnTo>
                  <a:lnTo>
                    <a:pt x="4263" y="1051"/>
                  </a:lnTo>
                  <a:lnTo>
                    <a:pt x="3923" y="1261"/>
                  </a:lnTo>
                  <a:lnTo>
                    <a:pt x="3853" y="1147"/>
                  </a:lnTo>
                  <a:close/>
                  <a:moveTo>
                    <a:pt x="4307" y="867"/>
                  </a:moveTo>
                  <a:lnTo>
                    <a:pt x="4647" y="657"/>
                  </a:lnTo>
                  <a:lnTo>
                    <a:pt x="4717" y="770"/>
                  </a:lnTo>
                  <a:lnTo>
                    <a:pt x="4377" y="981"/>
                  </a:lnTo>
                  <a:lnTo>
                    <a:pt x="4307" y="867"/>
                  </a:lnTo>
                  <a:close/>
                  <a:moveTo>
                    <a:pt x="4760" y="587"/>
                  </a:moveTo>
                  <a:lnTo>
                    <a:pt x="4864" y="523"/>
                  </a:lnTo>
                  <a:lnTo>
                    <a:pt x="4934" y="636"/>
                  </a:lnTo>
                  <a:lnTo>
                    <a:pt x="4830" y="700"/>
                  </a:lnTo>
                  <a:lnTo>
                    <a:pt x="4760" y="587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7" name="Freeform 170"/>
            <p:cNvSpPr>
              <a:spLocks noEditPoints="1"/>
            </p:cNvSpPr>
            <p:nvPr/>
          </p:nvSpPr>
          <p:spPr bwMode="auto">
            <a:xfrm>
              <a:off x="6172" y="2842"/>
              <a:ext cx="391" cy="390"/>
            </a:xfrm>
            <a:custGeom>
              <a:avLst/>
              <a:gdLst>
                <a:gd name="T0" fmla="*/ 2295 w 7175"/>
                <a:gd name="T1" fmla="*/ 242 h 7142"/>
                <a:gd name="T2" fmla="*/ 2819 w 7175"/>
                <a:gd name="T3" fmla="*/ 144 h 7142"/>
                <a:gd name="T4" fmla="*/ 3737 w 7175"/>
                <a:gd name="T5" fmla="*/ 163 h 7142"/>
                <a:gd name="T6" fmla="*/ 3892 w 7175"/>
                <a:gd name="T7" fmla="*/ 57 h 7142"/>
                <a:gd name="T8" fmla="*/ 4417 w 7175"/>
                <a:gd name="T9" fmla="*/ 155 h 7142"/>
                <a:gd name="T10" fmla="*/ 4955 w 7175"/>
                <a:gd name="T11" fmla="*/ 284 h 7142"/>
                <a:gd name="T12" fmla="*/ 5408 w 7175"/>
                <a:gd name="T13" fmla="*/ 566 h 7142"/>
                <a:gd name="T14" fmla="*/ 5861 w 7175"/>
                <a:gd name="T15" fmla="*/ 848 h 7142"/>
                <a:gd name="T16" fmla="*/ 5919 w 7175"/>
                <a:gd name="T17" fmla="*/ 1036 h 7142"/>
                <a:gd name="T18" fmla="*/ 6487 w 7175"/>
                <a:gd name="T19" fmla="*/ 1559 h 7142"/>
                <a:gd name="T20" fmla="*/ 6808 w 7175"/>
                <a:gd name="T21" fmla="*/ 1979 h 7142"/>
                <a:gd name="T22" fmla="*/ 6703 w 7175"/>
                <a:gd name="T23" fmla="*/ 2060 h 7142"/>
                <a:gd name="T24" fmla="*/ 6836 w 7175"/>
                <a:gd name="T25" fmla="*/ 2556 h 7142"/>
                <a:gd name="T26" fmla="*/ 6979 w 7175"/>
                <a:gd name="T27" fmla="*/ 3070 h 7142"/>
                <a:gd name="T28" fmla="*/ 7174 w 7175"/>
                <a:gd name="T29" fmla="*/ 3290 h 7142"/>
                <a:gd name="T30" fmla="*/ 7014 w 7175"/>
                <a:gd name="T31" fmla="*/ 3198 h 7142"/>
                <a:gd name="T32" fmla="*/ 6999 w 7175"/>
                <a:gd name="T33" fmla="*/ 3701 h 7142"/>
                <a:gd name="T34" fmla="*/ 7007 w 7175"/>
                <a:gd name="T35" fmla="*/ 4658 h 7142"/>
                <a:gd name="T36" fmla="*/ 7078 w 7175"/>
                <a:gd name="T37" fmla="*/ 4245 h 7142"/>
                <a:gd name="T38" fmla="*/ 6948 w 7175"/>
                <a:gd name="T39" fmla="*/ 4778 h 7142"/>
                <a:gd name="T40" fmla="*/ 6712 w 7175"/>
                <a:gd name="T41" fmla="*/ 5256 h 7142"/>
                <a:gd name="T42" fmla="*/ 6085 w 7175"/>
                <a:gd name="T43" fmla="*/ 5933 h 7142"/>
                <a:gd name="T44" fmla="*/ 6077 w 7175"/>
                <a:gd name="T45" fmla="*/ 6121 h 7142"/>
                <a:gd name="T46" fmla="*/ 5684 w 7175"/>
                <a:gd name="T47" fmla="*/ 6482 h 7142"/>
                <a:gd name="T48" fmla="*/ 5420 w 7175"/>
                <a:gd name="T49" fmla="*/ 6549 h 7142"/>
                <a:gd name="T50" fmla="*/ 4843 w 7175"/>
                <a:gd name="T51" fmla="*/ 6912 h 7142"/>
                <a:gd name="T52" fmla="*/ 4344 w 7175"/>
                <a:gd name="T53" fmla="*/ 7102 h 7142"/>
                <a:gd name="T54" fmla="*/ 3794 w 7175"/>
                <a:gd name="T55" fmla="*/ 7142 h 7142"/>
                <a:gd name="T56" fmla="*/ 3261 w 7175"/>
                <a:gd name="T57" fmla="*/ 7142 h 7142"/>
                <a:gd name="T58" fmla="*/ 2931 w 7175"/>
                <a:gd name="T59" fmla="*/ 7142 h 7142"/>
                <a:gd name="T60" fmla="*/ 2931 w 7175"/>
                <a:gd name="T61" fmla="*/ 7009 h 7142"/>
                <a:gd name="T62" fmla="*/ 2268 w 7175"/>
                <a:gd name="T63" fmla="*/ 6747 h 7142"/>
                <a:gd name="T64" fmla="*/ 1770 w 7175"/>
                <a:gd name="T65" fmla="*/ 6555 h 7142"/>
                <a:gd name="T66" fmla="*/ 1392 w 7175"/>
                <a:gd name="T67" fmla="*/ 6215 h 7142"/>
                <a:gd name="T68" fmla="*/ 996 w 7175"/>
                <a:gd name="T69" fmla="*/ 5858 h 7142"/>
                <a:gd name="T70" fmla="*/ 696 w 7175"/>
                <a:gd name="T71" fmla="*/ 5761 h 7142"/>
                <a:gd name="T72" fmla="*/ 896 w 7175"/>
                <a:gd name="T73" fmla="*/ 5769 h 7142"/>
                <a:gd name="T74" fmla="*/ 637 w 7175"/>
                <a:gd name="T75" fmla="*/ 5340 h 7142"/>
                <a:gd name="T76" fmla="*/ 110 w 7175"/>
                <a:gd name="T77" fmla="*/ 4535 h 7142"/>
                <a:gd name="T78" fmla="*/ 281 w 7175"/>
                <a:gd name="T79" fmla="*/ 4921 h 7142"/>
                <a:gd name="T80" fmla="*/ 98 w 7175"/>
                <a:gd name="T81" fmla="*/ 4402 h 7142"/>
                <a:gd name="T82" fmla="*/ 52 w 7175"/>
                <a:gd name="T83" fmla="*/ 3871 h 7142"/>
                <a:gd name="T84" fmla="*/ 226 w 7175"/>
                <a:gd name="T85" fmla="*/ 2964 h 7142"/>
                <a:gd name="T86" fmla="*/ 133 w 7175"/>
                <a:gd name="T87" fmla="*/ 2800 h 7142"/>
                <a:gd name="T88" fmla="*/ 276 w 7175"/>
                <a:gd name="T89" fmla="*/ 2286 h 7142"/>
                <a:gd name="T90" fmla="*/ 472 w 7175"/>
                <a:gd name="T91" fmla="*/ 2060 h 7142"/>
                <a:gd name="T92" fmla="*/ 754 w 7175"/>
                <a:gd name="T93" fmla="*/ 1473 h 7142"/>
                <a:gd name="T94" fmla="*/ 1078 w 7175"/>
                <a:gd name="T95" fmla="*/ 1049 h 7142"/>
                <a:gd name="T96" fmla="*/ 1520 w 7175"/>
                <a:gd name="T97" fmla="*/ 720 h 7142"/>
                <a:gd name="T98" fmla="*/ 1973 w 7175"/>
                <a:gd name="T99" fmla="*/ 438 h 7142"/>
                <a:gd name="T100" fmla="*/ 2272 w 7175"/>
                <a:gd name="T101" fmla="*/ 251 h 7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75" h="7142">
                  <a:moveTo>
                    <a:pt x="2295" y="242"/>
                  </a:moveTo>
                  <a:lnTo>
                    <a:pt x="2688" y="168"/>
                  </a:lnTo>
                  <a:lnTo>
                    <a:pt x="2713" y="299"/>
                  </a:lnTo>
                  <a:lnTo>
                    <a:pt x="2320" y="373"/>
                  </a:lnTo>
                  <a:lnTo>
                    <a:pt x="2295" y="242"/>
                  </a:lnTo>
                  <a:close/>
                  <a:moveTo>
                    <a:pt x="2819" y="144"/>
                  </a:moveTo>
                  <a:lnTo>
                    <a:pt x="3213" y="70"/>
                  </a:lnTo>
                  <a:lnTo>
                    <a:pt x="3237" y="201"/>
                  </a:lnTo>
                  <a:lnTo>
                    <a:pt x="2844" y="275"/>
                  </a:lnTo>
                  <a:lnTo>
                    <a:pt x="2819" y="144"/>
                  </a:lnTo>
                  <a:close/>
                  <a:moveTo>
                    <a:pt x="3344" y="45"/>
                  </a:moveTo>
                  <a:lnTo>
                    <a:pt x="3575" y="2"/>
                  </a:lnTo>
                  <a:cubicBezTo>
                    <a:pt x="3583" y="0"/>
                    <a:pt x="3592" y="0"/>
                    <a:pt x="3600" y="2"/>
                  </a:cubicBezTo>
                  <a:lnTo>
                    <a:pt x="3761" y="32"/>
                  </a:lnTo>
                  <a:lnTo>
                    <a:pt x="3737" y="163"/>
                  </a:lnTo>
                  <a:lnTo>
                    <a:pt x="3575" y="133"/>
                  </a:lnTo>
                  <a:lnTo>
                    <a:pt x="3600" y="133"/>
                  </a:lnTo>
                  <a:lnTo>
                    <a:pt x="3368" y="176"/>
                  </a:lnTo>
                  <a:lnTo>
                    <a:pt x="3344" y="45"/>
                  </a:lnTo>
                  <a:close/>
                  <a:moveTo>
                    <a:pt x="3892" y="57"/>
                  </a:moveTo>
                  <a:lnTo>
                    <a:pt x="4285" y="131"/>
                  </a:lnTo>
                  <a:lnTo>
                    <a:pt x="4261" y="262"/>
                  </a:lnTo>
                  <a:lnTo>
                    <a:pt x="3868" y="188"/>
                  </a:lnTo>
                  <a:lnTo>
                    <a:pt x="3892" y="57"/>
                  </a:lnTo>
                  <a:close/>
                  <a:moveTo>
                    <a:pt x="4417" y="155"/>
                  </a:moveTo>
                  <a:lnTo>
                    <a:pt x="4810" y="229"/>
                  </a:lnTo>
                  <a:lnTo>
                    <a:pt x="4785" y="360"/>
                  </a:lnTo>
                  <a:lnTo>
                    <a:pt x="4392" y="286"/>
                  </a:lnTo>
                  <a:lnTo>
                    <a:pt x="4417" y="155"/>
                  </a:lnTo>
                  <a:close/>
                  <a:moveTo>
                    <a:pt x="4955" y="284"/>
                  </a:moveTo>
                  <a:lnTo>
                    <a:pt x="5295" y="495"/>
                  </a:lnTo>
                  <a:lnTo>
                    <a:pt x="5224" y="608"/>
                  </a:lnTo>
                  <a:lnTo>
                    <a:pt x="4885" y="397"/>
                  </a:lnTo>
                  <a:lnTo>
                    <a:pt x="4955" y="284"/>
                  </a:lnTo>
                  <a:close/>
                  <a:moveTo>
                    <a:pt x="5408" y="566"/>
                  </a:moveTo>
                  <a:lnTo>
                    <a:pt x="5747" y="777"/>
                  </a:lnTo>
                  <a:lnTo>
                    <a:pt x="5677" y="890"/>
                  </a:lnTo>
                  <a:lnTo>
                    <a:pt x="5337" y="679"/>
                  </a:lnTo>
                  <a:lnTo>
                    <a:pt x="5408" y="566"/>
                  </a:lnTo>
                  <a:close/>
                  <a:moveTo>
                    <a:pt x="5861" y="848"/>
                  </a:moveTo>
                  <a:lnTo>
                    <a:pt x="6007" y="939"/>
                  </a:lnTo>
                  <a:cubicBezTo>
                    <a:pt x="6014" y="943"/>
                    <a:pt x="6020" y="949"/>
                    <a:pt x="6024" y="955"/>
                  </a:cubicBezTo>
                  <a:lnTo>
                    <a:pt x="6163" y="1136"/>
                  </a:lnTo>
                  <a:lnTo>
                    <a:pt x="6057" y="1217"/>
                  </a:lnTo>
                  <a:lnTo>
                    <a:pt x="5919" y="1036"/>
                  </a:lnTo>
                  <a:lnTo>
                    <a:pt x="5936" y="1052"/>
                  </a:lnTo>
                  <a:lnTo>
                    <a:pt x="5790" y="961"/>
                  </a:lnTo>
                  <a:lnTo>
                    <a:pt x="5861" y="848"/>
                  </a:lnTo>
                  <a:close/>
                  <a:moveTo>
                    <a:pt x="6244" y="1242"/>
                  </a:moveTo>
                  <a:lnTo>
                    <a:pt x="6487" y="1559"/>
                  </a:lnTo>
                  <a:lnTo>
                    <a:pt x="6381" y="1640"/>
                  </a:lnTo>
                  <a:lnTo>
                    <a:pt x="6138" y="1323"/>
                  </a:lnTo>
                  <a:lnTo>
                    <a:pt x="6244" y="1242"/>
                  </a:lnTo>
                  <a:close/>
                  <a:moveTo>
                    <a:pt x="6568" y="1665"/>
                  </a:moveTo>
                  <a:lnTo>
                    <a:pt x="6808" y="1979"/>
                  </a:lnTo>
                  <a:cubicBezTo>
                    <a:pt x="6814" y="1986"/>
                    <a:pt x="6817" y="1993"/>
                    <a:pt x="6820" y="2002"/>
                  </a:cubicBezTo>
                  <a:lnTo>
                    <a:pt x="6821" y="2006"/>
                  </a:lnTo>
                  <a:lnTo>
                    <a:pt x="6693" y="2042"/>
                  </a:lnTo>
                  <a:lnTo>
                    <a:pt x="6691" y="2037"/>
                  </a:lnTo>
                  <a:lnTo>
                    <a:pt x="6703" y="2060"/>
                  </a:lnTo>
                  <a:lnTo>
                    <a:pt x="6462" y="1746"/>
                  </a:lnTo>
                  <a:lnTo>
                    <a:pt x="6568" y="1665"/>
                  </a:lnTo>
                  <a:close/>
                  <a:moveTo>
                    <a:pt x="6857" y="2135"/>
                  </a:moveTo>
                  <a:lnTo>
                    <a:pt x="6964" y="2520"/>
                  </a:lnTo>
                  <a:lnTo>
                    <a:pt x="6836" y="2556"/>
                  </a:lnTo>
                  <a:lnTo>
                    <a:pt x="6728" y="2171"/>
                  </a:lnTo>
                  <a:lnTo>
                    <a:pt x="6857" y="2135"/>
                  </a:lnTo>
                  <a:close/>
                  <a:moveTo>
                    <a:pt x="7000" y="2649"/>
                  </a:moveTo>
                  <a:lnTo>
                    <a:pt x="7107" y="3034"/>
                  </a:lnTo>
                  <a:lnTo>
                    <a:pt x="6979" y="3070"/>
                  </a:lnTo>
                  <a:lnTo>
                    <a:pt x="6871" y="2684"/>
                  </a:lnTo>
                  <a:lnTo>
                    <a:pt x="7000" y="2649"/>
                  </a:lnTo>
                  <a:close/>
                  <a:moveTo>
                    <a:pt x="7143" y="3162"/>
                  </a:moveTo>
                  <a:lnTo>
                    <a:pt x="7172" y="3266"/>
                  </a:lnTo>
                  <a:cubicBezTo>
                    <a:pt x="7174" y="3274"/>
                    <a:pt x="7175" y="3282"/>
                    <a:pt x="7174" y="3290"/>
                  </a:cubicBezTo>
                  <a:lnTo>
                    <a:pt x="7145" y="3581"/>
                  </a:lnTo>
                  <a:lnTo>
                    <a:pt x="7012" y="3568"/>
                  </a:lnTo>
                  <a:lnTo>
                    <a:pt x="7041" y="3277"/>
                  </a:lnTo>
                  <a:lnTo>
                    <a:pt x="7043" y="3301"/>
                  </a:lnTo>
                  <a:lnTo>
                    <a:pt x="7014" y="3198"/>
                  </a:lnTo>
                  <a:lnTo>
                    <a:pt x="7143" y="3162"/>
                  </a:lnTo>
                  <a:close/>
                  <a:moveTo>
                    <a:pt x="7131" y="3714"/>
                  </a:moveTo>
                  <a:lnTo>
                    <a:pt x="7092" y="4112"/>
                  </a:lnTo>
                  <a:lnTo>
                    <a:pt x="6959" y="4099"/>
                  </a:lnTo>
                  <a:lnTo>
                    <a:pt x="6999" y="3701"/>
                  </a:lnTo>
                  <a:lnTo>
                    <a:pt x="7131" y="3714"/>
                  </a:lnTo>
                  <a:close/>
                  <a:moveTo>
                    <a:pt x="7078" y="4245"/>
                  </a:moveTo>
                  <a:lnTo>
                    <a:pt x="7046" y="4570"/>
                  </a:lnTo>
                  <a:cubicBezTo>
                    <a:pt x="7045" y="4578"/>
                    <a:pt x="7043" y="4586"/>
                    <a:pt x="7039" y="4593"/>
                  </a:cubicBezTo>
                  <a:lnTo>
                    <a:pt x="7007" y="4658"/>
                  </a:lnTo>
                  <a:lnTo>
                    <a:pt x="6887" y="4600"/>
                  </a:lnTo>
                  <a:lnTo>
                    <a:pt x="6920" y="4534"/>
                  </a:lnTo>
                  <a:lnTo>
                    <a:pt x="6913" y="4557"/>
                  </a:lnTo>
                  <a:lnTo>
                    <a:pt x="6946" y="4232"/>
                  </a:lnTo>
                  <a:lnTo>
                    <a:pt x="7078" y="4245"/>
                  </a:lnTo>
                  <a:close/>
                  <a:moveTo>
                    <a:pt x="6948" y="4778"/>
                  </a:moveTo>
                  <a:lnTo>
                    <a:pt x="6771" y="5137"/>
                  </a:lnTo>
                  <a:lnTo>
                    <a:pt x="6651" y="5078"/>
                  </a:lnTo>
                  <a:lnTo>
                    <a:pt x="6828" y="4719"/>
                  </a:lnTo>
                  <a:lnTo>
                    <a:pt x="6948" y="4778"/>
                  </a:lnTo>
                  <a:close/>
                  <a:moveTo>
                    <a:pt x="6712" y="5256"/>
                  </a:moveTo>
                  <a:lnTo>
                    <a:pt x="6535" y="5615"/>
                  </a:lnTo>
                  <a:lnTo>
                    <a:pt x="6416" y="5556"/>
                  </a:lnTo>
                  <a:lnTo>
                    <a:pt x="6592" y="5197"/>
                  </a:lnTo>
                  <a:lnTo>
                    <a:pt x="6712" y="5256"/>
                  </a:lnTo>
                  <a:close/>
                  <a:moveTo>
                    <a:pt x="6476" y="5735"/>
                  </a:moveTo>
                  <a:lnTo>
                    <a:pt x="6463" y="5761"/>
                  </a:lnTo>
                  <a:cubicBezTo>
                    <a:pt x="6460" y="5768"/>
                    <a:pt x="6455" y="5775"/>
                    <a:pt x="6449" y="5781"/>
                  </a:cubicBezTo>
                  <a:lnTo>
                    <a:pt x="6175" y="6031"/>
                  </a:lnTo>
                  <a:lnTo>
                    <a:pt x="6085" y="5933"/>
                  </a:lnTo>
                  <a:lnTo>
                    <a:pt x="6358" y="5682"/>
                  </a:lnTo>
                  <a:lnTo>
                    <a:pt x="6344" y="5702"/>
                  </a:lnTo>
                  <a:lnTo>
                    <a:pt x="6357" y="5676"/>
                  </a:lnTo>
                  <a:lnTo>
                    <a:pt x="6476" y="5735"/>
                  </a:lnTo>
                  <a:close/>
                  <a:moveTo>
                    <a:pt x="6077" y="6121"/>
                  </a:moveTo>
                  <a:lnTo>
                    <a:pt x="5782" y="6392"/>
                  </a:lnTo>
                  <a:lnTo>
                    <a:pt x="5692" y="6293"/>
                  </a:lnTo>
                  <a:lnTo>
                    <a:pt x="5987" y="6023"/>
                  </a:lnTo>
                  <a:lnTo>
                    <a:pt x="6077" y="6121"/>
                  </a:lnTo>
                  <a:close/>
                  <a:moveTo>
                    <a:pt x="5684" y="6482"/>
                  </a:moveTo>
                  <a:lnTo>
                    <a:pt x="5489" y="6661"/>
                  </a:lnTo>
                  <a:cubicBezTo>
                    <a:pt x="5482" y="6666"/>
                    <a:pt x="5475" y="6671"/>
                    <a:pt x="5467" y="6674"/>
                  </a:cubicBezTo>
                  <a:lnTo>
                    <a:pt x="5341" y="6722"/>
                  </a:lnTo>
                  <a:lnTo>
                    <a:pt x="5293" y="6597"/>
                  </a:lnTo>
                  <a:lnTo>
                    <a:pt x="5420" y="6549"/>
                  </a:lnTo>
                  <a:lnTo>
                    <a:pt x="5398" y="6562"/>
                  </a:lnTo>
                  <a:lnTo>
                    <a:pt x="5594" y="6383"/>
                  </a:lnTo>
                  <a:lnTo>
                    <a:pt x="5684" y="6482"/>
                  </a:lnTo>
                  <a:close/>
                  <a:moveTo>
                    <a:pt x="5216" y="6769"/>
                  </a:moveTo>
                  <a:lnTo>
                    <a:pt x="4843" y="6912"/>
                  </a:lnTo>
                  <a:lnTo>
                    <a:pt x="4795" y="6787"/>
                  </a:lnTo>
                  <a:lnTo>
                    <a:pt x="5169" y="6645"/>
                  </a:lnTo>
                  <a:lnTo>
                    <a:pt x="5216" y="6769"/>
                  </a:lnTo>
                  <a:close/>
                  <a:moveTo>
                    <a:pt x="4718" y="6960"/>
                  </a:moveTo>
                  <a:lnTo>
                    <a:pt x="4344" y="7102"/>
                  </a:lnTo>
                  <a:lnTo>
                    <a:pt x="4297" y="6978"/>
                  </a:lnTo>
                  <a:lnTo>
                    <a:pt x="4671" y="6835"/>
                  </a:lnTo>
                  <a:lnTo>
                    <a:pt x="4718" y="6960"/>
                  </a:lnTo>
                  <a:close/>
                  <a:moveTo>
                    <a:pt x="4194" y="7142"/>
                  </a:moveTo>
                  <a:lnTo>
                    <a:pt x="3794" y="7142"/>
                  </a:lnTo>
                  <a:lnTo>
                    <a:pt x="3794" y="7009"/>
                  </a:lnTo>
                  <a:lnTo>
                    <a:pt x="4194" y="7009"/>
                  </a:lnTo>
                  <a:lnTo>
                    <a:pt x="4194" y="7142"/>
                  </a:lnTo>
                  <a:close/>
                  <a:moveTo>
                    <a:pt x="3661" y="7142"/>
                  </a:moveTo>
                  <a:lnTo>
                    <a:pt x="3261" y="7142"/>
                  </a:lnTo>
                  <a:lnTo>
                    <a:pt x="3261" y="7009"/>
                  </a:lnTo>
                  <a:lnTo>
                    <a:pt x="3661" y="7009"/>
                  </a:lnTo>
                  <a:lnTo>
                    <a:pt x="3661" y="7142"/>
                  </a:lnTo>
                  <a:close/>
                  <a:moveTo>
                    <a:pt x="3127" y="7142"/>
                  </a:moveTo>
                  <a:lnTo>
                    <a:pt x="2931" y="7142"/>
                  </a:lnTo>
                  <a:cubicBezTo>
                    <a:pt x="2923" y="7142"/>
                    <a:pt x="2915" y="7141"/>
                    <a:pt x="2907" y="7138"/>
                  </a:cubicBezTo>
                  <a:lnTo>
                    <a:pt x="2717" y="7064"/>
                  </a:lnTo>
                  <a:lnTo>
                    <a:pt x="2765" y="6940"/>
                  </a:lnTo>
                  <a:lnTo>
                    <a:pt x="2955" y="7013"/>
                  </a:lnTo>
                  <a:lnTo>
                    <a:pt x="2931" y="7009"/>
                  </a:lnTo>
                  <a:lnTo>
                    <a:pt x="3127" y="7009"/>
                  </a:lnTo>
                  <a:lnTo>
                    <a:pt x="3127" y="7142"/>
                  </a:lnTo>
                  <a:close/>
                  <a:moveTo>
                    <a:pt x="2593" y="7016"/>
                  </a:moveTo>
                  <a:lnTo>
                    <a:pt x="2219" y="6872"/>
                  </a:lnTo>
                  <a:lnTo>
                    <a:pt x="2268" y="6747"/>
                  </a:lnTo>
                  <a:lnTo>
                    <a:pt x="2641" y="6892"/>
                  </a:lnTo>
                  <a:lnTo>
                    <a:pt x="2593" y="7016"/>
                  </a:lnTo>
                  <a:close/>
                  <a:moveTo>
                    <a:pt x="2095" y="6824"/>
                  </a:moveTo>
                  <a:lnTo>
                    <a:pt x="1722" y="6679"/>
                  </a:lnTo>
                  <a:lnTo>
                    <a:pt x="1770" y="6555"/>
                  </a:lnTo>
                  <a:lnTo>
                    <a:pt x="2143" y="6699"/>
                  </a:lnTo>
                  <a:lnTo>
                    <a:pt x="2095" y="6824"/>
                  </a:lnTo>
                  <a:close/>
                  <a:moveTo>
                    <a:pt x="1599" y="6582"/>
                  </a:moveTo>
                  <a:lnTo>
                    <a:pt x="1302" y="6314"/>
                  </a:lnTo>
                  <a:lnTo>
                    <a:pt x="1392" y="6215"/>
                  </a:lnTo>
                  <a:lnTo>
                    <a:pt x="1689" y="6483"/>
                  </a:lnTo>
                  <a:lnTo>
                    <a:pt x="1599" y="6582"/>
                  </a:lnTo>
                  <a:close/>
                  <a:moveTo>
                    <a:pt x="1203" y="6225"/>
                  </a:moveTo>
                  <a:lnTo>
                    <a:pt x="906" y="5957"/>
                  </a:lnTo>
                  <a:lnTo>
                    <a:pt x="996" y="5858"/>
                  </a:lnTo>
                  <a:lnTo>
                    <a:pt x="1293" y="6126"/>
                  </a:lnTo>
                  <a:lnTo>
                    <a:pt x="1203" y="6225"/>
                  </a:lnTo>
                  <a:close/>
                  <a:moveTo>
                    <a:pt x="807" y="5868"/>
                  </a:moveTo>
                  <a:lnTo>
                    <a:pt x="711" y="5781"/>
                  </a:lnTo>
                  <a:cubicBezTo>
                    <a:pt x="705" y="5775"/>
                    <a:pt x="699" y="5769"/>
                    <a:pt x="696" y="5761"/>
                  </a:cubicBezTo>
                  <a:lnTo>
                    <a:pt x="576" y="5519"/>
                  </a:lnTo>
                  <a:lnTo>
                    <a:pt x="696" y="5460"/>
                  </a:lnTo>
                  <a:lnTo>
                    <a:pt x="815" y="5702"/>
                  </a:lnTo>
                  <a:lnTo>
                    <a:pt x="800" y="5682"/>
                  </a:lnTo>
                  <a:lnTo>
                    <a:pt x="896" y="5769"/>
                  </a:lnTo>
                  <a:lnTo>
                    <a:pt x="807" y="5868"/>
                  </a:lnTo>
                  <a:close/>
                  <a:moveTo>
                    <a:pt x="517" y="5399"/>
                  </a:moveTo>
                  <a:lnTo>
                    <a:pt x="340" y="5040"/>
                  </a:lnTo>
                  <a:lnTo>
                    <a:pt x="460" y="4981"/>
                  </a:lnTo>
                  <a:lnTo>
                    <a:pt x="637" y="5340"/>
                  </a:lnTo>
                  <a:lnTo>
                    <a:pt x="517" y="5399"/>
                  </a:lnTo>
                  <a:close/>
                  <a:moveTo>
                    <a:pt x="281" y="4921"/>
                  </a:moveTo>
                  <a:lnTo>
                    <a:pt x="120" y="4593"/>
                  </a:lnTo>
                  <a:cubicBezTo>
                    <a:pt x="116" y="4586"/>
                    <a:pt x="114" y="4578"/>
                    <a:pt x="113" y="4569"/>
                  </a:cubicBezTo>
                  <a:lnTo>
                    <a:pt x="110" y="4535"/>
                  </a:lnTo>
                  <a:lnTo>
                    <a:pt x="243" y="4523"/>
                  </a:lnTo>
                  <a:lnTo>
                    <a:pt x="246" y="4558"/>
                  </a:lnTo>
                  <a:lnTo>
                    <a:pt x="239" y="4534"/>
                  </a:lnTo>
                  <a:lnTo>
                    <a:pt x="401" y="4862"/>
                  </a:lnTo>
                  <a:lnTo>
                    <a:pt x="281" y="4921"/>
                  </a:lnTo>
                  <a:close/>
                  <a:moveTo>
                    <a:pt x="98" y="4402"/>
                  </a:moveTo>
                  <a:lnTo>
                    <a:pt x="64" y="4004"/>
                  </a:lnTo>
                  <a:lnTo>
                    <a:pt x="196" y="3992"/>
                  </a:lnTo>
                  <a:lnTo>
                    <a:pt x="231" y="4390"/>
                  </a:lnTo>
                  <a:lnTo>
                    <a:pt x="98" y="4402"/>
                  </a:lnTo>
                  <a:close/>
                  <a:moveTo>
                    <a:pt x="52" y="3871"/>
                  </a:moveTo>
                  <a:lnTo>
                    <a:pt x="17" y="3472"/>
                  </a:lnTo>
                  <a:lnTo>
                    <a:pt x="150" y="3461"/>
                  </a:lnTo>
                  <a:lnTo>
                    <a:pt x="185" y="3859"/>
                  </a:lnTo>
                  <a:lnTo>
                    <a:pt x="52" y="3871"/>
                  </a:lnTo>
                  <a:close/>
                  <a:moveTo>
                    <a:pt x="5" y="3339"/>
                  </a:moveTo>
                  <a:lnTo>
                    <a:pt x="1" y="3289"/>
                  </a:lnTo>
                  <a:cubicBezTo>
                    <a:pt x="0" y="3281"/>
                    <a:pt x="1" y="3273"/>
                    <a:pt x="3" y="3266"/>
                  </a:cubicBezTo>
                  <a:lnTo>
                    <a:pt x="97" y="2929"/>
                  </a:lnTo>
                  <a:lnTo>
                    <a:pt x="226" y="2964"/>
                  </a:lnTo>
                  <a:lnTo>
                    <a:pt x="132" y="3301"/>
                  </a:lnTo>
                  <a:lnTo>
                    <a:pt x="134" y="3278"/>
                  </a:lnTo>
                  <a:lnTo>
                    <a:pt x="138" y="3328"/>
                  </a:lnTo>
                  <a:lnTo>
                    <a:pt x="5" y="3339"/>
                  </a:lnTo>
                  <a:close/>
                  <a:moveTo>
                    <a:pt x="133" y="2800"/>
                  </a:moveTo>
                  <a:lnTo>
                    <a:pt x="240" y="2415"/>
                  </a:lnTo>
                  <a:lnTo>
                    <a:pt x="369" y="2451"/>
                  </a:lnTo>
                  <a:lnTo>
                    <a:pt x="261" y="2836"/>
                  </a:lnTo>
                  <a:lnTo>
                    <a:pt x="133" y="2800"/>
                  </a:lnTo>
                  <a:close/>
                  <a:moveTo>
                    <a:pt x="276" y="2286"/>
                  </a:moveTo>
                  <a:lnTo>
                    <a:pt x="355" y="2002"/>
                  </a:lnTo>
                  <a:cubicBezTo>
                    <a:pt x="358" y="1993"/>
                    <a:pt x="361" y="1986"/>
                    <a:pt x="367" y="1979"/>
                  </a:cubicBezTo>
                  <a:lnTo>
                    <a:pt x="430" y="1896"/>
                  </a:lnTo>
                  <a:lnTo>
                    <a:pt x="536" y="1977"/>
                  </a:lnTo>
                  <a:lnTo>
                    <a:pt x="472" y="2060"/>
                  </a:lnTo>
                  <a:lnTo>
                    <a:pt x="484" y="2037"/>
                  </a:lnTo>
                  <a:lnTo>
                    <a:pt x="404" y="2322"/>
                  </a:lnTo>
                  <a:lnTo>
                    <a:pt x="276" y="2286"/>
                  </a:lnTo>
                  <a:close/>
                  <a:moveTo>
                    <a:pt x="511" y="1790"/>
                  </a:moveTo>
                  <a:lnTo>
                    <a:pt x="754" y="1473"/>
                  </a:lnTo>
                  <a:lnTo>
                    <a:pt x="860" y="1554"/>
                  </a:lnTo>
                  <a:lnTo>
                    <a:pt x="617" y="1871"/>
                  </a:lnTo>
                  <a:lnTo>
                    <a:pt x="511" y="1790"/>
                  </a:lnTo>
                  <a:close/>
                  <a:moveTo>
                    <a:pt x="835" y="1367"/>
                  </a:moveTo>
                  <a:lnTo>
                    <a:pt x="1078" y="1049"/>
                  </a:lnTo>
                  <a:lnTo>
                    <a:pt x="1184" y="1130"/>
                  </a:lnTo>
                  <a:lnTo>
                    <a:pt x="941" y="1448"/>
                  </a:lnTo>
                  <a:lnTo>
                    <a:pt x="835" y="1367"/>
                  </a:lnTo>
                  <a:close/>
                  <a:moveTo>
                    <a:pt x="1181" y="931"/>
                  </a:moveTo>
                  <a:lnTo>
                    <a:pt x="1520" y="720"/>
                  </a:lnTo>
                  <a:lnTo>
                    <a:pt x="1591" y="833"/>
                  </a:lnTo>
                  <a:lnTo>
                    <a:pt x="1251" y="1044"/>
                  </a:lnTo>
                  <a:lnTo>
                    <a:pt x="1181" y="931"/>
                  </a:lnTo>
                  <a:close/>
                  <a:moveTo>
                    <a:pt x="1633" y="649"/>
                  </a:moveTo>
                  <a:lnTo>
                    <a:pt x="1973" y="438"/>
                  </a:lnTo>
                  <a:lnTo>
                    <a:pt x="2043" y="551"/>
                  </a:lnTo>
                  <a:lnTo>
                    <a:pt x="1704" y="762"/>
                  </a:lnTo>
                  <a:lnTo>
                    <a:pt x="1633" y="649"/>
                  </a:lnTo>
                  <a:close/>
                  <a:moveTo>
                    <a:pt x="2086" y="367"/>
                  </a:moveTo>
                  <a:lnTo>
                    <a:pt x="2272" y="251"/>
                  </a:lnTo>
                  <a:lnTo>
                    <a:pt x="2343" y="364"/>
                  </a:lnTo>
                  <a:lnTo>
                    <a:pt x="2156" y="480"/>
                  </a:lnTo>
                  <a:lnTo>
                    <a:pt x="2086" y="367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8" name="Freeform 171"/>
            <p:cNvSpPr>
              <a:spLocks noEditPoints="1"/>
            </p:cNvSpPr>
            <p:nvPr/>
          </p:nvSpPr>
          <p:spPr bwMode="auto">
            <a:xfrm>
              <a:off x="5621" y="2289"/>
              <a:ext cx="1493" cy="1487"/>
            </a:xfrm>
            <a:custGeom>
              <a:avLst/>
              <a:gdLst>
                <a:gd name="T0" fmla="*/ 746 w 1493"/>
                <a:gd name="T1" fmla="*/ 750 h 1487"/>
                <a:gd name="T2" fmla="*/ 746 w 1493"/>
                <a:gd name="T3" fmla="*/ 0 h 1487"/>
                <a:gd name="T4" fmla="*/ 746 w 1493"/>
                <a:gd name="T5" fmla="*/ 750 h 1487"/>
                <a:gd name="T6" fmla="*/ 1017 w 1493"/>
                <a:gd name="T7" fmla="*/ 50 h 1487"/>
                <a:gd name="T8" fmla="*/ 746 w 1493"/>
                <a:gd name="T9" fmla="*/ 750 h 1487"/>
                <a:gd name="T10" fmla="*/ 1252 w 1493"/>
                <a:gd name="T11" fmla="*/ 195 h 1487"/>
                <a:gd name="T12" fmla="*/ 746 w 1493"/>
                <a:gd name="T13" fmla="*/ 750 h 1487"/>
                <a:gd name="T14" fmla="*/ 1418 w 1493"/>
                <a:gd name="T15" fmla="*/ 416 h 1487"/>
                <a:gd name="T16" fmla="*/ 746 w 1493"/>
                <a:gd name="T17" fmla="*/ 750 h 1487"/>
                <a:gd name="T18" fmla="*/ 1493 w 1493"/>
                <a:gd name="T19" fmla="*/ 681 h 1487"/>
                <a:gd name="T20" fmla="*/ 746 w 1493"/>
                <a:gd name="T21" fmla="*/ 750 h 1487"/>
                <a:gd name="T22" fmla="*/ 1467 w 1493"/>
                <a:gd name="T23" fmla="*/ 955 h 1487"/>
                <a:gd name="T24" fmla="*/ 746 w 1493"/>
                <a:gd name="T25" fmla="*/ 750 h 1487"/>
                <a:gd name="T26" fmla="*/ 1344 w 1493"/>
                <a:gd name="T27" fmla="*/ 1202 h 1487"/>
                <a:gd name="T28" fmla="*/ 746 w 1493"/>
                <a:gd name="T29" fmla="*/ 750 h 1487"/>
                <a:gd name="T30" fmla="*/ 1141 w 1493"/>
                <a:gd name="T31" fmla="*/ 1387 h 1487"/>
                <a:gd name="T32" fmla="*/ 746 w 1493"/>
                <a:gd name="T33" fmla="*/ 750 h 1487"/>
                <a:gd name="T34" fmla="*/ 884 w 1493"/>
                <a:gd name="T35" fmla="*/ 1487 h 1487"/>
                <a:gd name="T36" fmla="*/ 746 w 1493"/>
                <a:gd name="T37" fmla="*/ 750 h 1487"/>
                <a:gd name="T38" fmla="*/ 608 w 1493"/>
                <a:gd name="T39" fmla="*/ 1487 h 1487"/>
                <a:gd name="T40" fmla="*/ 746 w 1493"/>
                <a:gd name="T41" fmla="*/ 750 h 1487"/>
                <a:gd name="T42" fmla="*/ 351 w 1493"/>
                <a:gd name="T43" fmla="*/ 1387 h 1487"/>
                <a:gd name="T44" fmla="*/ 746 w 1493"/>
                <a:gd name="T45" fmla="*/ 750 h 1487"/>
                <a:gd name="T46" fmla="*/ 149 w 1493"/>
                <a:gd name="T47" fmla="*/ 1202 h 1487"/>
                <a:gd name="T48" fmla="*/ 746 w 1493"/>
                <a:gd name="T49" fmla="*/ 750 h 1487"/>
                <a:gd name="T50" fmla="*/ 26 w 1493"/>
                <a:gd name="T51" fmla="*/ 955 h 1487"/>
                <a:gd name="T52" fmla="*/ 746 w 1493"/>
                <a:gd name="T53" fmla="*/ 750 h 1487"/>
                <a:gd name="T54" fmla="*/ 0 w 1493"/>
                <a:gd name="T55" fmla="*/ 681 h 1487"/>
                <a:gd name="T56" fmla="*/ 746 w 1493"/>
                <a:gd name="T57" fmla="*/ 750 h 1487"/>
                <a:gd name="T58" fmla="*/ 75 w 1493"/>
                <a:gd name="T59" fmla="*/ 416 h 1487"/>
                <a:gd name="T60" fmla="*/ 746 w 1493"/>
                <a:gd name="T61" fmla="*/ 750 h 1487"/>
                <a:gd name="T62" fmla="*/ 241 w 1493"/>
                <a:gd name="T63" fmla="*/ 195 h 1487"/>
                <a:gd name="T64" fmla="*/ 746 w 1493"/>
                <a:gd name="T65" fmla="*/ 750 h 1487"/>
                <a:gd name="T66" fmla="*/ 476 w 1493"/>
                <a:gd name="T67" fmla="*/ 50 h 1487"/>
                <a:gd name="T68" fmla="*/ 746 w 1493"/>
                <a:gd name="T69" fmla="*/ 750 h 1487"/>
                <a:gd name="T70" fmla="*/ 746 w 1493"/>
                <a:gd name="T71" fmla="*/ 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93" h="1487">
                  <a:moveTo>
                    <a:pt x="746" y="750"/>
                  </a:moveTo>
                  <a:lnTo>
                    <a:pt x="746" y="0"/>
                  </a:lnTo>
                  <a:moveTo>
                    <a:pt x="746" y="750"/>
                  </a:moveTo>
                  <a:lnTo>
                    <a:pt x="1017" y="50"/>
                  </a:lnTo>
                  <a:moveTo>
                    <a:pt x="746" y="750"/>
                  </a:moveTo>
                  <a:lnTo>
                    <a:pt x="1252" y="195"/>
                  </a:lnTo>
                  <a:moveTo>
                    <a:pt x="746" y="750"/>
                  </a:moveTo>
                  <a:lnTo>
                    <a:pt x="1418" y="416"/>
                  </a:lnTo>
                  <a:moveTo>
                    <a:pt x="746" y="750"/>
                  </a:moveTo>
                  <a:lnTo>
                    <a:pt x="1493" y="681"/>
                  </a:lnTo>
                  <a:moveTo>
                    <a:pt x="746" y="750"/>
                  </a:moveTo>
                  <a:lnTo>
                    <a:pt x="1467" y="955"/>
                  </a:lnTo>
                  <a:moveTo>
                    <a:pt x="746" y="750"/>
                  </a:moveTo>
                  <a:lnTo>
                    <a:pt x="1344" y="1202"/>
                  </a:lnTo>
                  <a:moveTo>
                    <a:pt x="746" y="750"/>
                  </a:moveTo>
                  <a:lnTo>
                    <a:pt x="1141" y="1387"/>
                  </a:lnTo>
                  <a:moveTo>
                    <a:pt x="746" y="750"/>
                  </a:moveTo>
                  <a:lnTo>
                    <a:pt x="884" y="1487"/>
                  </a:lnTo>
                  <a:moveTo>
                    <a:pt x="746" y="750"/>
                  </a:moveTo>
                  <a:lnTo>
                    <a:pt x="608" y="1487"/>
                  </a:lnTo>
                  <a:moveTo>
                    <a:pt x="746" y="750"/>
                  </a:moveTo>
                  <a:lnTo>
                    <a:pt x="351" y="1387"/>
                  </a:lnTo>
                  <a:moveTo>
                    <a:pt x="746" y="750"/>
                  </a:moveTo>
                  <a:lnTo>
                    <a:pt x="149" y="1202"/>
                  </a:lnTo>
                  <a:moveTo>
                    <a:pt x="746" y="750"/>
                  </a:moveTo>
                  <a:lnTo>
                    <a:pt x="26" y="955"/>
                  </a:lnTo>
                  <a:moveTo>
                    <a:pt x="746" y="750"/>
                  </a:moveTo>
                  <a:lnTo>
                    <a:pt x="0" y="681"/>
                  </a:lnTo>
                  <a:moveTo>
                    <a:pt x="746" y="750"/>
                  </a:moveTo>
                  <a:lnTo>
                    <a:pt x="75" y="416"/>
                  </a:lnTo>
                  <a:moveTo>
                    <a:pt x="746" y="750"/>
                  </a:moveTo>
                  <a:lnTo>
                    <a:pt x="241" y="195"/>
                  </a:lnTo>
                  <a:moveTo>
                    <a:pt x="746" y="750"/>
                  </a:moveTo>
                  <a:lnTo>
                    <a:pt x="476" y="50"/>
                  </a:lnTo>
                  <a:moveTo>
                    <a:pt x="746" y="750"/>
                  </a:moveTo>
                  <a:lnTo>
                    <a:pt x="746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2" name="Rectangle 225"/>
            <p:cNvSpPr>
              <a:spLocks noChangeArrowheads="1"/>
            </p:cNvSpPr>
            <p:nvPr/>
          </p:nvSpPr>
          <p:spPr bwMode="auto">
            <a:xfrm>
              <a:off x="7449" y="2200"/>
              <a:ext cx="33" cy="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301" name="Groupe 300"/>
          <p:cNvGrpSpPr/>
          <p:nvPr/>
        </p:nvGrpSpPr>
        <p:grpSpPr>
          <a:xfrm>
            <a:off x="6060634" y="3361679"/>
            <a:ext cx="2852123" cy="2071209"/>
            <a:chOff x="8068646" y="3385871"/>
            <a:chExt cx="3802830" cy="2761610"/>
          </a:xfrm>
        </p:grpSpPr>
        <p:sp>
          <p:nvSpPr>
            <p:cNvPr id="285" name="Rectangle 22"/>
            <p:cNvSpPr>
              <a:spLocks noChangeArrowheads="1"/>
            </p:cNvSpPr>
            <p:nvPr/>
          </p:nvSpPr>
          <p:spPr bwMode="auto">
            <a:xfrm>
              <a:off x="10027378" y="3385871"/>
              <a:ext cx="314807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Fire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Rectangle 25"/>
            <p:cNvSpPr>
              <a:spLocks noChangeArrowheads="1"/>
            </p:cNvSpPr>
            <p:nvPr/>
          </p:nvSpPr>
          <p:spPr bwMode="auto">
            <a:xfrm>
              <a:off x="10642078" y="3541618"/>
              <a:ext cx="564993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Megafire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" name="Rectangle 28"/>
            <p:cNvSpPr>
              <a:spLocks noChangeArrowheads="1"/>
            </p:cNvSpPr>
            <p:nvPr/>
          </p:nvSpPr>
          <p:spPr bwMode="auto">
            <a:xfrm>
              <a:off x="10993261" y="3823825"/>
              <a:ext cx="558367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Drought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8" name="Rectangle 31"/>
            <p:cNvSpPr>
              <a:spLocks noChangeArrowheads="1"/>
            </p:cNvSpPr>
            <p:nvPr/>
          </p:nvSpPr>
          <p:spPr bwMode="auto">
            <a:xfrm>
              <a:off x="11274920" y="4197739"/>
              <a:ext cx="455640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Storm</a:t>
              </a:r>
            </a:p>
          </p:txBody>
        </p:sp>
        <p:sp>
          <p:nvSpPr>
            <p:cNvPr id="289" name="Rectangle 33"/>
            <p:cNvSpPr>
              <a:spLocks noChangeArrowheads="1"/>
            </p:cNvSpPr>
            <p:nvPr/>
          </p:nvSpPr>
          <p:spPr bwMode="auto">
            <a:xfrm>
              <a:off x="11371101" y="4547337"/>
              <a:ext cx="5003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Beetles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Rectangle 36"/>
            <p:cNvSpPr>
              <a:spLocks noChangeArrowheads="1"/>
            </p:cNvSpPr>
            <p:nvPr/>
          </p:nvSpPr>
          <p:spPr bwMode="auto">
            <a:xfrm>
              <a:off x="11329679" y="5044399"/>
              <a:ext cx="518601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Browsing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Rectangle 38"/>
            <p:cNvSpPr>
              <a:spLocks noChangeArrowheads="1"/>
            </p:cNvSpPr>
            <p:nvPr/>
          </p:nvSpPr>
          <p:spPr bwMode="auto">
            <a:xfrm>
              <a:off x="11173933" y="5465244"/>
              <a:ext cx="58321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Nematod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Rectangle 41"/>
            <p:cNvSpPr>
              <a:spLocks noChangeArrowheads="1"/>
            </p:cNvSpPr>
            <p:nvPr/>
          </p:nvSpPr>
          <p:spPr bwMode="auto">
            <a:xfrm>
              <a:off x="10815443" y="5755480"/>
              <a:ext cx="987494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No Management</a:t>
              </a:r>
            </a:p>
          </p:txBody>
        </p:sp>
        <p:sp>
          <p:nvSpPr>
            <p:cNvPr id="293" name="Rectangle 46"/>
            <p:cNvSpPr>
              <a:spLocks noChangeArrowheads="1"/>
            </p:cNvSpPr>
            <p:nvPr/>
          </p:nvSpPr>
          <p:spPr bwMode="auto">
            <a:xfrm>
              <a:off x="10409510" y="6008981"/>
              <a:ext cx="84003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Intensification</a:t>
              </a:r>
            </a:p>
          </p:txBody>
        </p:sp>
        <p:sp>
          <p:nvSpPr>
            <p:cNvPr id="294" name="Rectangle 48"/>
            <p:cNvSpPr>
              <a:spLocks noChangeArrowheads="1"/>
            </p:cNvSpPr>
            <p:nvPr/>
          </p:nvSpPr>
          <p:spPr bwMode="auto">
            <a:xfrm>
              <a:off x="9405444" y="6005666"/>
              <a:ext cx="85328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Diversification</a:t>
              </a:r>
            </a:p>
          </p:txBody>
        </p:sp>
        <p:sp>
          <p:nvSpPr>
            <p:cNvPr id="296" name="Rectangle 53"/>
            <p:cNvSpPr>
              <a:spLocks noChangeArrowheads="1"/>
            </p:cNvSpPr>
            <p:nvPr/>
          </p:nvSpPr>
          <p:spPr bwMode="auto">
            <a:xfrm>
              <a:off x="8152971" y="5442871"/>
              <a:ext cx="987494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Less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economic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support</a:t>
              </a:r>
            </a:p>
          </p:txBody>
        </p:sp>
        <p:sp>
          <p:nvSpPr>
            <p:cNvPr id="297" name="Rectangle 58"/>
            <p:cNvSpPr>
              <a:spLocks noChangeArrowheads="1"/>
            </p:cNvSpPr>
            <p:nvPr/>
          </p:nvSpPr>
          <p:spPr bwMode="auto">
            <a:xfrm>
              <a:off x="8068646" y="5091392"/>
              <a:ext cx="974240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Market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instability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" name="Rectangle 60"/>
            <p:cNvSpPr>
              <a:spLocks noChangeArrowheads="1"/>
            </p:cNvSpPr>
            <p:nvPr/>
          </p:nvSpPr>
          <p:spPr bwMode="auto">
            <a:xfrm>
              <a:off x="8157822" y="4615931"/>
              <a:ext cx="827031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Less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political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support</a:t>
              </a:r>
            </a:p>
          </p:txBody>
        </p:sp>
        <p:sp>
          <p:nvSpPr>
            <p:cNvPr id="299" name="Rectangle 62"/>
            <p:cNvSpPr>
              <a:spLocks noChangeArrowheads="1"/>
            </p:cNvSpPr>
            <p:nvPr/>
          </p:nvSpPr>
          <p:spPr bwMode="auto">
            <a:xfrm>
              <a:off x="8263062" y="4053679"/>
              <a:ext cx="80026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Less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resources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risk</a:t>
              </a: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mngt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" name="Rectangle 66"/>
            <p:cNvSpPr>
              <a:spLocks noChangeArrowheads="1"/>
            </p:cNvSpPr>
            <p:nvPr/>
          </p:nvSpPr>
          <p:spPr bwMode="auto">
            <a:xfrm>
              <a:off x="8509078" y="3745695"/>
              <a:ext cx="878143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75" dirty="0">
                  <a:solidFill>
                    <a:srgbClr val="000000"/>
                  </a:solidFill>
                  <a:latin typeface="Arial" panose="020B0604020202020204" pitchFamily="34" charset="0"/>
                </a:rPr>
                <a:t>Social </a:t>
              </a:r>
              <a:r>
                <a:rPr lang="fr-FR" altLang="fr-FR" sz="675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conflicts</a:t>
              </a:r>
              <a:endParaRPr lang="fr-FR" altLang="fr-FR" sz="675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5" name="Rectangle 51"/>
          <p:cNvSpPr>
            <a:spLocks noChangeArrowheads="1"/>
          </p:cNvSpPr>
          <p:nvPr/>
        </p:nvSpPr>
        <p:spPr bwMode="auto">
          <a:xfrm>
            <a:off x="6627854" y="5173864"/>
            <a:ext cx="519429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75" dirty="0" err="1">
                <a:solidFill>
                  <a:srgbClr val="000000"/>
                </a:solidFill>
                <a:latin typeface="Arial" panose="020B0604020202020204" pitchFamily="34" charset="0"/>
              </a:rPr>
              <a:t>Bankruptcy</a:t>
            </a:r>
            <a:endParaRPr lang="fr-FR" altLang="fr-FR" sz="67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4" name="ZoneTexte 303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12818" y="255500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 – </a:t>
            </a:r>
            <a:r>
              <a:rPr lang="en-GB" sz="1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Resultats</a:t>
            </a:r>
            <a:endParaRPr lang="en-GB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63395" y="3448133"/>
            <a:ext cx="3098075" cy="2121760"/>
            <a:chOff x="-81" y="2104"/>
            <a:chExt cx="2674" cy="1817"/>
          </a:xfrm>
        </p:grpSpPr>
        <p:sp>
          <p:nvSpPr>
            <p:cNvPr id="116" name="Rectangle 5"/>
            <p:cNvSpPr>
              <a:spLocks noChangeArrowheads="1"/>
            </p:cNvSpPr>
            <p:nvPr/>
          </p:nvSpPr>
          <p:spPr bwMode="auto">
            <a:xfrm>
              <a:off x="606" y="2272"/>
              <a:ext cx="142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6"/>
            <p:cNvSpPr>
              <a:spLocks noEditPoints="1"/>
            </p:cNvSpPr>
            <p:nvPr/>
          </p:nvSpPr>
          <p:spPr bwMode="auto">
            <a:xfrm>
              <a:off x="685" y="2254"/>
              <a:ext cx="1412" cy="1408"/>
            </a:xfrm>
            <a:custGeom>
              <a:avLst/>
              <a:gdLst>
                <a:gd name="T0" fmla="*/ 757 w 1412"/>
                <a:gd name="T1" fmla="*/ 578 h 1408"/>
                <a:gd name="T2" fmla="*/ 833 w 1412"/>
                <a:gd name="T3" fmla="*/ 647 h 1408"/>
                <a:gd name="T4" fmla="*/ 847 w 1412"/>
                <a:gd name="T5" fmla="*/ 697 h 1408"/>
                <a:gd name="T6" fmla="*/ 819 w 1412"/>
                <a:gd name="T7" fmla="*/ 795 h 1408"/>
                <a:gd name="T8" fmla="*/ 781 w 1412"/>
                <a:gd name="T9" fmla="*/ 831 h 1408"/>
                <a:gd name="T10" fmla="*/ 680 w 1412"/>
                <a:gd name="T11" fmla="*/ 850 h 1408"/>
                <a:gd name="T12" fmla="*/ 631 w 1412"/>
                <a:gd name="T13" fmla="*/ 831 h 1408"/>
                <a:gd name="T14" fmla="*/ 569 w 1412"/>
                <a:gd name="T15" fmla="*/ 749 h 1408"/>
                <a:gd name="T16" fmla="*/ 565 w 1412"/>
                <a:gd name="T17" fmla="*/ 697 h 1408"/>
                <a:gd name="T18" fmla="*/ 611 w 1412"/>
                <a:gd name="T19" fmla="*/ 605 h 1408"/>
                <a:gd name="T20" fmla="*/ 655 w 1412"/>
                <a:gd name="T21" fmla="*/ 578 h 1408"/>
                <a:gd name="T22" fmla="*/ 809 w 1412"/>
                <a:gd name="T23" fmla="*/ 445 h 1408"/>
                <a:gd name="T24" fmla="*/ 897 w 1412"/>
                <a:gd name="T25" fmla="*/ 500 h 1408"/>
                <a:gd name="T26" fmla="*/ 989 w 1412"/>
                <a:gd name="T27" fmla="*/ 684 h 1408"/>
                <a:gd name="T28" fmla="*/ 980 w 1412"/>
                <a:gd name="T29" fmla="*/ 788 h 1408"/>
                <a:gd name="T30" fmla="*/ 856 w 1412"/>
                <a:gd name="T31" fmla="*/ 951 h 1408"/>
                <a:gd name="T32" fmla="*/ 758 w 1412"/>
                <a:gd name="T33" fmla="*/ 990 h 1408"/>
                <a:gd name="T34" fmla="*/ 557 w 1412"/>
                <a:gd name="T35" fmla="*/ 951 h 1408"/>
                <a:gd name="T36" fmla="*/ 479 w 1412"/>
                <a:gd name="T37" fmla="*/ 882 h 1408"/>
                <a:gd name="T38" fmla="*/ 424 w 1412"/>
                <a:gd name="T39" fmla="*/ 684 h 1408"/>
                <a:gd name="T40" fmla="*/ 452 w 1412"/>
                <a:gd name="T41" fmla="*/ 583 h 1408"/>
                <a:gd name="T42" fmla="*/ 604 w 1412"/>
                <a:gd name="T43" fmla="*/ 445 h 1408"/>
                <a:gd name="T44" fmla="*/ 706 w 1412"/>
                <a:gd name="T45" fmla="*/ 284 h 1408"/>
                <a:gd name="T46" fmla="*/ 993 w 1412"/>
                <a:gd name="T47" fmla="*/ 395 h 1408"/>
                <a:gd name="T48" fmla="*/ 1088 w 1412"/>
                <a:gd name="T49" fmla="*/ 521 h 1408"/>
                <a:gd name="T50" fmla="*/ 1116 w 1412"/>
                <a:gd name="T51" fmla="*/ 827 h 1408"/>
                <a:gd name="T52" fmla="*/ 1046 w 1412"/>
                <a:gd name="T53" fmla="*/ 967 h 1408"/>
                <a:gd name="T54" fmla="*/ 785 w 1412"/>
                <a:gd name="T55" fmla="*/ 1129 h 1408"/>
                <a:gd name="T56" fmla="*/ 628 w 1412"/>
                <a:gd name="T57" fmla="*/ 1129 h 1408"/>
                <a:gd name="T58" fmla="*/ 367 w 1412"/>
                <a:gd name="T59" fmla="*/ 967 h 1408"/>
                <a:gd name="T60" fmla="*/ 297 w 1412"/>
                <a:gd name="T61" fmla="*/ 827 h 1408"/>
                <a:gd name="T62" fmla="*/ 325 w 1412"/>
                <a:gd name="T63" fmla="*/ 521 h 1408"/>
                <a:gd name="T64" fmla="*/ 419 w 1412"/>
                <a:gd name="T65" fmla="*/ 395 h 1408"/>
                <a:gd name="T66" fmla="*/ 706 w 1412"/>
                <a:gd name="T67" fmla="*/ 284 h 1408"/>
                <a:gd name="T68" fmla="*/ 912 w 1412"/>
                <a:gd name="T69" fmla="*/ 181 h 1408"/>
                <a:gd name="T70" fmla="*/ 1214 w 1412"/>
                <a:gd name="T71" fmla="*/ 457 h 1408"/>
                <a:gd name="T72" fmla="*/ 1272 w 1412"/>
                <a:gd name="T73" fmla="*/ 658 h 1408"/>
                <a:gd name="T74" fmla="*/ 1160 w 1412"/>
                <a:gd name="T75" fmla="*/ 1052 h 1408"/>
                <a:gd name="T76" fmla="*/ 1005 w 1412"/>
                <a:gd name="T77" fmla="*/ 1193 h 1408"/>
                <a:gd name="T78" fmla="*/ 602 w 1412"/>
                <a:gd name="T79" fmla="*/ 1268 h 1408"/>
                <a:gd name="T80" fmla="*/ 407 w 1412"/>
                <a:gd name="T81" fmla="*/ 1193 h 1408"/>
                <a:gd name="T82" fmla="*/ 160 w 1412"/>
                <a:gd name="T83" fmla="*/ 866 h 1408"/>
                <a:gd name="T84" fmla="*/ 141 w 1412"/>
                <a:gd name="T85" fmla="*/ 658 h 1408"/>
                <a:gd name="T86" fmla="*/ 324 w 1412"/>
                <a:gd name="T87" fmla="*/ 290 h 1408"/>
                <a:gd name="T88" fmla="*/ 501 w 1412"/>
                <a:gd name="T89" fmla="*/ 181 h 1408"/>
                <a:gd name="T90" fmla="*/ 962 w 1412"/>
                <a:gd name="T91" fmla="*/ 48 h 1408"/>
                <a:gd name="T92" fmla="*/ 1185 w 1412"/>
                <a:gd name="T93" fmla="*/ 186 h 1408"/>
                <a:gd name="T94" fmla="*/ 1412 w 1412"/>
                <a:gd name="T95" fmla="*/ 644 h 1408"/>
                <a:gd name="T96" fmla="*/ 1389 w 1412"/>
                <a:gd name="T97" fmla="*/ 904 h 1408"/>
                <a:gd name="T98" fmla="*/ 1080 w 1412"/>
                <a:gd name="T99" fmla="*/ 1314 h 1408"/>
                <a:gd name="T100" fmla="*/ 836 w 1412"/>
                <a:gd name="T101" fmla="*/ 1408 h 1408"/>
                <a:gd name="T102" fmla="*/ 333 w 1412"/>
                <a:gd name="T103" fmla="*/ 1314 h 1408"/>
                <a:gd name="T104" fmla="*/ 140 w 1412"/>
                <a:gd name="T105" fmla="*/ 1138 h 1408"/>
                <a:gd name="T106" fmla="*/ 0 w 1412"/>
                <a:gd name="T107" fmla="*/ 644 h 1408"/>
                <a:gd name="T108" fmla="*/ 71 w 1412"/>
                <a:gd name="T109" fmla="*/ 394 h 1408"/>
                <a:gd name="T110" fmla="*/ 450 w 1412"/>
                <a:gd name="T111" fmla="*/ 4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2" h="1408">
                  <a:moveTo>
                    <a:pt x="706" y="568"/>
                  </a:moveTo>
                  <a:lnTo>
                    <a:pt x="757" y="578"/>
                  </a:lnTo>
                  <a:moveTo>
                    <a:pt x="757" y="578"/>
                  </a:moveTo>
                  <a:lnTo>
                    <a:pt x="802" y="605"/>
                  </a:lnTo>
                  <a:moveTo>
                    <a:pt x="802" y="605"/>
                  </a:moveTo>
                  <a:lnTo>
                    <a:pt x="833" y="647"/>
                  </a:lnTo>
                  <a:moveTo>
                    <a:pt x="833" y="647"/>
                  </a:moveTo>
                  <a:lnTo>
                    <a:pt x="847" y="697"/>
                  </a:lnTo>
                  <a:moveTo>
                    <a:pt x="847" y="697"/>
                  </a:moveTo>
                  <a:lnTo>
                    <a:pt x="843" y="749"/>
                  </a:lnTo>
                  <a:moveTo>
                    <a:pt x="843" y="749"/>
                  </a:moveTo>
                  <a:lnTo>
                    <a:pt x="819" y="795"/>
                  </a:lnTo>
                  <a:moveTo>
                    <a:pt x="819" y="795"/>
                  </a:moveTo>
                  <a:lnTo>
                    <a:pt x="781" y="831"/>
                  </a:lnTo>
                  <a:moveTo>
                    <a:pt x="781" y="831"/>
                  </a:moveTo>
                  <a:lnTo>
                    <a:pt x="732" y="850"/>
                  </a:lnTo>
                  <a:moveTo>
                    <a:pt x="732" y="850"/>
                  </a:moveTo>
                  <a:lnTo>
                    <a:pt x="680" y="850"/>
                  </a:lnTo>
                  <a:moveTo>
                    <a:pt x="680" y="850"/>
                  </a:moveTo>
                  <a:lnTo>
                    <a:pt x="631" y="831"/>
                  </a:lnTo>
                  <a:moveTo>
                    <a:pt x="631" y="831"/>
                  </a:moveTo>
                  <a:lnTo>
                    <a:pt x="593" y="795"/>
                  </a:lnTo>
                  <a:moveTo>
                    <a:pt x="593" y="795"/>
                  </a:moveTo>
                  <a:lnTo>
                    <a:pt x="569" y="749"/>
                  </a:lnTo>
                  <a:moveTo>
                    <a:pt x="569" y="749"/>
                  </a:moveTo>
                  <a:lnTo>
                    <a:pt x="565" y="697"/>
                  </a:lnTo>
                  <a:moveTo>
                    <a:pt x="565" y="697"/>
                  </a:moveTo>
                  <a:lnTo>
                    <a:pt x="579" y="647"/>
                  </a:lnTo>
                  <a:moveTo>
                    <a:pt x="579" y="647"/>
                  </a:moveTo>
                  <a:lnTo>
                    <a:pt x="611" y="605"/>
                  </a:lnTo>
                  <a:moveTo>
                    <a:pt x="611" y="605"/>
                  </a:moveTo>
                  <a:lnTo>
                    <a:pt x="655" y="578"/>
                  </a:lnTo>
                  <a:moveTo>
                    <a:pt x="655" y="578"/>
                  </a:moveTo>
                  <a:lnTo>
                    <a:pt x="706" y="568"/>
                  </a:lnTo>
                  <a:moveTo>
                    <a:pt x="706" y="426"/>
                  </a:moveTo>
                  <a:lnTo>
                    <a:pt x="809" y="445"/>
                  </a:lnTo>
                  <a:moveTo>
                    <a:pt x="809" y="445"/>
                  </a:moveTo>
                  <a:lnTo>
                    <a:pt x="897" y="500"/>
                  </a:lnTo>
                  <a:moveTo>
                    <a:pt x="897" y="500"/>
                  </a:moveTo>
                  <a:lnTo>
                    <a:pt x="960" y="583"/>
                  </a:lnTo>
                  <a:moveTo>
                    <a:pt x="960" y="583"/>
                  </a:moveTo>
                  <a:lnTo>
                    <a:pt x="989" y="684"/>
                  </a:lnTo>
                  <a:moveTo>
                    <a:pt x="989" y="684"/>
                  </a:moveTo>
                  <a:lnTo>
                    <a:pt x="980" y="788"/>
                  </a:lnTo>
                  <a:moveTo>
                    <a:pt x="980" y="788"/>
                  </a:moveTo>
                  <a:lnTo>
                    <a:pt x="933" y="882"/>
                  </a:lnTo>
                  <a:moveTo>
                    <a:pt x="933" y="882"/>
                  </a:moveTo>
                  <a:lnTo>
                    <a:pt x="856" y="951"/>
                  </a:lnTo>
                  <a:moveTo>
                    <a:pt x="856" y="951"/>
                  </a:moveTo>
                  <a:lnTo>
                    <a:pt x="758" y="990"/>
                  </a:lnTo>
                  <a:moveTo>
                    <a:pt x="758" y="990"/>
                  </a:moveTo>
                  <a:lnTo>
                    <a:pt x="654" y="990"/>
                  </a:lnTo>
                  <a:moveTo>
                    <a:pt x="654" y="990"/>
                  </a:moveTo>
                  <a:lnTo>
                    <a:pt x="557" y="951"/>
                  </a:lnTo>
                  <a:moveTo>
                    <a:pt x="557" y="951"/>
                  </a:moveTo>
                  <a:lnTo>
                    <a:pt x="479" y="882"/>
                  </a:lnTo>
                  <a:moveTo>
                    <a:pt x="479" y="882"/>
                  </a:moveTo>
                  <a:lnTo>
                    <a:pt x="433" y="788"/>
                  </a:lnTo>
                  <a:moveTo>
                    <a:pt x="433" y="788"/>
                  </a:moveTo>
                  <a:lnTo>
                    <a:pt x="424" y="684"/>
                  </a:lnTo>
                  <a:moveTo>
                    <a:pt x="424" y="684"/>
                  </a:moveTo>
                  <a:lnTo>
                    <a:pt x="452" y="583"/>
                  </a:lnTo>
                  <a:moveTo>
                    <a:pt x="452" y="583"/>
                  </a:moveTo>
                  <a:lnTo>
                    <a:pt x="515" y="500"/>
                  </a:lnTo>
                  <a:moveTo>
                    <a:pt x="515" y="500"/>
                  </a:moveTo>
                  <a:lnTo>
                    <a:pt x="604" y="445"/>
                  </a:lnTo>
                  <a:moveTo>
                    <a:pt x="604" y="445"/>
                  </a:moveTo>
                  <a:lnTo>
                    <a:pt x="706" y="426"/>
                  </a:lnTo>
                  <a:moveTo>
                    <a:pt x="706" y="284"/>
                  </a:moveTo>
                  <a:lnTo>
                    <a:pt x="860" y="313"/>
                  </a:lnTo>
                  <a:moveTo>
                    <a:pt x="860" y="313"/>
                  </a:moveTo>
                  <a:lnTo>
                    <a:pt x="993" y="395"/>
                  </a:lnTo>
                  <a:moveTo>
                    <a:pt x="993" y="395"/>
                  </a:moveTo>
                  <a:lnTo>
                    <a:pt x="1088" y="521"/>
                  </a:lnTo>
                  <a:moveTo>
                    <a:pt x="1088" y="521"/>
                  </a:moveTo>
                  <a:lnTo>
                    <a:pt x="1130" y="671"/>
                  </a:lnTo>
                  <a:moveTo>
                    <a:pt x="1130" y="671"/>
                  </a:moveTo>
                  <a:lnTo>
                    <a:pt x="1116" y="827"/>
                  </a:lnTo>
                  <a:moveTo>
                    <a:pt x="1116" y="827"/>
                  </a:moveTo>
                  <a:lnTo>
                    <a:pt x="1046" y="967"/>
                  </a:lnTo>
                  <a:moveTo>
                    <a:pt x="1046" y="967"/>
                  </a:moveTo>
                  <a:lnTo>
                    <a:pt x="930" y="1073"/>
                  </a:lnTo>
                  <a:moveTo>
                    <a:pt x="930" y="1073"/>
                  </a:moveTo>
                  <a:lnTo>
                    <a:pt x="785" y="1129"/>
                  </a:lnTo>
                  <a:moveTo>
                    <a:pt x="785" y="1129"/>
                  </a:moveTo>
                  <a:lnTo>
                    <a:pt x="628" y="1129"/>
                  </a:lnTo>
                  <a:moveTo>
                    <a:pt x="628" y="1129"/>
                  </a:moveTo>
                  <a:lnTo>
                    <a:pt x="482" y="1073"/>
                  </a:lnTo>
                  <a:moveTo>
                    <a:pt x="482" y="1073"/>
                  </a:moveTo>
                  <a:lnTo>
                    <a:pt x="367" y="967"/>
                  </a:lnTo>
                  <a:moveTo>
                    <a:pt x="367" y="967"/>
                  </a:moveTo>
                  <a:lnTo>
                    <a:pt x="297" y="827"/>
                  </a:lnTo>
                  <a:moveTo>
                    <a:pt x="297" y="827"/>
                  </a:moveTo>
                  <a:lnTo>
                    <a:pt x="282" y="671"/>
                  </a:lnTo>
                  <a:moveTo>
                    <a:pt x="282" y="671"/>
                  </a:moveTo>
                  <a:lnTo>
                    <a:pt x="325" y="521"/>
                  </a:lnTo>
                  <a:moveTo>
                    <a:pt x="325" y="521"/>
                  </a:moveTo>
                  <a:lnTo>
                    <a:pt x="419" y="395"/>
                  </a:lnTo>
                  <a:moveTo>
                    <a:pt x="419" y="395"/>
                  </a:moveTo>
                  <a:lnTo>
                    <a:pt x="552" y="313"/>
                  </a:lnTo>
                  <a:moveTo>
                    <a:pt x="552" y="313"/>
                  </a:moveTo>
                  <a:lnTo>
                    <a:pt x="706" y="284"/>
                  </a:lnTo>
                  <a:moveTo>
                    <a:pt x="706" y="142"/>
                  </a:moveTo>
                  <a:lnTo>
                    <a:pt x="912" y="181"/>
                  </a:lnTo>
                  <a:moveTo>
                    <a:pt x="912" y="181"/>
                  </a:moveTo>
                  <a:lnTo>
                    <a:pt x="1088" y="290"/>
                  </a:lnTo>
                  <a:moveTo>
                    <a:pt x="1088" y="290"/>
                  </a:moveTo>
                  <a:lnTo>
                    <a:pt x="1214" y="457"/>
                  </a:lnTo>
                  <a:moveTo>
                    <a:pt x="1214" y="457"/>
                  </a:moveTo>
                  <a:lnTo>
                    <a:pt x="1272" y="658"/>
                  </a:lnTo>
                  <a:moveTo>
                    <a:pt x="1272" y="658"/>
                  </a:moveTo>
                  <a:lnTo>
                    <a:pt x="1252" y="866"/>
                  </a:lnTo>
                  <a:moveTo>
                    <a:pt x="1252" y="866"/>
                  </a:moveTo>
                  <a:lnTo>
                    <a:pt x="1160" y="1052"/>
                  </a:lnTo>
                  <a:moveTo>
                    <a:pt x="1160" y="1052"/>
                  </a:moveTo>
                  <a:lnTo>
                    <a:pt x="1005" y="1193"/>
                  </a:lnTo>
                  <a:moveTo>
                    <a:pt x="1005" y="1193"/>
                  </a:moveTo>
                  <a:lnTo>
                    <a:pt x="811" y="1268"/>
                  </a:lnTo>
                  <a:moveTo>
                    <a:pt x="811" y="1268"/>
                  </a:moveTo>
                  <a:lnTo>
                    <a:pt x="602" y="1268"/>
                  </a:lnTo>
                  <a:moveTo>
                    <a:pt x="602" y="1268"/>
                  </a:moveTo>
                  <a:lnTo>
                    <a:pt x="407" y="1193"/>
                  </a:lnTo>
                  <a:moveTo>
                    <a:pt x="407" y="1193"/>
                  </a:moveTo>
                  <a:lnTo>
                    <a:pt x="253" y="1052"/>
                  </a:lnTo>
                  <a:moveTo>
                    <a:pt x="253" y="1052"/>
                  </a:moveTo>
                  <a:lnTo>
                    <a:pt x="160" y="866"/>
                  </a:lnTo>
                  <a:moveTo>
                    <a:pt x="160" y="866"/>
                  </a:moveTo>
                  <a:lnTo>
                    <a:pt x="141" y="658"/>
                  </a:lnTo>
                  <a:moveTo>
                    <a:pt x="141" y="658"/>
                  </a:moveTo>
                  <a:lnTo>
                    <a:pt x="198" y="457"/>
                  </a:lnTo>
                  <a:moveTo>
                    <a:pt x="198" y="457"/>
                  </a:moveTo>
                  <a:lnTo>
                    <a:pt x="324" y="290"/>
                  </a:lnTo>
                  <a:moveTo>
                    <a:pt x="324" y="290"/>
                  </a:moveTo>
                  <a:lnTo>
                    <a:pt x="501" y="181"/>
                  </a:lnTo>
                  <a:moveTo>
                    <a:pt x="501" y="181"/>
                  </a:moveTo>
                  <a:lnTo>
                    <a:pt x="706" y="142"/>
                  </a:lnTo>
                  <a:moveTo>
                    <a:pt x="706" y="0"/>
                  </a:moveTo>
                  <a:lnTo>
                    <a:pt x="962" y="48"/>
                  </a:lnTo>
                  <a:moveTo>
                    <a:pt x="962" y="48"/>
                  </a:moveTo>
                  <a:lnTo>
                    <a:pt x="1185" y="186"/>
                  </a:lnTo>
                  <a:moveTo>
                    <a:pt x="1185" y="186"/>
                  </a:moveTo>
                  <a:lnTo>
                    <a:pt x="1341" y="394"/>
                  </a:lnTo>
                  <a:moveTo>
                    <a:pt x="1341" y="394"/>
                  </a:moveTo>
                  <a:lnTo>
                    <a:pt x="1412" y="644"/>
                  </a:lnTo>
                  <a:moveTo>
                    <a:pt x="1412" y="644"/>
                  </a:moveTo>
                  <a:lnTo>
                    <a:pt x="1389" y="904"/>
                  </a:lnTo>
                  <a:moveTo>
                    <a:pt x="1389" y="904"/>
                  </a:moveTo>
                  <a:lnTo>
                    <a:pt x="1272" y="1138"/>
                  </a:lnTo>
                  <a:moveTo>
                    <a:pt x="1272" y="1138"/>
                  </a:moveTo>
                  <a:lnTo>
                    <a:pt x="1080" y="1314"/>
                  </a:lnTo>
                  <a:moveTo>
                    <a:pt x="1080" y="1314"/>
                  </a:moveTo>
                  <a:lnTo>
                    <a:pt x="836" y="1408"/>
                  </a:lnTo>
                  <a:moveTo>
                    <a:pt x="836" y="1408"/>
                  </a:moveTo>
                  <a:lnTo>
                    <a:pt x="576" y="1408"/>
                  </a:lnTo>
                  <a:moveTo>
                    <a:pt x="576" y="1408"/>
                  </a:moveTo>
                  <a:lnTo>
                    <a:pt x="333" y="1314"/>
                  </a:lnTo>
                  <a:moveTo>
                    <a:pt x="333" y="1314"/>
                  </a:moveTo>
                  <a:lnTo>
                    <a:pt x="140" y="1138"/>
                  </a:lnTo>
                  <a:moveTo>
                    <a:pt x="140" y="1138"/>
                  </a:moveTo>
                  <a:lnTo>
                    <a:pt x="24" y="904"/>
                  </a:lnTo>
                  <a:moveTo>
                    <a:pt x="24" y="904"/>
                  </a:moveTo>
                  <a:lnTo>
                    <a:pt x="0" y="644"/>
                  </a:lnTo>
                  <a:moveTo>
                    <a:pt x="0" y="644"/>
                  </a:moveTo>
                  <a:lnTo>
                    <a:pt x="71" y="394"/>
                  </a:lnTo>
                  <a:moveTo>
                    <a:pt x="71" y="394"/>
                  </a:moveTo>
                  <a:lnTo>
                    <a:pt x="228" y="186"/>
                  </a:lnTo>
                  <a:moveTo>
                    <a:pt x="228" y="186"/>
                  </a:moveTo>
                  <a:lnTo>
                    <a:pt x="450" y="48"/>
                  </a:lnTo>
                  <a:moveTo>
                    <a:pt x="450" y="48"/>
                  </a:moveTo>
                  <a:lnTo>
                    <a:pt x="706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685" y="2254"/>
              <a:ext cx="1412" cy="1408"/>
            </a:xfrm>
            <a:custGeom>
              <a:avLst/>
              <a:gdLst>
                <a:gd name="T0" fmla="*/ 706 w 1412"/>
                <a:gd name="T1" fmla="*/ 0 h 1408"/>
                <a:gd name="T2" fmla="*/ 962 w 1412"/>
                <a:gd name="T3" fmla="*/ 48 h 1408"/>
                <a:gd name="T4" fmla="*/ 1184 w 1412"/>
                <a:gd name="T5" fmla="*/ 186 h 1408"/>
                <a:gd name="T6" fmla="*/ 1341 w 1412"/>
                <a:gd name="T7" fmla="*/ 394 h 1408"/>
                <a:gd name="T8" fmla="*/ 1412 w 1412"/>
                <a:gd name="T9" fmla="*/ 644 h 1408"/>
                <a:gd name="T10" fmla="*/ 1389 w 1412"/>
                <a:gd name="T11" fmla="*/ 904 h 1408"/>
                <a:gd name="T12" fmla="*/ 1272 w 1412"/>
                <a:gd name="T13" fmla="*/ 1138 h 1408"/>
                <a:gd name="T14" fmla="*/ 1080 w 1412"/>
                <a:gd name="T15" fmla="*/ 1314 h 1408"/>
                <a:gd name="T16" fmla="*/ 836 w 1412"/>
                <a:gd name="T17" fmla="*/ 1408 h 1408"/>
                <a:gd name="T18" fmla="*/ 576 w 1412"/>
                <a:gd name="T19" fmla="*/ 1408 h 1408"/>
                <a:gd name="T20" fmla="*/ 333 w 1412"/>
                <a:gd name="T21" fmla="*/ 1314 h 1408"/>
                <a:gd name="T22" fmla="*/ 140 w 1412"/>
                <a:gd name="T23" fmla="*/ 1138 h 1408"/>
                <a:gd name="T24" fmla="*/ 24 w 1412"/>
                <a:gd name="T25" fmla="*/ 904 h 1408"/>
                <a:gd name="T26" fmla="*/ 0 w 1412"/>
                <a:gd name="T27" fmla="*/ 644 h 1408"/>
                <a:gd name="T28" fmla="*/ 71 w 1412"/>
                <a:gd name="T29" fmla="*/ 394 h 1408"/>
                <a:gd name="T30" fmla="*/ 228 w 1412"/>
                <a:gd name="T31" fmla="*/ 186 h 1408"/>
                <a:gd name="T32" fmla="*/ 450 w 1412"/>
                <a:gd name="T33" fmla="*/ 48 h 1408"/>
                <a:gd name="T34" fmla="*/ 706 w 1412"/>
                <a:gd name="T3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2" h="1408">
                  <a:moveTo>
                    <a:pt x="706" y="0"/>
                  </a:moveTo>
                  <a:lnTo>
                    <a:pt x="962" y="48"/>
                  </a:lnTo>
                  <a:lnTo>
                    <a:pt x="1184" y="186"/>
                  </a:lnTo>
                  <a:lnTo>
                    <a:pt x="1341" y="394"/>
                  </a:lnTo>
                  <a:lnTo>
                    <a:pt x="1412" y="644"/>
                  </a:lnTo>
                  <a:lnTo>
                    <a:pt x="1389" y="904"/>
                  </a:lnTo>
                  <a:lnTo>
                    <a:pt x="1272" y="1138"/>
                  </a:lnTo>
                  <a:lnTo>
                    <a:pt x="1080" y="1314"/>
                  </a:lnTo>
                  <a:lnTo>
                    <a:pt x="836" y="1408"/>
                  </a:lnTo>
                  <a:lnTo>
                    <a:pt x="576" y="1408"/>
                  </a:lnTo>
                  <a:lnTo>
                    <a:pt x="333" y="1314"/>
                  </a:lnTo>
                  <a:lnTo>
                    <a:pt x="140" y="1138"/>
                  </a:lnTo>
                  <a:lnTo>
                    <a:pt x="24" y="904"/>
                  </a:lnTo>
                  <a:lnTo>
                    <a:pt x="0" y="644"/>
                  </a:lnTo>
                  <a:lnTo>
                    <a:pt x="71" y="394"/>
                  </a:lnTo>
                  <a:lnTo>
                    <a:pt x="228" y="186"/>
                  </a:lnTo>
                  <a:lnTo>
                    <a:pt x="450" y="48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37" name="Freeform 8"/>
            <p:cNvSpPr>
              <a:spLocks/>
            </p:cNvSpPr>
            <p:nvPr/>
          </p:nvSpPr>
          <p:spPr bwMode="auto">
            <a:xfrm>
              <a:off x="685" y="2254"/>
              <a:ext cx="1412" cy="1408"/>
            </a:xfrm>
            <a:custGeom>
              <a:avLst/>
              <a:gdLst>
                <a:gd name="T0" fmla="*/ 706 w 1412"/>
                <a:gd name="T1" fmla="*/ 0 h 1408"/>
                <a:gd name="T2" fmla="*/ 962 w 1412"/>
                <a:gd name="T3" fmla="*/ 48 h 1408"/>
                <a:gd name="T4" fmla="*/ 1184 w 1412"/>
                <a:gd name="T5" fmla="*/ 186 h 1408"/>
                <a:gd name="T6" fmla="*/ 1341 w 1412"/>
                <a:gd name="T7" fmla="*/ 394 h 1408"/>
                <a:gd name="T8" fmla="*/ 1412 w 1412"/>
                <a:gd name="T9" fmla="*/ 644 h 1408"/>
                <a:gd name="T10" fmla="*/ 1389 w 1412"/>
                <a:gd name="T11" fmla="*/ 904 h 1408"/>
                <a:gd name="T12" fmla="*/ 1272 w 1412"/>
                <a:gd name="T13" fmla="*/ 1138 h 1408"/>
                <a:gd name="T14" fmla="*/ 1080 w 1412"/>
                <a:gd name="T15" fmla="*/ 1314 h 1408"/>
                <a:gd name="T16" fmla="*/ 836 w 1412"/>
                <a:gd name="T17" fmla="*/ 1408 h 1408"/>
                <a:gd name="T18" fmla="*/ 576 w 1412"/>
                <a:gd name="T19" fmla="*/ 1408 h 1408"/>
                <a:gd name="T20" fmla="*/ 333 w 1412"/>
                <a:gd name="T21" fmla="*/ 1314 h 1408"/>
                <a:gd name="T22" fmla="*/ 140 w 1412"/>
                <a:gd name="T23" fmla="*/ 1138 h 1408"/>
                <a:gd name="T24" fmla="*/ 24 w 1412"/>
                <a:gd name="T25" fmla="*/ 904 h 1408"/>
                <a:gd name="T26" fmla="*/ 0 w 1412"/>
                <a:gd name="T27" fmla="*/ 644 h 1408"/>
                <a:gd name="T28" fmla="*/ 71 w 1412"/>
                <a:gd name="T29" fmla="*/ 394 h 1408"/>
                <a:gd name="T30" fmla="*/ 228 w 1412"/>
                <a:gd name="T31" fmla="*/ 186 h 1408"/>
                <a:gd name="T32" fmla="*/ 450 w 1412"/>
                <a:gd name="T33" fmla="*/ 48 h 1408"/>
                <a:gd name="T34" fmla="*/ 706 w 1412"/>
                <a:gd name="T3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2" h="1408">
                  <a:moveTo>
                    <a:pt x="706" y="0"/>
                  </a:moveTo>
                  <a:lnTo>
                    <a:pt x="962" y="48"/>
                  </a:lnTo>
                  <a:lnTo>
                    <a:pt x="1184" y="186"/>
                  </a:lnTo>
                  <a:lnTo>
                    <a:pt x="1341" y="394"/>
                  </a:lnTo>
                  <a:lnTo>
                    <a:pt x="1412" y="644"/>
                  </a:lnTo>
                  <a:lnTo>
                    <a:pt x="1389" y="904"/>
                  </a:lnTo>
                  <a:lnTo>
                    <a:pt x="1272" y="1138"/>
                  </a:lnTo>
                  <a:lnTo>
                    <a:pt x="1080" y="1314"/>
                  </a:lnTo>
                  <a:lnTo>
                    <a:pt x="836" y="1408"/>
                  </a:lnTo>
                  <a:lnTo>
                    <a:pt x="576" y="1408"/>
                  </a:lnTo>
                  <a:lnTo>
                    <a:pt x="333" y="1314"/>
                  </a:lnTo>
                  <a:lnTo>
                    <a:pt x="140" y="1138"/>
                  </a:lnTo>
                  <a:lnTo>
                    <a:pt x="24" y="904"/>
                  </a:lnTo>
                  <a:lnTo>
                    <a:pt x="0" y="644"/>
                  </a:lnTo>
                  <a:lnTo>
                    <a:pt x="71" y="394"/>
                  </a:lnTo>
                  <a:lnTo>
                    <a:pt x="228" y="186"/>
                  </a:lnTo>
                  <a:lnTo>
                    <a:pt x="450" y="48"/>
                  </a:lnTo>
                  <a:lnTo>
                    <a:pt x="706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38" name="Freeform 9"/>
            <p:cNvSpPr>
              <a:spLocks/>
            </p:cNvSpPr>
            <p:nvPr/>
          </p:nvSpPr>
          <p:spPr bwMode="auto">
            <a:xfrm>
              <a:off x="999" y="2570"/>
              <a:ext cx="785" cy="782"/>
            </a:xfrm>
            <a:custGeom>
              <a:avLst/>
              <a:gdLst>
                <a:gd name="T0" fmla="*/ 392 w 785"/>
                <a:gd name="T1" fmla="*/ 0 h 782"/>
                <a:gd name="T2" fmla="*/ 535 w 785"/>
                <a:gd name="T3" fmla="*/ 27 h 782"/>
                <a:gd name="T4" fmla="*/ 658 w 785"/>
                <a:gd name="T5" fmla="*/ 103 h 782"/>
                <a:gd name="T6" fmla="*/ 745 w 785"/>
                <a:gd name="T7" fmla="*/ 219 h 782"/>
                <a:gd name="T8" fmla="*/ 785 w 785"/>
                <a:gd name="T9" fmla="*/ 358 h 782"/>
                <a:gd name="T10" fmla="*/ 771 w 785"/>
                <a:gd name="T11" fmla="*/ 502 h 782"/>
                <a:gd name="T12" fmla="*/ 706 w 785"/>
                <a:gd name="T13" fmla="*/ 631 h 782"/>
                <a:gd name="T14" fmla="*/ 600 w 785"/>
                <a:gd name="T15" fmla="*/ 729 h 782"/>
                <a:gd name="T16" fmla="*/ 464 w 785"/>
                <a:gd name="T17" fmla="*/ 782 h 782"/>
                <a:gd name="T18" fmla="*/ 320 w 785"/>
                <a:gd name="T19" fmla="*/ 782 h 782"/>
                <a:gd name="T20" fmla="*/ 185 w 785"/>
                <a:gd name="T21" fmla="*/ 729 h 782"/>
                <a:gd name="T22" fmla="*/ 78 w 785"/>
                <a:gd name="T23" fmla="*/ 631 h 782"/>
                <a:gd name="T24" fmla="*/ 14 w 785"/>
                <a:gd name="T25" fmla="*/ 502 h 782"/>
                <a:gd name="T26" fmla="*/ 0 w 785"/>
                <a:gd name="T27" fmla="*/ 358 h 782"/>
                <a:gd name="T28" fmla="*/ 39 w 785"/>
                <a:gd name="T29" fmla="*/ 219 h 782"/>
                <a:gd name="T30" fmla="*/ 127 w 785"/>
                <a:gd name="T31" fmla="*/ 103 h 782"/>
                <a:gd name="T32" fmla="*/ 250 w 785"/>
                <a:gd name="T33" fmla="*/ 27 h 782"/>
                <a:gd name="T34" fmla="*/ 392 w 785"/>
                <a:gd name="T35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5" h="782">
                  <a:moveTo>
                    <a:pt x="392" y="0"/>
                  </a:moveTo>
                  <a:lnTo>
                    <a:pt x="535" y="27"/>
                  </a:lnTo>
                  <a:lnTo>
                    <a:pt x="658" y="103"/>
                  </a:lnTo>
                  <a:lnTo>
                    <a:pt x="745" y="219"/>
                  </a:lnTo>
                  <a:lnTo>
                    <a:pt x="785" y="358"/>
                  </a:lnTo>
                  <a:lnTo>
                    <a:pt x="771" y="502"/>
                  </a:lnTo>
                  <a:lnTo>
                    <a:pt x="706" y="631"/>
                  </a:lnTo>
                  <a:lnTo>
                    <a:pt x="600" y="729"/>
                  </a:lnTo>
                  <a:lnTo>
                    <a:pt x="464" y="782"/>
                  </a:lnTo>
                  <a:lnTo>
                    <a:pt x="320" y="782"/>
                  </a:lnTo>
                  <a:lnTo>
                    <a:pt x="185" y="729"/>
                  </a:lnTo>
                  <a:lnTo>
                    <a:pt x="78" y="631"/>
                  </a:lnTo>
                  <a:lnTo>
                    <a:pt x="14" y="502"/>
                  </a:lnTo>
                  <a:lnTo>
                    <a:pt x="0" y="358"/>
                  </a:lnTo>
                  <a:lnTo>
                    <a:pt x="39" y="219"/>
                  </a:lnTo>
                  <a:lnTo>
                    <a:pt x="127" y="103"/>
                  </a:lnTo>
                  <a:lnTo>
                    <a:pt x="250" y="27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39" name="Freeform 10"/>
            <p:cNvSpPr>
              <a:spLocks/>
            </p:cNvSpPr>
            <p:nvPr/>
          </p:nvSpPr>
          <p:spPr bwMode="auto">
            <a:xfrm>
              <a:off x="999" y="2570"/>
              <a:ext cx="785" cy="782"/>
            </a:xfrm>
            <a:custGeom>
              <a:avLst/>
              <a:gdLst>
                <a:gd name="T0" fmla="*/ 392 w 785"/>
                <a:gd name="T1" fmla="*/ 0 h 782"/>
                <a:gd name="T2" fmla="*/ 535 w 785"/>
                <a:gd name="T3" fmla="*/ 27 h 782"/>
                <a:gd name="T4" fmla="*/ 658 w 785"/>
                <a:gd name="T5" fmla="*/ 103 h 782"/>
                <a:gd name="T6" fmla="*/ 745 w 785"/>
                <a:gd name="T7" fmla="*/ 219 h 782"/>
                <a:gd name="T8" fmla="*/ 785 w 785"/>
                <a:gd name="T9" fmla="*/ 358 h 782"/>
                <a:gd name="T10" fmla="*/ 771 w 785"/>
                <a:gd name="T11" fmla="*/ 502 h 782"/>
                <a:gd name="T12" fmla="*/ 706 w 785"/>
                <a:gd name="T13" fmla="*/ 631 h 782"/>
                <a:gd name="T14" fmla="*/ 600 w 785"/>
                <a:gd name="T15" fmla="*/ 729 h 782"/>
                <a:gd name="T16" fmla="*/ 464 w 785"/>
                <a:gd name="T17" fmla="*/ 782 h 782"/>
                <a:gd name="T18" fmla="*/ 320 w 785"/>
                <a:gd name="T19" fmla="*/ 782 h 782"/>
                <a:gd name="T20" fmla="*/ 185 w 785"/>
                <a:gd name="T21" fmla="*/ 729 h 782"/>
                <a:gd name="T22" fmla="*/ 78 w 785"/>
                <a:gd name="T23" fmla="*/ 631 h 782"/>
                <a:gd name="T24" fmla="*/ 14 w 785"/>
                <a:gd name="T25" fmla="*/ 502 h 782"/>
                <a:gd name="T26" fmla="*/ 0 w 785"/>
                <a:gd name="T27" fmla="*/ 358 h 782"/>
                <a:gd name="T28" fmla="*/ 39 w 785"/>
                <a:gd name="T29" fmla="*/ 219 h 782"/>
                <a:gd name="T30" fmla="*/ 127 w 785"/>
                <a:gd name="T31" fmla="*/ 103 h 782"/>
                <a:gd name="T32" fmla="*/ 250 w 785"/>
                <a:gd name="T33" fmla="*/ 27 h 782"/>
                <a:gd name="T34" fmla="*/ 392 w 785"/>
                <a:gd name="T35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5" h="782">
                  <a:moveTo>
                    <a:pt x="392" y="0"/>
                  </a:moveTo>
                  <a:lnTo>
                    <a:pt x="535" y="27"/>
                  </a:lnTo>
                  <a:lnTo>
                    <a:pt x="658" y="103"/>
                  </a:lnTo>
                  <a:lnTo>
                    <a:pt x="745" y="219"/>
                  </a:lnTo>
                  <a:lnTo>
                    <a:pt x="785" y="358"/>
                  </a:lnTo>
                  <a:lnTo>
                    <a:pt x="771" y="502"/>
                  </a:lnTo>
                  <a:lnTo>
                    <a:pt x="706" y="631"/>
                  </a:lnTo>
                  <a:lnTo>
                    <a:pt x="600" y="729"/>
                  </a:lnTo>
                  <a:lnTo>
                    <a:pt x="464" y="782"/>
                  </a:lnTo>
                  <a:lnTo>
                    <a:pt x="320" y="782"/>
                  </a:lnTo>
                  <a:lnTo>
                    <a:pt x="185" y="729"/>
                  </a:lnTo>
                  <a:lnTo>
                    <a:pt x="78" y="631"/>
                  </a:lnTo>
                  <a:lnTo>
                    <a:pt x="14" y="502"/>
                  </a:lnTo>
                  <a:lnTo>
                    <a:pt x="0" y="358"/>
                  </a:lnTo>
                  <a:lnTo>
                    <a:pt x="39" y="219"/>
                  </a:lnTo>
                  <a:lnTo>
                    <a:pt x="127" y="103"/>
                  </a:lnTo>
                  <a:lnTo>
                    <a:pt x="250" y="27"/>
                  </a:lnTo>
                  <a:lnTo>
                    <a:pt x="392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0" name="Freeform 11"/>
            <p:cNvSpPr>
              <a:spLocks/>
            </p:cNvSpPr>
            <p:nvPr/>
          </p:nvSpPr>
          <p:spPr bwMode="auto">
            <a:xfrm>
              <a:off x="1209" y="2781"/>
              <a:ext cx="364" cy="363"/>
            </a:xfrm>
            <a:custGeom>
              <a:avLst/>
              <a:gdLst>
                <a:gd name="T0" fmla="*/ 182 w 364"/>
                <a:gd name="T1" fmla="*/ 0 h 363"/>
                <a:gd name="T2" fmla="*/ 248 w 364"/>
                <a:gd name="T3" fmla="*/ 12 h 363"/>
                <a:gd name="T4" fmla="*/ 305 w 364"/>
                <a:gd name="T5" fmla="*/ 48 h 363"/>
                <a:gd name="T6" fmla="*/ 346 w 364"/>
                <a:gd name="T7" fmla="*/ 102 h 363"/>
                <a:gd name="T8" fmla="*/ 364 w 364"/>
                <a:gd name="T9" fmla="*/ 167 h 363"/>
                <a:gd name="T10" fmla="*/ 359 w 364"/>
                <a:gd name="T11" fmla="*/ 233 h 363"/>
                <a:gd name="T12" fmla="*/ 328 w 364"/>
                <a:gd name="T13" fmla="*/ 294 h 363"/>
                <a:gd name="T14" fmla="*/ 279 w 364"/>
                <a:gd name="T15" fmla="*/ 339 h 363"/>
                <a:gd name="T16" fmla="*/ 216 w 364"/>
                <a:gd name="T17" fmla="*/ 363 h 363"/>
                <a:gd name="T18" fmla="*/ 149 w 364"/>
                <a:gd name="T19" fmla="*/ 363 h 363"/>
                <a:gd name="T20" fmla="*/ 86 w 364"/>
                <a:gd name="T21" fmla="*/ 339 h 363"/>
                <a:gd name="T22" fmla="*/ 36 w 364"/>
                <a:gd name="T23" fmla="*/ 294 h 363"/>
                <a:gd name="T24" fmla="*/ 6 w 364"/>
                <a:gd name="T25" fmla="*/ 233 h 363"/>
                <a:gd name="T26" fmla="*/ 0 w 364"/>
                <a:gd name="T27" fmla="*/ 167 h 363"/>
                <a:gd name="T28" fmla="*/ 19 w 364"/>
                <a:gd name="T29" fmla="*/ 102 h 363"/>
                <a:gd name="T30" fmla="*/ 59 w 364"/>
                <a:gd name="T31" fmla="*/ 48 h 363"/>
                <a:gd name="T32" fmla="*/ 116 w 364"/>
                <a:gd name="T33" fmla="*/ 12 h 363"/>
                <a:gd name="T34" fmla="*/ 182 w 364"/>
                <a:gd name="T3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4" h="363">
                  <a:moveTo>
                    <a:pt x="182" y="0"/>
                  </a:moveTo>
                  <a:lnTo>
                    <a:pt x="248" y="12"/>
                  </a:lnTo>
                  <a:lnTo>
                    <a:pt x="305" y="48"/>
                  </a:lnTo>
                  <a:lnTo>
                    <a:pt x="346" y="102"/>
                  </a:lnTo>
                  <a:lnTo>
                    <a:pt x="364" y="167"/>
                  </a:lnTo>
                  <a:lnTo>
                    <a:pt x="359" y="233"/>
                  </a:lnTo>
                  <a:lnTo>
                    <a:pt x="328" y="294"/>
                  </a:lnTo>
                  <a:lnTo>
                    <a:pt x="279" y="339"/>
                  </a:lnTo>
                  <a:lnTo>
                    <a:pt x="216" y="363"/>
                  </a:lnTo>
                  <a:lnTo>
                    <a:pt x="149" y="363"/>
                  </a:lnTo>
                  <a:lnTo>
                    <a:pt x="86" y="339"/>
                  </a:lnTo>
                  <a:lnTo>
                    <a:pt x="36" y="294"/>
                  </a:lnTo>
                  <a:lnTo>
                    <a:pt x="6" y="233"/>
                  </a:lnTo>
                  <a:lnTo>
                    <a:pt x="0" y="167"/>
                  </a:lnTo>
                  <a:lnTo>
                    <a:pt x="19" y="102"/>
                  </a:lnTo>
                  <a:lnTo>
                    <a:pt x="59" y="48"/>
                  </a:lnTo>
                  <a:lnTo>
                    <a:pt x="116" y="12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1" name="Freeform 12"/>
            <p:cNvSpPr>
              <a:spLocks/>
            </p:cNvSpPr>
            <p:nvPr/>
          </p:nvSpPr>
          <p:spPr bwMode="auto">
            <a:xfrm>
              <a:off x="1209" y="2781"/>
              <a:ext cx="364" cy="363"/>
            </a:xfrm>
            <a:custGeom>
              <a:avLst/>
              <a:gdLst>
                <a:gd name="T0" fmla="*/ 182 w 364"/>
                <a:gd name="T1" fmla="*/ 0 h 363"/>
                <a:gd name="T2" fmla="*/ 248 w 364"/>
                <a:gd name="T3" fmla="*/ 12 h 363"/>
                <a:gd name="T4" fmla="*/ 305 w 364"/>
                <a:gd name="T5" fmla="*/ 48 h 363"/>
                <a:gd name="T6" fmla="*/ 346 w 364"/>
                <a:gd name="T7" fmla="*/ 102 h 363"/>
                <a:gd name="T8" fmla="*/ 364 w 364"/>
                <a:gd name="T9" fmla="*/ 167 h 363"/>
                <a:gd name="T10" fmla="*/ 359 w 364"/>
                <a:gd name="T11" fmla="*/ 233 h 363"/>
                <a:gd name="T12" fmla="*/ 328 w 364"/>
                <a:gd name="T13" fmla="*/ 294 h 363"/>
                <a:gd name="T14" fmla="*/ 279 w 364"/>
                <a:gd name="T15" fmla="*/ 339 h 363"/>
                <a:gd name="T16" fmla="*/ 216 w 364"/>
                <a:gd name="T17" fmla="*/ 363 h 363"/>
                <a:gd name="T18" fmla="*/ 149 w 364"/>
                <a:gd name="T19" fmla="*/ 363 h 363"/>
                <a:gd name="T20" fmla="*/ 86 w 364"/>
                <a:gd name="T21" fmla="*/ 339 h 363"/>
                <a:gd name="T22" fmla="*/ 36 w 364"/>
                <a:gd name="T23" fmla="*/ 294 h 363"/>
                <a:gd name="T24" fmla="*/ 6 w 364"/>
                <a:gd name="T25" fmla="*/ 233 h 363"/>
                <a:gd name="T26" fmla="*/ 0 w 364"/>
                <a:gd name="T27" fmla="*/ 167 h 363"/>
                <a:gd name="T28" fmla="*/ 19 w 364"/>
                <a:gd name="T29" fmla="*/ 102 h 363"/>
                <a:gd name="T30" fmla="*/ 59 w 364"/>
                <a:gd name="T31" fmla="*/ 48 h 363"/>
                <a:gd name="T32" fmla="*/ 116 w 364"/>
                <a:gd name="T33" fmla="*/ 12 h 363"/>
                <a:gd name="T34" fmla="*/ 182 w 364"/>
                <a:gd name="T3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4" h="363">
                  <a:moveTo>
                    <a:pt x="182" y="0"/>
                  </a:moveTo>
                  <a:lnTo>
                    <a:pt x="248" y="12"/>
                  </a:lnTo>
                  <a:lnTo>
                    <a:pt x="305" y="48"/>
                  </a:lnTo>
                  <a:lnTo>
                    <a:pt x="346" y="102"/>
                  </a:lnTo>
                  <a:lnTo>
                    <a:pt x="364" y="167"/>
                  </a:lnTo>
                  <a:lnTo>
                    <a:pt x="359" y="233"/>
                  </a:lnTo>
                  <a:lnTo>
                    <a:pt x="328" y="294"/>
                  </a:lnTo>
                  <a:lnTo>
                    <a:pt x="279" y="339"/>
                  </a:lnTo>
                  <a:lnTo>
                    <a:pt x="216" y="363"/>
                  </a:lnTo>
                  <a:lnTo>
                    <a:pt x="149" y="363"/>
                  </a:lnTo>
                  <a:lnTo>
                    <a:pt x="86" y="339"/>
                  </a:lnTo>
                  <a:lnTo>
                    <a:pt x="36" y="294"/>
                  </a:lnTo>
                  <a:lnTo>
                    <a:pt x="6" y="233"/>
                  </a:lnTo>
                  <a:lnTo>
                    <a:pt x="0" y="167"/>
                  </a:lnTo>
                  <a:lnTo>
                    <a:pt x="19" y="102"/>
                  </a:lnTo>
                  <a:lnTo>
                    <a:pt x="59" y="48"/>
                  </a:lnTo>
                  <a:lnTo>
                    <a:pt x="116" y="12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2" name="Freeform 13"/>
            <p:cNvSpPr>
              <a:spLocks/>
            </p:cNvSpPr>
            <p:nvPr/>
          </p:nvSpPr>
          <p:spPr bwMode="auto">
            <a:xfrm>
              <a:off x="1009" y="2539"/>
              <a:ext cx="1065" cy="812"/>
            </a:xfrm>
            <a:custGeom>
              <a:avLst/>
              <a:gdLst>
                <a:gd name="T0" fmla="*/ 382 w 1065"/>
                <a:gd name="T1" fmla="*/ 0 h 812"/>
                <a:gd name="T2" fmla="*/ 481 w 1065"/>
                <a:gd name="T3" fmla="*/ 170 h 812"/>
                <a:gd name="T4" fmla="*/ 586 w 1065"/>
                <a:gd name="T5" fmla="*/ 202 h 812"/>
                <a:gd name="T6" fmla="*/ 763 w 1065"/>
                <a:gd name="T7" fmla="*/ 235 h 812"/>
                <a:gd name="T8" fmla="*/ 834 w 1065"/>
                <a:gd name="T9" fmla="*/ 383 h 812"/>
                <a:gd name="T10" fmla="*/ 1065 w 1065"/>
                <a:gd name="T11" fmla="*/ 620 h 812"/>
                <a:gd name="T12" fmla="*/ 835 w 1065"/>
                <a:gd name="T13" fmla="*/ 768 h 812"/>
                <a:gd name="T14" fmla="*/ 526 w 1065"/>
                <a:gd name="T15" fmla="*/ 657 h 812"/>
                <a:gd name="T16" fmla="*/ 424 w 1065"/>
                <a:gd name="T17" fmla="*/ 649 h 812"/>
                <a:gd name="T18" fmla="*/ 357 w 1065"/>
                <a:gd name="T19" fmla="*/ 561 h 812"/>
                <a:gd name="T20" fmla="*/ 143 w 1065"/>
                <a:gd name="T21" fmla="*/ 812 h 812"/>
                <a:gd name="T22" fmla="*/ 20 w 1065"/>
                <a:gd name="T23" fmla="*/ 699 h 812"/>
                <a:gd name="T24" fmla="*/ 55 w 1065"/>
                <a:gd name="T25" fmla="*/ 519 h 812"/>
                <a:gd name="T26" fmla="*/ 43 w 1065"/>
                <a:gd name="T27" fmla="*/ 393 h 812"/>
                <a:gd name="T28" fmla="*/ 78 w 1065"/>
                <a:gd name="T29" fmla="*/ 274 h 812"/>
                <a:gd name="T30" fmla="*/ 0 w 1065"/>
                <a:gd name="T31" fmla="*/ 6 h 812"/>
                <a:gd name="T32" fmla="*/ 338 w 1065"/>
                <a:gd name="T33" fmla="*/ 312 h 812"/>
                <a:gd name="T34" fmla="*/ 382 w 1065"/>
                <a:gd name="T3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5" h="812">
                  <a:moveTo>
                    <a:pt x="382" y="0"/>
                  </a:moveTo>
                  <a:lnTo>
                    <a:pt x="481" y="170"/>
                  </a:lnTo>
                  <a:lnTo>
                    <a:pt x="586" y="202"/>
                  </a:lnTo>
                  <a:lnTo>
                    <a:pt x="763" y="235"/>
                  </a:lnTo>
                  <a:lnTo>
                    <a:pt x="834" y="383"/>
                  </a:lnTo>
                  <a:lnTo>
                    <a:pt x="1065" y="620"/>
                  </a:lnTo>
                  <a:lnTo>
                    <a:pt x="835" y="768"/>
                  </a:lnTo>
                  <a:lnTo>
                    <a:pt x="526" y="657"/>
                  </a:lnTo>
                  <a:lnTo>
                    <a:pt x="424" y="649"/>
                  </a:lnTo>
                  <a:lnTo>
                    <a:pt x="357" y="561"/>
                  </a:lnTo>
                  <a:lnTo>
                    <a:pt x="143" y="812"/>
                  </a:lnTo>
                  <a:lnTo>
                    <a:pt x="20" y="699"/>
                  </a:lnTo>
                  <a:lnTo>
                    <a:pt x="55" y="519"/>
                  </a:lnTo>
                  <a:lnTo>
                    <a:pt x="43" y="393"/>
                  </a:lnTo>
                  <a:lnTo>
                    <a:pt x="78" y="274"/>
                  </a:lnTo>
                  <a:lnTo>
                    <a:pt x="0" y="6"/>
                  </a:lnTo>
                  <a:lnTo>
                    <a:pt x="338" y="31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3" name="Freeform 14"/>
            <p:cNvSpPr>
              <a:spLocks/>
            </p:cNvSpPr>
            <p:nvPr/>
          </p:nvSpPr>
          <p:spPr bwMode="auto">
            <a:xfrm>
              <a:off x="1009" y="2539"/>
              <a:ext cx="1065" cy="812"/>
            </a:xfrm>
            <a:custGeom>
              <a:avLst/>
              <a:gdLst>
                <a:gd name="T0" fmla="*/ 382 w 1065"/>
                <a:gd name="T1" fmla="*/ 0 h 812"/>
                <a:gd name="T2" fmla="*/ 481 w 1065"/>
                <a:gd name="T3" fmla="*/ 170 h 812"/>
                <a:gd name="T4" fmla="*/ 586 w 1065"/>
                <a:gd name="T5" fmla="*/ 202 h 812"/>
                <a:gd name="T6" fmla="*/ 763 w 1065"/>
                <a:gd name="T7" fmla="*/ 235 h 812"/>
                <a:gd name="T8" fmla="*/ 834 w 1065"/>
                <a:gd name="T9" fmla="*/ 383 h 812"/>
                <a:gd name="T10" fmla="*/ 1065 w 1065"/>
                <a:gd name="T11" fmla="*/ 620 h 812"/>
                <a:gd name="T12" fmla="*/ 835 w 1065"/>
                <a:gd name="T13" fmla="*/ 768 h 812"/>
                <a:gd name="T14" fmla="*/ 526 w 1065"/>
                <a:gd name="T15" fmla="*/ 657 h 812"/>
                <a:gd name="T16" fmla="*/ 424 w 1065"/>
                <a:gd name="T17" fmla="*/ 649 h 812"/>
                <a:gd name="T18" fmla="*/ 357 w 1065"/>
                <a:gd name="T19" fmla="*/ 561 h 812"/>
                <a:gd name="T20" fmla="*/ 143 w 1065"/>
                <a:gd name="T21" fmla="*/ 812 h 812"/>
                <a:gd name="T22" fmla="*/ 20 w 1065"/>
                <a:gd name="T23" fmla="*/ 699 h 812"/>
                <a:gd name="T24" fmla="*/ 55 w 1065"/>
                <a:gd name="T25" fmla="*/ 519 h 812"/>
                <a:gd name="T26" fmla="*/ 43 w 1065"/>
                <a:gd name="T27" fmla="*/ 393 h 812"/>
                <a:gd name="T28" fmla="*/ 78 w 1065"/>
                <a:gd name="T29" fmla="*/ 274 h 812"/>
                <a:gd name="T30" fmla="*/ 0 w 1065"/>
                <a:gd name="T31" fmla="*/ 6 h 812"/>
                <a:gd name="T32" fmla="*/ 338 w 1065"/>
                <a:gd name="T33" fmla="*/ 312 h 812"/>
                <a:gd name="T34" fmla="*/ 382 w 1065"/>
                <a:gd name="T3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5" h="812">
                  <a:moveTo>
                    <a:pt x="382" y="0"/>
                  </a:moveTo>
                  <a:lnTo>
                    <a:pt x="481" y="170"/>
                  </a:lnTo>
                  <a:lnTo>
                    <a:pt x="586" y="202"/>
                  </a:lnTo>
                  <a:lnTo>
                    <a:pt x="763" y="235"/>
                  </a:lnTo>
                  <a:lnTo>
                    <a:pt x="834" y="383"/>
                  </a:lnTo>
                  <a:lnTo>
                    <a:pt x="1065" y="620"/>
                  </a:lnTo>
                  <a:lnTo>
                    <a:pt x="835" y="768"/>
                  </a:lnTo>
                  <a:lnTo>
                    <a:pt x="526" y="657"/>
                  </a:lnTo>
                  <a:lnTo>
                    <a:pt x="424" y="649"/>
                  </a:lnTo>
                  <a:lnTo>
                    <a:pt x="357" y="561"/>
                  </a:lnTo>
                  <a:lnTo>
                    <a:pt x="143" y="812"/>
                  </a:lnTo>
                  <a:lnTo>
                    <a:pt x="20" y="699"/>
                  </a:lnTo>
                  <a:lnTo>
                    <a:pt x="55" y="519"/>
                  </a:lnTo>
                  <a:lnTo>
                    <a:pt x="43" y="393"/>
                  </a:lnTo>
                  <a:lnTo>
                    <a:pt x="78" y="274"/>
                  </a:lnTo>
                  <a:lnTo>
                    <a:pt x="0" y="6"/>
                  </a:lnTo>
                  <a:lnTo>
                    <a:pt x="338" y="312"/>
                  </a:lnTo>
                  <a:lnTo>
                    <a:pt x="382" y="0"/>
                  </a:lnTo>
                  <a:close/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4" name="Freeform 15"/>
            <p:cNvSpPr>
              <a:spLocks/>
            </p:cNvSpPr>
            <p:nvPr/>
          </p:nvSpPr>
          <p:spPr bwMode="auto">
            <a:xfrm>
              <a:off x="1152" y="2757"/>
              <a:ext cx="552" cy="381"/>
            </a:xfrm>
            <a:custGeom>
              <a:avLst/>
              <a:gdLst>
                <a:gd name="T0" fmla="*/ 239 w 552"/>
                <a:gd name="T1" fmla="*/ 10 h 381"/>
                <a:gd name="T2" fmla="*/ 277 w 552"/>
                <a:gd name="T3" fmla="*/ 110 h 381"/>
                <a:gd name="T4" fmla="*/ 340 w 552"/>
                <a:gd name="T5" fmla="*/ 96 h 381"/>
                <a:gd name="T6" fmla="*/ 428 w 552"/>
                <a:gd name="T7" fmla="*/ 114 h 381"/>
                <a:gd name="T8" fmla="*/ 495 w 552"/>
                <a:gd name="T9" fmla="*/ 183 h 381"/>
                <a:gd name="T10" fmla="*/ 552 w 552"/>
                <a:gd name="T11" fmla="*/ 296 h 381"/>
                <a:gd name="T12" fmla="*/ 470 w 552"/>
                <a:gd name="T13" fmla="*/ 381 h 381"/>
                <a:gd name="T14" fmla="*/ 313 w 552"/>
                <a:gd name="T15" fmla="*/ 327 h 381"/>
                <a:gd name="T16" fmla="*/ 256 w 552"/>
                <a:gd name="T17" fmla="*/ 298 h 381"/>
                <a:gd name="T18" fmla="*/ 225 w 552"/>
                <a:gd name="T19" fmla="*/ 284 h 381"/>
                <a:gd name="T20" fmla="*/ 137 w 552"/>
                <a:gd name="T21" fmla="*/ 371 h 381"/>
                <a:gd name="T22" fmla="*/ 43 w 552"/>
                <a:gd name="T23" fmla="*/ 355 h 381"/>
                <a:gd name="T24" fmla="*/ 22 w 552"/>
                <a:gd name="T25" fmla="*/ 269 h 381"/>
                <a:gd name="T26" fmla="*/ 0 w 552"/>
                <a:gd name="T27" fmla="*/ 185 h 381"/>
                <a:gd name="T28" fmla="*/ 90 w 552"/>
                <a:gd name="T29" fmla="*/ 132 h 381"/>
                <a:gd name="T30" fmla="*/ 50 w 552"/>
                <a:gd name="T31" fmla="*/ 0 h 381"/>
                <a:gd name="T32" fmla="*/ 195 w 552"/>
                <a:gd name="T33" fmla="*/ 94 h 381"/>
                <a:gd name="T34" fmla="*/ 239 w 552"/>
                <a:gd name="T35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381">
                  <a:moveTo>
                    <a:pt x="239" y="10"/>
                  </a:moveTo>
                  <a:lnTo>
                    <a:pt x="277" y="110"/>
                  </a:lnTo>
                  <a:lnTo>
                    <a:pt x="340" y="96"/>
                  </a:lnTo>
                  <a:lnTo>
                    <a:pt x="428" y="114"/>
                  </a:lnTo>
                  <a:lnTo>
                    <a:pt x="495" y="183"/>
                  </a:lnTo>
                  <a:lnTo>
                    <a:pt x="552" y="296"/>
                  </a:lnTo>
                  <a:lnTo>
                    <a:pt x="470" y="381"/>
                  </a:lnTo>
                  <a:lnTo>
                    <a:pt x="313" y="327"/>
                  </a:lnTo>
                  <a:lnTo>
                    <a:pt x="256" y="298"/>
                  </a:lnTo>
                  <a:lnTo>
                    <a:pt x="225" y="284"/>
                  </a:lnTo>
                  <a:lnTo>
                    <a:pt x="137" y="371"/>
                  </a:lnTo>
                  <a:lnTo>
                    <a:pt x="43" y="355"/>
                  </a:lnTo>
                  <a:lnTo>
                    <a:pt x="22" y="269"/>
                  </a:lnTo>
                  <a:lnTo>
                    <a:pt x="0" y="185"/>
                  </a:lnTo>
                  <a:lnTo>
                    <a:pt x="90" y="132"/>
                  </a:lnTo>
                  <a:lnTo>
                    <a:pt x="50" y="0"/>
                  </a:lnTo>
                  <a:lnTo>
                    <a:pt x="195" y="94"/>
                  </a:lnTo>
                  <a:lnTo>
                    <a:pt x="239" y="1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5" name="Freeform 16"/>
            <p:cNvSpPr>
              <a:spLocks/>
            </p:cNvSpPr>
            <p:nvPr/>
          </p:nvSpPr>
          <p:spPr bwMode="auto">
            <a:xfrm>
              <a:off x="1152" y="2757"/>
              <a:ext cx="552" cy="381"/>
            </a:xfrm>
            <a:custGeom>
              <a:avLst/>
              <a:gdLst>
                <a:gd name="T0" fmla="*/ 239 w 552"/>
                <a:gd name="T1" fmla="*/ 10 h 381"/>
                <a:gd name="T2" fmla="*/ 277 w 552"/>
                <a:gd name="T3" fmla="*/ 110 h 381"/>
                <a:gd name="T4" fmla="*/ 340 w 552"/>
                <a:gd name="T5" fmla="*/ 96 h 381"/>
                <a:gd name="T6" fmla="*/ 428 w 552"/>
                <a:gd name="T7" fmla="*/ 114 h 381"/>
                <a:gd name="T8" fmla="*/ 495 w 552"/>
                <a:gd name="T9" fmla="*/ 183 h 381"/>
                <a:gd name="T10" fmla="*/ 552 w 552"/>
                <a:gd name="T11" fmla="*/ 296 h 381"/>
                <a:gd name="T12" fmla="*/ 470 w 552"/>
                <a:gd name="T13" fmla="*/ 381 h 381"/>
                <a:gd name="T14" fmla="*/ 313 w 552"/>
                <a:gd name="T15" fmla="*/ 327 h 381"/>
                <a:gd name="T16" fmla="*/ 256 w 552"/>
                <a:gd name="T17" fmla="*/ 298 h 381"/>
                <a:gd name="T18" fmla="*/ 225 w 552"/>
                <a:gd name="T19" fmla="*/ 284 h 381"/>
                <a:gd name="T20" fmla="*/ 137 w 552"/>
                <a:gd name="T21" fmla="*/ 371 h 381"/>
                <a:gd name="T22" fmla="*/ 43 w 552"/>
                <a:gd name="T23" fmla="*/ 355 h 381"/>
                <a:gd name="T24" fmla="*/ 22 w 552"/>
                <a:gd name="T25" fmla="*/ 269 h 381"/>
                <a:gd name="T26" fmla="*/ 0 w 552"/>
                <a:gd name="T27" fmla="*/ 185 h 381"/>
                <a:gd name="T28" fmla="*/ 90 w 552"/>
                <a:gd name="T29" fmla="*/ 132 h 381"/>
                <a:gd name="T30" fmla="*/ 50 w 552"/>
                <a:gd name="T31" fmla="*/ 0 h 381"/>
                <a:gd name="T32" fmla="*/ 195 w 552"/>
                <a:gd name="T33" fmla="*/ 94 h 381"/>
                <a:gd name="T34" fmla="*/ 239 w 552"/>
                <a:gd name="T35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381">
                  <a:moveTo>
                    <a:pt x="239" y="10"/>
                  </a:moveTo>
                  <a:lnTo>
                    <a:pt x="277" y="110"/>
                  </a:lnTo>
                  <a:lnTo>
                    <a:pt x="340" y="96"/>
                  </a:lnTo>
                  <a:lnTo>
                    <a:pt x="428" y="114"/>
                  </a:lnTo>
                  <a:lnTo>
                    <a:pt x="495" y="183"/>
                  </a:lnTo>
                  <a:lnTo>
                    <a:pt x="552" y="296"/>
                  </a:lnTo>
                  <a:lnTo>
                    <a:pt x="470" y="381"/>
                  </a:lnTo>
                  <a:lnTo>
                    <a:pt x="313" y="327"/>
                  </a:lnTo>
                  <a:lnTo>
                    <a:pt x="256" y="298"/>
                  </a:lnTo>
                  <a:lnTo>
                    <a:pt x="225" y="284"/>
                  </a:lnTo>
                  <a:lnTo>
                    <a:pt x="137" y="371"/>
                  </a:lnTo>
                  <a:lnTo>
                    <a:pt x="43" y="355"/>
                  </a:lnTo>
                  <a:lnTo>
                    <a:pt x="22" y="269"/>
                  </a:lnTo>
                  <a:lnTo>
                    <a:pt x="0" y="185"/>
                  </a:lnTo>
                  <a:lnTo>
                    <a:pt x="90" y="132"/>
                  </a:lnTo>
                  <a:lnTo>
                    <a:pt x="50" y="0"/>
                  </a:lnTo>
                  <a:lnTo>
                    <a:pt x="195" y="94"/>
                  </a:lnTo>
                  <a:lnTo>
                    <a:pt x="239" y="10"/>
                  </a:lnTo>
                  <a:close/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6" name="Freeform 17"/>
            <p:cNvSpPr>
              <a:spLocks/>
            </p:cNvSpPr>
            <p:nvPr/>
          </p:nvSpPr>
          <p:spPr bwMode="auto">
            <a:xfrm>
              <a:off x="1244" y="2851"/>
              <a:ext cx="284" cy="197"/>
            </a:xfrm>
            <a:custGeom>
              <a:avLst/>
              <a:gdLst>
                <a:gd name="T0" fmla="*/ 147 w 284"/>
                <a:gd name="T1" fmla="*/ 71 h 197"/>
                <a:gd name="T2" fmla="*/ 160 w 284"/>
                <a:gd name="T3" fmla="*/ 80 h 197"/>
                <a:gd name="T4" fmla="*/ 186 w 284"/>
                <a:gd name="T5" fmla="*/ 71 h 197"/>
                <a:gd name="T6" fmla="*/ 181 w 284"/>
                <a:gd name="T7" fmla="*/ 97 h 197"/>
                <a:gd name="T8" fmla="*/ 284 w 284"/>
                <a:gd name="T9" fmla="*/ 101 h 197"/>
                <a:gd name="T10" fmla="*/ 175 w 284"/>
                <a:gd name="T11" fmla="*/ 121 h 197"/>
                <a:gd name="T12" fmla="*/ 258 w 284"/>
                <a:gd name="T13" fmla="*/ 197 h 197"/>
                <a:gd name="T14" fmla="*/ 162 w 284"/>
                <a:gd name="T15" fmla="*/ 137 h 197"/>
                <a:gd name="T16" fmla="*/ 149 w 284"/>
                <a:gd name="T17" fmla="*/ 123 h 197"/>
                <a:gd name="T18" fmla="*/ 142 w 284"/>
                <a:gd name="T19" fmla="*/ 141 h 197"/>
                <a:gd name="T20" fmla="*/ 133 w 284"/>
                <a:gd name="T21" fmla="*/ 137 h 197"/>
                <a:gd name="T22" fmla="*/ 102 w 284"/>
                <a:gd name="T23" fmla="*/ 148 h 197"/>
                <a:gd name="T24" fmla="*/ 0 w 284"/>
                <a:gd name="T25" fmla="*/ 155 h 197"/>
                <a:gd name="T26" fmla="*/ 22 w 284"/>
                <a:gd name="T27" fmla="*/ 101 h 197"/>
                <a:gd name="T28" fmla="*/ 122 w 284"/>
                <a:gd name="T29" fmla="*/ 101 h 197"/>
                <a:gd name="T30" fmla="*/ 128 w 284"/>
                <a:gd name="T31" fmla="*/ 92 h 197"/>
                <a:gd name="T32" fmla="*/ 104 w 284"/>
                <a:gd name="T33" fmla="*/ 0 h 197"/>
                <a:gd name="T34" fmla="*/ 147 w 284"/>
                <a:gd name="T35" fmla="*/ 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4" h="197">
                  <a:moveTo>
                    <a:pt x="147" y="71"/>
                  </a:moveTo>
                  <a:lnTo>
                    <a:pt x="160" y="80"/>
                  </a:lnTo>
                  <a:lnTo>
                    <a:pt x="186" y="71"/>
                  </a:lnTo>
                  <a:lnTo>
                    <a:pt x="181" y="97"/>
                  </a:lnTo>
                  <a:lnTo>
                    <a:pt x="284" y="101"/>
                  </a:lnTo>
                  <a:lnTo>
                    <a:pt x="175" y="121"/>
                  </a:lnTo>
                  <a:lnTo>
                    <a:pt x="258" y="197"/>
                  </a:lnTo>
                  <a:lnTo>
                    <a:pt x="162" y="137"/>
                  </a:lnTo>
                  <a:lnTo>
                    <a:pt x="149" y="123"/>
                  </a:lnTo>
                  <a:lnTo>
                    <a:pt x="142" y="141"/>
                  </a:lnTo>
                  <a:lnTo>
                    <a:pt x="133" y="137"/>
                  </a:lnTo>
                  <a:lnTo>
                    <a:pt x="102" y="148"/>
                  </a:lnTo>
                  <a:lnTo>
                    <a:pt x="0" y="155"/>
                  </a:lnTo>
                  <a:lnTo>
                    <a:pt x="22" y="101"/>
                  </a:lnTo>
                  <a:lnTo>
                    <a:pt x="122" y="101"/>
                  </a:lnTo>
                  <a:lnTo>
                    <a:pt x="128" y="92"/>
                  </a:lnTo>
                  <a:lnTo>
                    <a:pt x="104" y="0"/>
                  </a:lnTo>
                  <a:lnTo>
                    <a:pt x="147" y="71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7" name="Freeform 18"/>
            <p:cNvSpPr>
              <a:spLocks/>
            </p:cNvSpPr>
            <p:nvPr/>
          </p:nvSpPr>
          <p:spPr bwMode="auto">
            <a:xfrm>
              <a:off x="1244" y="2851"/>
              <a:ext cx="284" cy="197"/>
            </a:xfrm>
            <a:custGeom>
              <a:avLst/>
              <a:gdLst>
                <a:gd name="T0" fmla="*/ 147 w 284"/>
                <a:gd name="T1" fmla="*/ 71 h 197"/>
                <a:gd name="T2" fmla="*/ 160 w 284"/>
                <a:gd name="T3" fmla="*/ 80 h 197"/>
                <a:gd name="T4" fmla="*/ 186 w 284"/>
                <a:gd name="T5" fmla="*/ 71 h 197"/>
                <a:gd name="T6" fmla="*/ 181 w 284"/>
                <a:gd name="T7" fmla="*/ 97 h 197"/>
                <a:gd name="T8" fmla="*/ 284 w 284"/>
                <a:gd name="T9" fmla="*/ 101 h 197"/>
                <a:gd name="T10" fmla="*/ 175 w 284"/>
                <a:gd name="T11" fmla="*/ 121 h 197"/>
                <a:gd name="T12" fmla="*/ 258 w 284"/>
                <a:gd name="T13" fmla="*/ 197 h 197"/>
                <a:gd name="T14" fmla="*/ 162 w 284"/>
                <a:gd name="T15" fmla="*/ 137 h 197"/>
                <a:gd name="T16" fmla="*/ 149 w 284"/>
                <a:gd name="T17" fmla="*/ 123 h 197"/>
                <a:gd name="T18" fmla="*/ 142 w 284"/>
                <a:gd name="T19" fmla="*/ 141 h 197"/>
                <a:gd name="T20" fmla="*/ 133 w 284"/>
                <a:gd name="T21" fmla="*/ 137 h 197"/>
                <a:gd name="T22" fmla="*/ 102 w 284"/>
                <a:gd name="T23" fmla="*/ 148 h 197"/>
                <a:gd name="T24" fmla="*/ 0 w 284"/>
                <a:gd name="T25" fmla="*/ 155 h 197"/>
                <a:gd name="T26" fmla="*/ 22 w 284"/>
                <a:gd name="T27" fmla="*/ 101 h 197"/>
                <a:gd name="T28" fmla="*/ 122 w 284"/>
                <a:gd name="T29" fmla="*/ 101 h 197"/>
                <a:gd name="T30" fmla="*/ 128 w 284"/>
                <a:gd name="T31" fmla="*/ 92 h 197"/>
                <a:gd name="T32" fmla="*/ 104 w 284"/>
                <a:gd name="T33" fmla="*/ 0 h 197"/>
                <a:gd name="T34" fmla="*/ 147 w 284"/>
                <a:gd name="T35" fmla="*/ 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4" h="197">
                  <a:moveTo>
                    <a:pt x="147" y="71"/>
                  </a:moveTo>
                  <a:lnTo>
                    <a:pt x="160" y="80"/>
                  </a:lnTo>
                  <a:lnTo>
                    <a:pt x="186" y="71"/>
                  </a:lnTo>
                  <a:lnTo>
                    <a:pt x="181" y="97"/>
                  </a:lnTo>
                  <a:lnTo>
                    <a:pt x="284" y="101"/>
                  </a:lnTo>
                  <a:lnTo>
                    <a:pt x="175" y="121"/>
                  </a:lnTo>
                  <a:lnTo>
                    <a:pt x="258" y="197"/>
                  </a:lnTo>
                  <a:lnTo>
                    <a:pt x="162" y="137"/>
                  </a:lnTo>
                  <a:lnTo>
                    <a:pt x="149" y="123"/>
                  </a:lnTo>
                  <a:lnTo>
                    <a:pt x="142" y="141"/>
                  </a:lnTo>
                  <a:lnTo>
                    <a:pt x="133" y="137"/>
                  </a:lnTo>
                  <a:lnTo>
                    <a:pt x="102" y="148"/>
                  </a:lnTo>
                  <a:lnTo>
                    <a:pt x="0" y="155"/>
                  </a:lnTo>
                  <a:lnTo>
                    <a:pt x="22" y="101"/>
                  </a:lnTo>
                  <a:lnTo>
                    <a:pt x="122" y="101"/>
                  </a:lnTo>
                  <a:lnTo>
                    <a:pt x="128" y="92"/>
                  </a:lnTo>
                  <a:lnTo>
                    <a:pt x="104" y="0"/>
                  </a:lnTo>
                  <a:lnTo>
                    <a:pt x="147" y="7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8" name="Freeform 19"/>
            <p:cNvSpPr>
              <a:spLocks noEditPoints="1"/>
            </p:cNvSpPr>
            <p:nvPr/>
          </p:nvSpPr>
          <p:spPr bwMode="auto">
            <a:xfrm>
              <a:off x="996" y="2567"/>
              <a:ext cx="791" cy="788"/>
            </a:xfrm>
            <a:custGeom>
              <a:avLst/>
              <a:gdLst>
                <a:gd name="T0" fmla="*/ 5708 w 16164"/>
                <a:gd name="T1" fmla="*/ 579 h 16102"/>
                <a:gd name="T2" fmla="*/ 7150 w 16164"/>
                <a:gd name="T3" fmla="*/ 310 h 16102"/>
                <a:gd name="T4" fmla="*/ 8071 w 16164"/>
                <a:gd name="T5" fmla="*/ 2 h 16102"/>
                <a:gd name="T6" fmla="*/ 8722 w 16164"/>
                <a:gd name="T7" fmla="*/ 119 h 16102"/>
                <a:gd name="T8" fmla="*/ 9378 w 16164"/>
                <a:gd name="T9" fmla="*/ 241 h 16102"/>
                <a:gd name="T10" fmla="*/ 9902 w 16164"/>
                <a:gd name="T11" fmla="*/ 339 h 16102"/>
                <a:gd name="T12" fmla="*/ 11321 w 16164"/>
                <a:gd name="T13" fmla="*/ 734 h 16102"/>
                <a:gd name="T14" fmla="*/ 11365 w 16164"/>
                <a:gd name="T15" fmla="*/ 918 h 16102"/>
                <a:gd name="T16" fmla="*/ 12612 w 16164"/>
                <a:gd name="T17" fmla="*/ 1689 h 16102"/>
                <a:gd name="T18" fmla="*/ 13542 w 16164"/>
                <a:gd name="T19" fmla="*/ 2107 h 16102"/>
                <a:gd name="T20" fmla="*/ 13914 w 16164"/>
                <a:gd name="T21" fmla="*/ 2595 h 16102"/>
                <a:gd name="T22" fmla="*/ 14314 w 16164"/>
                <a:gd name="T23" fmla="*/ 3128 h 16102"/>
                <a:gd name="T24" fmla="*/ 14634 w 16164"/>
                <a:gd name="T25" fmla="*/ 3555 h 16102"/>
                <a:gd name="T26" fmla="*/ 15429 w 16164"/>
                <a:gd name="T27" fmla="*/ 4797 h 16102"/>
                <a:gd name="T28" fmla="*/ 15338 w 16164"/>
                <a:gd name="T29" fmla="*/ 4962 h 16102"/>
                <a:gd name="T30" fmla="*/ 15742 w 16164"/>
                <a:gd name="T31" fmla="*/ 6372 h 16102"/>
                <a:gd name="T32" fmla="*/ 16164 w 16164"/>
                <a:gd name="T33" fmla="*/ 7361 h 16102"/>
                <a:gd name="T34" fmla="*/ 16105 w 16164"/>
                <a:gd name="T35" fmla="*/ 8049 h 16102"/>
                <a:gd name="T36" fmla="*/ 16055 w 16164"/>
                <a:gd name="T37" fmla="*/ 8580 h 16102"/>
                <a:gd name="T38" fmla="*/ 15825 w 16164"/>
                <a:gd name="T39" fmla="*/ 9630 h 16102"/>
                <a:gd name="T40" fmla="*/ 15775 w 16164"/>
                <a:gd name="T41" fmla="*/ 10161 h 16102"/>
                <a:gd name="T42" fmla="*/ 15179 w 16164"/>
                <a:gd name="T43" fmla="*/ 11464 h 16102"/>
                <a:gd name="T44" fmla="*/ 14819 w 16164"/>
                <a:gd name="T45" fmla="*/ 12477 h 16102"/>
                <a:gd name="T46" fmla="*/ 14480 w 16164"/>
                <a:gd name="T47" fmla="*/ 13072 h 16102"/>
                <a:gd name="T48" fmla="*/ 14087 w 16164"/>
                <a:gd name="T49" fmla="*/ 13433 h 16102"/>
                <a:gd name="T50" fmla="*/ 13211 w 16164"/>
                <a:gd name="T51" fmla="*/ 14057 h 16102"/>
                <a:gd name="T52" fmla="*/ 12348 w 16164"/>
                <a:gd name="T53" fmla="*/ 15026 h 16102"/>
                <a:gd name="T54" fmla="*/ 11616 w 16164"/>
                <a:gd name="T55" fmla="*/ 15166 h 16102"/>
                <a:gd name="T56" fmla="*/ 10670 w 16164"/>
                <a:gd name="T57" fmla="*/ 15675 h 16102"/>
                <a:gd name="T58" fmla="*/ 10048 w 16164"/>
                <a:gd name="T59" fmla="*/ 15916 h 16102"/>
                <a:gd name="T60" fmla="*/ 9524 w 16164"/>
                <a:gd name="T61" fmla="*/ 16102 h 16102"/>
                <a:gd name="T62" fmla="*/ 8458 w 16164"/>
                <a:gd name="T63" fmla="*/ 15969 h 16102"/>
                <a:gd name="T64" fmla="*/ 6991 w 16164"/>
                <a:gd name="T65" fmla="*/ 15969 h 16102"/>
                <a:gd name="T66" fmla="*/ 6595 w 16164"/>
                <a:gd name="T67" fmla="*/ 15969 h 16102"/>
                <a:gd name="T68" fmla="*/ 5449 w 16164"/>
                <a:gd name="T69" fmla="*/ 15660 h 16102"/>
                <a:gd name="T70" fmla="*/ 4828 w 16164"/>
                <a:gd name="T71" fmla="*/ 15418 h 16102"/>
                <a:gd name="T72" fmla="*/ 4331 w 16164"/>
                <a:gd name="T73" fmla="*/ 15225 h 16102"/>
                <a:gd name="T74" fmla="*/ 3834 w 16164"/>
                <a:gd name="T75" fmla="*/ 15031 h 16102"/>
                <a:gd name="T76" fmla="*/ 3112 w 16164"/>
                <a:gd name="T77" fmla="*/ 14206 h 16102"/>
                <a:gd name="T78" fmla="*/ 2029 w 16164"/>
                <a:gd name="T79" fmla="*/ 13217 h 16102"/>
                <a:gd name="T80" fmla="*/ 1696 w 16164"/>
                <a:gd name="T81" fmla="*/ 12914 h 16102"/>
                <a:gd name="T82" fmla="*/ 1080 w 16164"/>
                <a:gd name="T83" fmla="*/ 11963 h 16102"/>
                <a:gd name="T84" fmla="*/ 783 w 16164"/>
                <a:gd name="T85" fmla="*/ 11366 h 16102"/>
                <a:gd name="T86" fmla="*/ 546 w 16164"/>
                <a:gd name="T87" fmla="*/ 10888 h 16102"/>
                <a:gd name="T88" fmla="*/ 308 w 16164"/>
                <a:gd name="T89" fmla="*/ 10411 h 16102"/>
                <a:gd name="T90" fmla="*/ 314 w 16164"/>
                <a:gd name="T91" fmla="*/ 9319 h 16102"/>
                <a:gd name="T92" fmla="*/ 179 w 16164"/>
                <a:gd name="T93" fmla="*/ 7859 h 16102"/>
                <a:gd name="T94" fmla="*/ 134 w 16164"/>
                <a:gd name="T95" fmla="*/ 7373 h 16102"/>
                <a:gd name="T96" fmla="*/ 304 w 16164"/>
                <a:gd name="T97" fmla="*/ 6291 h 16102"/>
                <a:gd name="T98" fmla="*/ 484 w 16164"/>
                <a:gd name="T99" fmla="*/ 5649 h 16102"/>
                <a:gd name="T100" fmla="*/ 629 w 16164"/>
                <a:gd name="T101" fmla="*/ 5135 h 16102"/>
                <a:gd name="T102" fmla="*/ 773 w 16164"/>
                <a:gd name="T103" fmla="*/ 4622 h 16102"/>
                <a:gd name="T104" fmla="*/ 1496 w 16164"/>
                <a:gd name="T105" fmla="*/ 3811 h 16102"/>
                <a:gd name="T106" fmla="*/ 2381 w 16164"/>
                <a:gd name="T107" fmla="*/ 2641 h 16102"/>
                <a:gd name="T108" fmla="*/ 3065 w 16164"/>
                <a:gd name="T109" fmla="*/ 1835 h 16102"/>
                <a:gd name="T110" fmla="*/ 3632 w 16164"/>
                <a:gd name="T111" fmla="*/ 1484 h 16102"/>
                <a:gd name="T112" fmla="*/ 4086 w 16164"/>
                <a:gd name="T113" fmla="*/ 1204 h 16102"/>
                <a:gd name="T114" fmla="*/ 5063 w 16164"/>
                <a:gd name="T115" fmla="*/ 757 h 16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64" h="16102">
                  <a:moveTo>
                    <a:pt x="5159" y="546"/>
                  </a:moveTo>
                  <a:lnTo>
                    <a:pt x="5552" y="472"/>
                  </a:lnTo>
                  <a:lnTo>
                    <a:pt x="5577" y="604"/>
                  </a:lnTo>
                  <a:lnTo>
                    <a:pt x="5184" y="677"/>
                  </a:lnTo>
                  <a:lnTo>
                    <a:pt x="5159" y="546"/>
                  </a:lnTo>
                  <a:close/>
                  <a:moveTo>
                    <a:pt x="5683" y="448"/>
                  </a:moveTo>
                  <a:lnTo>
                    <a:pt x="6077" y="375"/>
                  </a:lnTo>
                  <a:lnTo>
                    <a:pt x="6101" y="506"/>
                  </a:lnTo>
                  <a:lnTo>
                    <a:pt x="5708" y="579"/>
                  </a:lnTo>
                  <a:lnTo>
                    <a:pt x="5683" y="448"/>
                  </a:lnTo>
                  <a:close/>
                  <a:moveTo>
                    <a:pt x="6208" y="350"/>
                  </a:moveTo>
                  <a:lnTo>
                    <a:pt x="6601" y="277"/>
                  </a:lnTo>
                  <a:lnTo>
                    <a:pt x="6625" y="408"/>
                  </a:lnTo>
                  <a:lnTo>
                    <a:pt x="6232" y="481"/>
                  </a:lnTo>
                  <a:lnTo>
                    <a:pt x="6208" y="350"/>
                  </a:lnTo>
                  <a:close/>
                  <a:moveTo>
                    <a:pt x="6732" y="252"/>
                  </a:moveTo>
                  <a:lnTo>
                    <a:pt x="7125" y="179"/>
                  </a:lnTo>
                  <a:lnTo>
                    <a:pt x="7150" y="310"/>
                  </a:lnTo>
                  <a:lnTo>
                    <a:pt x="6756" y="383"/>
                  </a:lnTo>
                  <a:lnTo>
                    <a:pt x="6732" y="252"/>
                  </a:lnTo>
                  <a:close/>
                  <a:moveTo>
                    <a:pt x="7256" y="154"/>
                  </a:moveTo>
                  <a:lnTo>
                    <a:pt x="7649" y="81"/>
                  </a:lnTo>
                  <a:lnTo>
                    <a:pt x="7674" y="212"/>
                  </a:lnTo>
                  <a:lnTo>
                    <a:pt x="7281" y="285"/>
                  </a:lnTo>
                  <a:lnTo>
                    <a:pt x="7256" y="154"/>
                  </a:lnTo>
                  <a:close/>
                  <a:moveTo>
                    <a:pt x="7781" y="56"/>
                  </a:moveTo>
                  <a:lnTo>
                    <a:pt x="8071" y="2"/>
                  </a:lnTo>
                  <a:cubicBezTo>
                    <a:pt x="8079" y="0"/>
                    <a:pt x="8088" y="0"/>
                    <a:pt x="8096" y="2"/>
                  </a:cubicBezTo>
                  <a:lnTo>
                    <a:pt x="8198" y="21"/>
                  </a:lnTo>
                  <a:lnTo>
                    <a:pt x="8174" y="152"/>
                  </a:lnTo>
                  <a:lnTo>
                    <a:pt x="8071" y="133"/>
                  </a:lnTo>
                  <a:lnTo>
                    <a:pt x="8096" y="133"/>
                  </a:lnTo>
                  <a:lnTo>
                    <a:pt x="7805" y="187"/>
                  </a:lnTo>
                  <a:lnTo>
                    <a:pt x="7781" y="56"/>
                  </a:lnTo>
                  <a:close/>
                  <a:moveTo>
                    <a:pt x="8329" y="46"/>
                  </a:moveTo>
                  <a:lnTo>
                    <a:pt x="8722" y="119"/>
                  </a:lnTo>
                  <a:lnTo>
                    <a:pt x="8698" y="250"/>
                  </a:lnTo>
                  <a:lnTo>
                    <a:pt x="8305" y="177"/>
                  </a:lnTo>
                  <a:lnTo>
                    <a:pt x="8329" y="46"/>
                  </a:lnTo>
                  <a:close/>
                  <a:moveTo>
                    <a:pt x="8854" y="144"/>
                  </a:moveTo>
                  <a:lnTo>
                    <a:pt x="9247" y="217"/>
                  </a:lnTo>
                  <a:lnTo>
                    <a:pt x="9222" y="348"/>
                  </a:lnTo>
                  <a:lnTo>
                    <a:pt x="8829" y="275"/>
                  </a:lnTo>
                  <a:lnTo>
                    <a:pt x="8854" y="144"/>
                  </a:lnTo>
                  <a:close/>
                  <a:moveTo>
                    <a:pt x="9378" y="241"/>
                  </a:moveTo>
                  <a:lnTo>
                    <a:pt x="9771" y="315"/>
                  </a:lnTo>
                  <a:lnTo>
                    <a:pt x="9747" y="446"/>
                  </a:lnTo>
                  <a:lnTo>
                    <a:pt x="9353" y="373"/>
                  </a:lnTo>
                  <a:lnTo>
                    <a:pt x="9378" y="241"/>
                  </a:lnTo>
                  <a:close/>
                  <a:moveTo>
                    <a:pt x="9902" y="339"/>
                  </a:moveTo>
                  <a:lnTo>
                    <a:pt x="10295" y="413"/>
                  </a:lnTo>
                  <a:lnTo>
                    <a:pt x="10271" y="544"/>
                  </a:lnTo>
                  <a:lnTo>
                    <a:pt x="9878" y="470"/>
                  </a:lnTo>
                  <a:lnTo>
                    <a:pt x="9902" y="339"/>
                  </a:lnTo>
                  <a:close/>
                  <a:moveTo>
                    <a:pt x="10426" y="437"/>
                  </a:moveTo>
                  <a:lnTo>
                    <a:pt x="10820" y="511"/>
                  </a:lnTo>
                  <a:lnTo>
                    <a:pt x="10795" y="642"/>
                  </a:lnTo>
                  <a:lnTo>
                    <a:pt x="10402" y="568"/>
                  </a:lnTo>
                  <a:lnTo>
                    <a:pt x="10426" y="437"/>
                  </a:lnTo>
                  <a:close/>
                  <a:moveTo>
                    <a:pt x="10951" y="535"/>
                  </a:moveTo>
                  <a:lnTo>
                    <a:pt x="11008" y="546"/>
                  </a:lnTo>
                  <a:cubicBezTo>
                    <a:pt x="11016" y="547"/>
                    <a:pt x="11024" y="550"/>
                    <a:pt x="11030" y="555"/>
                  </a:cubicBezTo>
                  <a:lnTo>
                    <a:pt x="11321" y="734"/>
                  </a:lnTo>
                  <a:lnTo>
                    <a:pt x="11251" y="848"/>
                  </a:lnTo>
                  <a:lnTo>
                    <a:pt x="10960" y="668"/>
                  </a:lnTo>
                  <a:lnTo>
                    <a:pt x="10983" y="677"/>
                  </a:lnTo>
                  <a:lnTo>
                    <a:pt x="10926" y="666"/>
                  </a:lnTo>
                  <a:lnTo>
                    <a:pt x="10951" y="535"/>
                  </a:lnTo>
                  <a:close/>
                  <a:moveTo>
                    <a:pt x="11435" y="805"/>
                  </a:moveTo>
                  <a:lnTo>
                    <a:pt x="11775" y="1015"/>
                  </a:lnTo>
                  <a:lnTo>
                    <a:pt x="11705" y="1128"/>
                  </a:lnTo>
                  <a:lnTo>
                    <a:pt x="11365" y="918"/>
                  </a:lnTo>
                  <a:lnTo>
                    <a:pt x="11435" y="805"/>
                  </a:lnTo>
                  <a:close/>
                  <a:moveTo>
                    <a:pt x="11889" y="1085"/>
                  </a:moveTo>
                  <a:lnTo>
                    <a:pt x="12229" y="1295"/>
                  </a:lnTo>
                  <a:lnTo>
                    <a:pt x="12159" y="1409"/>
                  </a:lnTo>
                  <a:lnTo>
                    <a:pt x="11818" y="1198"/>
                  </a:lnTo>
                  <a:lnTo>
                    <a:pt x="11889" y="1085"/>
                  </a:lnTo>
                  <a:close/>
                  <a:moveTo>
                    <a:pt x="12342" y="1365"/>
                  </a:moveTo>
                  <a:lnTo>
                    <a:pt x="12683" y="1575"/>
                  </a:lnTo>
                  <a:lnTo>
                    <a:pt x="12612" y="1689"/>
                  </a:lnTo>
                  <a:lnTo>
                    <a:pt x="12272" y="1479"/>
                  </a:lnTo>
                  <a:lnTo>
                    <a:pt x="12342" y="1365"/>
                  </a:lnTo>
                  <a:close/>
                  <a:moveTo>
                    <a:pt x="12796" y="1646"/>
                  </a:moveTo>
                  <a:lnTo>
                    <a:pt x="13136" y="1856"/>
                  </a:lnTo>
                  <a:lnTo>
                    <a:pt x="13066" y="1969"/>
                  </a:lnTo>
                  <a:lnTo>
                    <a:pt x="12726" y="1759"/>
                  </a:lnTo>
                  <a:lnTo>
                    <a:pt x="12796" y="1646"/>
                  </a:lnTo>
                  <a:close/>
                  <a:moveTo>
                    <a:pt x="13250" y="1926"/>
                  </a:moveTo>
                  <a:lnTo>
                    <a:pt x="13542" y="2107"/>
                  </a:lnTo>
                  <a:cubicBezTo>
                    <a:pt x="13550" y="2111"/>
                    <a:pt x="13556" y="2117"/>
                    <a:pt x="13561" y="2123"/>
                  </a:cubicBezTo>
                  <a:lnTo>
                    <a:pt x="13594" y="2168"/>
                  </a:lnTo>
                  <a:lnTo>
                    <a:pt x="13488" y="2248"/>
                  </a:lnTo>
                  <a:lnTo>
                    <a:pt x="13454" y="2203"/>
                  </a:lnTo>
                  <a:lnTo>
                    <a:pt x="13472" y="2220"/>
                  </a:lnTo>
                  <a:lnTo>
                    <a:pt x="13180" y="2039"/>
                  </a:lnTo>
                  <a:lnTo>
                    <a:pt x="13250" y="1926"/>
                  </a:lnTo>
                  <a:close/>
                  <a:moveTo>
                    <a:pt x="13674" y="2275"/>
                  </a:moveTo>
                  <a:lnTo>
                    <a:pt x="13914" y="2595"/>
                  </a:lnTo>
                  <a:lnTo>
                    <a:pt x="13808" y="2675"/>
                  </a:lnTo>
                  <a:lnTo>
                    <a:pt x="13568" y="2355"/>
                  </a:lnTo>
                  <a:lnTo>
                    <a:pt x="13674" y="2275"/>
                  </a:lnTo>
                  <a:close/>
                  <a:moveTo>
                    <a:pt x="13994" y="2701"/>
                  </a:moveTo>
                  <a:lnTo>
                    <a:pt x="14234" y="3021"/>
                  </a:lnTo>
                  <a:lnTo>
                    <a:pt x="14128" y="3101"/>
                  </a:lnTo>
                  <a:lnTo>
                    <a:pt x="13888" y="2781"/>
                  </a:lnTo>
                  <a:lnTo>
                    <a:pt x="13994" y="2701"/>
                  </a:lnTo>
                  <a:close/>
                  <a:moveTo>
                    <a:pt x="14314" y="3128"/>
                  </a:moveTo>
                  <a:lnTo>
                    <a:pt x="14554" y="3448"/>
                  </a:lnTo>
                  <a:lnTo>
                    <a:pt x="14448" y="3528"/>
                  </a:lnTo>
                  <a:lnTo>
                    <a:pt x="14208" y="3208"/>
                  </a:lnTo>
                  <a:lnTo>
                    <a:pt x="14314" y="3128"/>
                  </a:lnTo>
                  <a:close/>
                  <a:moveTo>
                    <a:pt x="14634" y="3555"/>
                  </a:moveTo>
                  <a:lnTo>
                    <a:pt x="14874" y="3875"/>
                  </a:lnTo>
                  <a:lnTo>
                    <a:pt x="14768" y="3955"/>
                  </a:lnTo>
                  <a:lnTo>
                    <a:pt x="14528" y="3635"/>
                  </a:lnTo>
                  <a:lnTo>
                    <a:pt x="14634" y="3555"/>
                  </a:lnTo>
                  <a:close/>
                  <a:moveTo>
                    <a:pt x="14954" y="3981"/>
                  </a:moveTo>
                  <a:lnTo>
                    <a:pt x="15194" y="4301"/>
                  </a:lnTo>
                  <a:lnTo>
                    <a:pt x="15088" y="4381"/>
                  </a:lnTo>
                  <a:lnTo>
                    <a:pt x="14848" y="4061"/>
                  </a:lnTo>
                  <a:lnTo>
                    <a:pt x="14954" y="3981"/>
                  </a:lnTo>
                  <a:close/>
                  <a:moveTo>
                    <a:pt x="15274" y="4408"/>
                  </a:moveTo>
                  <a:lnTo>
                    <a:pt x="15337" y="4491"/>
                  </a:lnTo>
                  <a:cubicBezTo>
                    <a:pt x="15342" y="4498"/>
                    <a:pt x="15345" y="4505"/>
                    <a:pt x="15348" y="4513"/>
                  </a:cubicBezTo>
                  <a:lnTo>
                    <a:pt x="15429" y="4797"/>
                  </a:lnTo>
                  <a:lnTo>
                    <a:pt x="15301" y="4834"/>
                  </a:lnTo>
                  <a:lnTo>
                    <a:pt x="15219" y="4550"/>
                  </a:lnTo>
                  <a:lnTo>
                    <a:pt x="15230" y="4571"/>
                  </a:lnTo>
                  <a:lnTo>
                    <a:pt x="15168" y="4488"/>
                  </a:lnTo>
                  <a:lnTo>
                    <a:pt x="15274" y="4408"/>
                  </a:lnTo>
                  <a:close/>
                  <a:moveTo>
                    <a:pt x="15466" y="4926"/>
                  </a:moveTo>
                  <a:lnTo>
                    <a:pt x="15576" y="5310"/>
                  </a:lnTo>
                  <a:lnTo>
                    <a:pt x="15448" y="5347"/>
                  </a:lnTo>
                  <a:lnTo>
                    <a:pt x="15338" y="4962"/>
                  </a:lnTo>
                  <a:lnTo>
                    <a:pt x="15466" y="4926"/>
                  </a:lnTo>
                  <a:close/>
                  <a:moveTo>
                    <a:pt x="15613" y="5438"/>
                  </a:moveTo>
                  <a:lnTo>
                    <a:pt x="15723" y="5823"/>
                  </a:lnTo>
                  <a:lnTo>
                    <a:pt x="15595" y="5860"/>
                  </a:lnTo>
                  <a:lnTo>
                    <a:pt x="15484" y="5475"/>
                  </a:lnTo>
                  <a:lnTo>
                    <a:pt x="15613" y="5438"/>
                  </a:lnTo>
                  <a:close/>
                  <a:moveTo>
                    <a:pt x="15760" y="5951"/>
                  </a:moveTo>
                  <a:lnTo>
                    <a:pt x="15870" y="6336"/>
                  </a:lnTo>
                  <a:lnTo>
                    <a:pt x="15742" y="6372"/>
                  </a:lnTo>
                  <a:lnTo>
                    <a:pt x="15631" y="5988"/>
                  </a:lnTo>
                  <a:lnTo>
                    <a:pt x="15760" y="5951"/>
                  </a:lnTo>
                  <a:close/>
                  <a:moveTo>
                    <a:pt x="15906" y="6464"/>
                  </a:moveTo>
                  <a:lnTo>
                    <a:pt x="16017" y="6848"/>
                  </a:lnTo>
                  <a:lnTo>
                    <a:pt x="15888" y="6885"/>
                  </a:lnTo>
                  <a:lnTo>
                    <a:pt x="15778" y="6500"/>
                  </a:lnTo>
                  <a:lnTo>
                    <a:pt x="15906" y="6464"/>
                  </a:lnTo>
                  <a:close/>
                  <a:moveTo>
                    <a:pt x="16053" y="6976"/>
                  </a:moveTo>
                  <a:lnTo>
                    <a:pt x="16164" y="7361"/>
                  </a:lnTo>
                  <a:lnTo>
                    <a:pt x="16035" y="7398"/>
                  </a:lnTo>
                  <a:lnTo>
                    <a:pt x="15925" y="7013"/>
                  </a:lnTo>
                  <a:lnTo>
                    <a:pt x="16053" y="6976"/>
                  </a:lnTo>
                  <a:close/>
                  <a:moveTo>
                    <a:pt x="16154" y="7518"/>
                  </a:moveTo>
                  <a:lnTo>
                    <a:pt x="16117" y="7917"/>
                  </a:lnTo>
                  <a:lnTo>
                    <a:pt x="15984" y="7904"/>
                  </a:lnTo>
                  <a:lnTo>
                    <a:pt x="16021" y="7506"/>
                  </a:lnTo>
                  <a:lnTo>
                    <a:pt x="16154" y="7518"/>
                  </a:lnTo>
                  <a:close/>
                  <a:moveTo>
                    <a:pt x="16105" y="8049"/>
                  </a:moveTo>
                  <a:lnTo>
                    <a:pt x="16068" y="8448"/>
                  </a:lnTo>
                  <a:lnTo>
                    <a:pt x="15935" y="8435"/>
                  </a:lnTo>
                  <a:lnTo>
                    <a:pt x="15972" y="8037"/>
                  </a:lnTo>
                  <a:lnTo>
                    <a:pt x="16105" y="8049"/>
                  </a:lnTo>
                  <a:close/>
                  <a:moveTo>
                    <a:pt x="16055" y="8580"/>
                  </a:moveTo>
                  <a:lnTo>
                    <a:pt x="16019" y="8979"/>
                  </a:lnTo>
                  <a:lnTo>
                    <a:pt x="15886" y="8966"/>
                  </a:lnTo>
                  <a:lnTo>
                    <a:pt x="15923" y="8568"/>
                  </a:lnTo>
                  <a:lnTo>
                    <a:pt x="16055" y="8580"/>
                  </a:lnTo>
                  <a:close/>
                  <a:moveTo>
                    <a:pt x="16006" y="9111"/>
                  </a:moveTo>
                  <a:lnTo>
                    <a:pt x="15970" y="9510"/>
                  </a:lnTo>
                  <a:lnTo>
                    <a:pt x="15837" y="9497"/>
                  </a:lnTo>
                  <a:lnTo>
                    <a:pt x="15874" y="9099"/>
                  </a:lnTo>
                  <a:lnTo>
                    <a:pt x="16006" y="9111"/>
                  </a:lnTo>
                  <a:close/>
                  <a:moveTo>
                    <a:pt x="15957" y="9643"/>
                  </a:moveTo>
                  <a:lnTo>
                    <a:pt x="15921" y="10041"/>
                  </a:lnTo>
                  <a:lnTo>
                    <a:pt x="15788" y="10029"/>
                  </a:lnTo>
                  <a:lnTo>
                    <a:pt x="15825" y="9630"/>
                  </a:lnTo>
                  <a:lnTo>
                    <a:pt x="15957" y="9643"/>
                  </a:lnTo>
                  <a:close/>
                  <a:moveTo>
                    <a:pt x="15908" y="10174"/>
                  </a:moveTo>
                  <a:lnTo>
                    <a:pt x="15894" y="10330"/>
                  </a:lnTo>
                  <a:cubicBezTo>
                    <a:pt x="15893" y="10338"/>
                    <a:pt x="15891" y="10346"/>
                    <a:pt x="15887" y="10353"/>
                  </a:cubicBezTo>
                  <a:lnTo>
                    <a:pt x="15778" y="10571"/>
                  </a:lnTo>
                  <a:lnTo>
                    <a:pt x="15659" y="10511"/>
                  </a:lnTo>
                  <a:lnTo>
                    <a:pt x="15768" y="10293"/>
                  </a:lnTo>
                  <a:lnTo>
                    <a:pt x="15761" y="10317"/>
                  </a:lnTo>
                  <a:lnTo>
                    <a:pt x="15775" y="10161"/>
                  </a:lnTo>
                  <a:lnTo>
                    <a:pt x="15908" y="10174"/>
                  </a:lnTo>
                  <a:close/>
                  <a:moveTo>
                    <a:pt x="15718" y="10690"/>
                  </a:moveTo>
                  <a:lnTo>
                    <a:pt x="15538" y="11047"/>
                  </a:lnTo>
                  <a:lnTo>
                    <a:pt x="15419" y="10987"/>
                  </a:lnTo>
                  <a:lnTo>
                    <a:pt x="15599" y="10630"/>
                  </a:lnTo>
                  <a:lnTo>
                    <a:pt x="15718" y="10690"/>
                  </a:lnTo>
                  <a:close/>
                  <a:moveTo>
                    <a:pt x="15478" y="11166"/>
                  </a:moveTo>
                  <a:lnTo>
                    <a:pt x="15298" y="11524"/>
                  </a:lnTo>
                  <a:lnTo>
                    <a:pt x="15179" y="11464"/>
                  </a:lnTo>
                  <a:lnTo>
                    <a:pt x="15359" y="11106"/>
                  </a:lnTo>
                  <a:lnTo>
                    <a:pt x="15478" y="11166"/>
                  </a:lnTo>
                  <a:close/>
                  <a:moveTo>
                    <a:pt x="15238" y="11643"/>
                  </a:moveTo>
                  <a:lnTo>
                    <a:pt x="15059" y="12000"/>
                  </a:lnTo>
                  <a:lnTo>
                    <a:pt x="14940" y="11940"/>
                  </a:lnTo>
                  <a:lnTo>
                    <a:pt x="15119" y="11583"/>
                  </a:lnTo>
                  <a:lnTo>
                    <a:pt x="15238" y="11643"/>
                  </a:lnTo>
                  <a:close/>
                  <a:moveTo>
                    <a:pt x="14999" y="12119"/>
                  </a:moveTo>
                  <a:lnTo>
                    <a:pt x="14819" y="12477"/>
                  </a:lnTo>
                  <a:lnTo>
                    <a:pt x="14700" y="12417"/>
                  </a:lnTo>
                  <a:lnTo>
                    <a:pt x="14880" y="12059"/>
                  </a:lnTo>
                  <a:lnTo>
                    <a:pt x="14999" y="12119"/>
                  </a:lnTo>
                  <a:close/>
                  <a:moveTo>
                    <a:pt x="14759" y="12596"/>
                  </a:moveTo>
                  <a:lnTo>
                    <a:pt x="14579" y="12953"/>
                  </a:lnTo>
                  <a:lnTo>
                    <a:pt x="14460" y="12893"/>
                  </a:lnTo>
                  <a:lnTo>
                    <a:pt x="14640" y="12536"/>
                  </a:lnTo>
                  <a:lnTo>
                    <a:pt x="14759" y="12596"/>
                  </a:lnTo>
                  <a:close/>
                  <a:moveTo>
                    <a:pt x="14480" y="13072"/>
                  </a:moveTo>
                  <a:lnTo>
                    <a:pt x="14185" y="13343"/>
                  </a:lnTo>
                  <a:lnTo>
                    <a:pt x="14095" y="13245"/>
                  </a:lnTo>
                  <a:lnTo>
                    <a:pt x="14389" y="12974"/>
                  </a:lnTo>
                  <a:lnTo>
                    <a:pt x="14480" y="13072"/>
                  </a:lnTo>
                  <a:close/>
                  <a:moveTo>
                    <a:pt x="14087" y="13433"/>
                  </a:moveTo>
                  <a:lnTo>
                    <a:pt x="13792" y="13704"/>
                  </a:lnTo>
                  <a:lnTo>
                    <a:pt x="13702" y="13606"/>
                  </a:lnTo>
                  <a:lnTo>
                    <a:pt x="13997" y="13335"/>
                  </a:lnTo>
                  <a:lnTo>
                    <a:pt x="14087" y="13433"/>
                  </a:lnTo>
                  <a:close/>
                  <a:moveTo>
                    <a:pt x="13694" y="13794"/>
                  </a:moveTo>
                  <a:lnTo>
                    <a:pt x="13400" y="14065"/>
                  </a:lnTo>
                  <a:lnTo>
                    <a:pt x="13310" y="13967"/>
                  </a:lnTo>
                  <a:lnTo>
                    <a:pt x="13604" y="13696"/>
                  </a:lnTo>
                  <a:lnTo>
                    <a:pt x="13694" y="13794"/>
                  </a:lnTo>
                  <a:close/>
                  <a:moveTo>
                    <a:pt x="13302" y="14155"/>
                  </a:moveTo>
                  <a:lnTo>
                    <a:pt x="13007" y="14426"/>
                  </a:lnTo>
                  <a:lnTo>
                    <a:pt x="12917" y="14327"/>
                  </a:lnTo>
                  <a:lnTo>
                    <a:pt x="13211" y="14057"/>
                  </a:lnTo>
                  <a:lnTo>
                    <a:pt x="13302" y="14155"/>
                  </a:lnTo>
                  <a:close/>
                  <a:moveTo>
                    <a:pt x="12909" y="14516"/>
                  </a:moveTo>
                  <a:lnTo>
                    <a:pt x="12614" y="14787"/>
                  </a:lnTo>
                  <a:lnTo>
                    <a:pt x="12524" y="14688"/>
                  </a:lnTo>
                  <a:lnTo>
                    <a:pt x="12819" y="14418"/>
                  </a:lnTo>
                  <a:lnTo>
                    <a:pt x="12909" y="14516"/>
                  </a:lnTo>
                  <a:close/>
                  <a:moveTo>
                    <a:pt x="12516" y="14877"/>
                  </a:moveTo>
                  <a:lnTo>
                    <a:pt x="12369" y="15013"/>
                  </a:lnTo>
                  <a:cubicBezTo>
                    <a:pt x="12362" y="15018"/>
                    <a:pt x="12355" y="15023"/>
                    <a:pt x="12348" y="15026"/>
                  </a:cubicBezTo>
                  <a:lnTo>
                    <a:pt x="12162" y="15098"/>
                  </a:lnTo>
                  <a:lnTo>
                    <a:pt x="12114" y="14973"/>
                  </a:lnTo>
                  <a:lnTo>
                    <a:pt x="12299" y="14901"/>
                  </a:lnTo>
                  <a:lnTo>
                    <a:pt x="12278" y="14914"/>
                  </a:lnTo>
                  <a:lnTo>
                    <a:pt x="12426" y="14779"/>
                  </a:lnTo>
                  <a:lnTo>
                    <a:pt x="12516" y="14877"/>
                  </a:lnTo>
                  <a:close/>
                  <a:moveTo>
                    <a:pt x="12037" y="15146"/>
                  </a:moveTo>
                  <a:lnTo>
                    <a:pt x="11664" y="15290"/>
                  </a:lnTo>
                  <a:lnTo>
                    <a:pt x="11616" y="15166"/>
                  </a:lnTo>
                  <a:lnTo>
                    <a:pt x="11989" y="15021"/>
                  </a:lnTo>
                  <a:lnTo>
                    <a:pt x="12037" y="15146"/>
                  </a:lnTo>
                  <a:close/>
                  <a:moveTo>
                    <a:pt x="11540" y="15338"/>
                  </a:moveTo>
                  <a:lnTo>
                    <a:pt x="11167" y="15483"/>
                  </a:lnTo>
                  <a:lnTo>
                    <a:pt x="11119" y="15358"/>
                  </a:lnTo>
                  <a:lnTo>
                    <a:pt x="11492" y="15214"/>
                  </a:lnTo>
                  <a:lnTo>
                    <a:pt x="11540" y="15338"/>
                  </a:lnTo>
                  <a:close/>
                  <a:moveTo>
                    <a:pt x="11043" y="15531"/>
                  </a:moveTo>
                  <a:lnTo>
                    <a:pt x="10670" y="15675"/>
                  </a:lnTo>
                  <a:lnTo>
                    <a:pt x="10621" y="15551"/>
                  </a:lnTo>
                  <a:lnTo>
                    <a:pt x="10994" y="15407"/>
                  </a:lnTo>
                  <a:lnTo>
                    <a:pt x="11043" y="15531"/>
                  </a:lnTo>
                  <a:close/>
                  <a:moveTo>
                    <a:pt x="10545" y="15724"/>
                  </a:moveTo>
                  <a:lnTo>
                    <a:pt x="10172" y="15868"/>
                  </a:lnTo>
                  <a:lnTo>
                    <a:pt x="10124" y="15744"/>
                  </a:lnTo>
                  <a:lnTo>
                    <a:pt x="10497" y="15599"/>
                  </a:lnTo>
                  <a:lnTo>
                    <a:pt x="10545" y="15724"/>
                  </a:lnTo>
                  <a:close/>
                  <a:moveTo>
                    <a:pt x="10048" y="15916"/>
                  </a:moveTo>
                  <a:lnTo>
                    <a:pt x="9675" y="16061"/>
                  </a:lnTo>
                  <a:lnTo>
                    <a:pt x="9627" y="15936"/>
                  </a:lnTo>
                  <a:lnTo>
                    <a:pt x="10000" y="15792"/>
                  </a:lnTo>
                  <a:lnTo>
                    <a:pt x="10048" y="15916"/>
                  </a:lnTo>
                  <a:close/>
                  <a:moveTo>
                    <a:pt x="9524" y="16102"/>
                  </a:moveTo>
                  <a:lnTo>
                    <a:pt x="9124" y="16102"/>
                  </a:lnTo>
                  <a:lnTo>
                    <a:pt x="9124" y="15969"/>
                  </a:lnTo>
                  <a:lnTo>
                    <a:pt x="9524" y="15969"/>
                  </a:lnTo>
                  <a:lnTo>
                    <a:pt x="9524" y="16102"/>
                  </a:lnTo>
                  <a:close/>
                  <a:moveTo>
                    <a:pt x="8991" y="16102"/>
                  </a:moveTo>
                  <a:lnTo>
                    <a:pt x="8591" y="16102"/>
                  </a:lnTo>
                  <a:lnTo>
                    <a:pt x="8591" y="15969"/>
                  </a:lnTo>
                  <a:lnTo>
                    <a:pt x="8991" y="15969"/>
                  </a:lnTo>
                  <a:lnTo>
                    <a:pt x="8991" y="16102"/>
                  </a:lnTo>
                  <a:close/>
                  <a:moveTo>
                    <a:pt x="8458" y="16102"/>
                  </a:moveTo>
                  <a:lnTo>
                    <a:pt x="8058" y="16102"/>
                  </a:lnTo>
                  <a:lnTo>
                    <a:pt x="8058" y="15969"/>
                  </a:lnTo>
                  <a:lnTo>
                    <a:pt x="8458" y="15969"/>
                  </a:lnTo>
                  <a:lnTo>
                    <a:pt x="8458" y="16102"/>
                  </a:lnTo>
                  <a:close/>
                  <a:moveTo>
                    <a:pt x="7924" y="16102"/>
                  </a:moveTo>
                  <a:lnTo>
                    <a:pt x="7524" y="16102"/>
                  </a:lnTo>
                  <a:lnTo>
                    <a:pt x="7524" y="15969"/>
                  </a:lnTo>
                  <a:lnTo>
                    <a:pt x="7924" y="15969"/>
                  </a:lnTo>
                  <a:lnTo>
                    <a:pt x="7924" y="16102"/>
                  </a:lnTo>
                  <a:close/>
                  <a:moveTo>
                    <a:pt x="7391" y="16102"/>
                  </a:moveTo>
                  <a:lnTo>
                    <a:pt x="6991" y="16102"/>
                  </a:lnTo>
                  <a:lnTo>
                    <a:pt x="6991" y="15969"/>
                  </a:lnTo>
                  <a:lnTo>
                    <a:pt x="7391" y="15969"/>
                  </a:lnTo>
                  <a:lnTo>
                    <a:pt x="7391" y="16102"/>
                  </a:lnTo>
                  <a:close/>
                  <a:moveTo>
                    <a:pt x="6858" y="16102"/>
                  </a:moveTo>
                  <a:lnTo>
                    <a:pt x="6595" y="16102"/>
                  </a:lnTo>
                  <a:cubicBezTo>
                    <a:pt x="6587" y="16102"/>
                    <a:pt x="6579" y="16101"/>
                    <a:pt x="6571" y="16098"/>
                  </a:cubicBezTo>
                  <a:lnTo>
                    <a:pt x="6443" y="16048"/>
                  </a:lnTo>
                  <a:lnTo>
                    <a:pt x="6491" y="15923"/>
                  </a:lnTo>
                  <a:lnTo>
                    <a:pt x="6620" y="15973"/>
                  </a:lnTo>
                  <a:lnTo>
                    <a:pt x="6595" y="15969"/>
                  </a:lnTo>
                  <a:lnTo>
                    <a:pt x="6858" y="15969"/>
                  </a:lnTo>
                  <a:lnTo>
                    <a:pt x="6858" y="16102"/>
                  </a:lnTo>
                  <a:close/>
                  <a:moveTo>
                    <a:pt x="6319" y="15999"/>
                  </a:moveTo>
                  <a:lnTo>
                    <a:pt x="5946" y="15854"/>
                  </a:lnTo>
                  <a:lnTo>
                    <a:pt x="5994" y="15730"/>
                  </a:lnTo>
                  <a:lnTo>
                    <a:pt x="6367" y="15875"/>
                  </a:lnTo>
                  <a:lnTo>
                    <a:pt x="6319" y="15999"/>
                  </a:lnTo>
                  <a:close/>
                  <a:moveTo>
                    <a:pt x="5822" y="15806"/>
                  </a:moveTo>
                  <a:lnTo>
                    <a:pt x="5449" y="15660"/>
                  </a:lnTo>
                  <a:lnTo>
                    <a:pt x="5497" y="15536"/>
                  </a:lnTo>
                  <a:lnTo>
                    <a:pt x="5870" y="15681"/>
                  </a:lnTo>
                  <a:lnTo>
                    <a:pt x="5822" y="15806"/>
                  </a:lnTo>
                  <a:close/>
                  <a:moveTo>
                    <a:pt x="5325" y="15612"/>
                  </a:moveTo>
                  <a:lnTo>
                    <a:pt x="4952" y="15467"/>
                  </a:lnTo>
                  <a:lnTo>
                    <a:pt x="5001" y="15343"/>
                  </a:lnTo>
                  <a:lnTo>
                    <a:pt x="5373" y="15488"/>
                  </a:lnTo>
                  <a:lnTo>
                    <a:pt x="5325" y="15612"/>
                  </a:lnTo>
                  <a:close/>
                  <a:moveTo>
                    <a:pt x="4828" y="15418"/>
                  </a:moveTo>
                  <a:lnTo>
                    <a:pt x="4455" y="15273"/>
                  </a:lnTo>
                  <a:lnTo>
                    <a:pt x="4504" y="15149"/>
                  </a:lnTo>
                  <a:lnTo>
                    <a:pt x="4876" y="15294"/>
                  </a:lnTo>
                  <a:lnTo>
                    <a:pt x="4828" y="15418"/>
                  </a:lnTo>
                  <a:close/>
                  <a:moveTo>
                    <a:pt x="4331" y="15225"/>
                  </a:moveTo>
                  <a:lnTo>
                    <a:pt x="3958" y="15080"/>
                  </a:lnTo>
                  <a:lnTo>
                    <a:pt x="4007" y="14955"/>
                  </a:lnTo>
                  <a:lnTo>
                    <a:pt x="4379" y="15101"/>
                  </a:lnTo>
                  <a:lnTo>
                    <a:pt x="4331" y="15225"/>
                  </a:lnTo>
                  <a:close/>
                  <a:moveTo>
                    <a:pt x="3834" y="15031"/>
                  </a:moveTo>
                  <a:lnTo>
                    <a:pt x="3819" y="15026"/>
                  </a:lnTo>
                  <a:cubicBezTo>
                    <a:pt x="3812" y="15023"/>
                    <a:pt x="3805" y="15018"/>
                    <a:pt x="3799" y="15013"/>
                  </a:cubicBezTo>
                  <a:lnTo>
                    <a:pt x="3515" y="14754"/>
                  </a:lnTo>
                  <a:lnTo>
                    <a:pt x="3605" y="14655"/>
                  </a:lnTo>
                  <a:lnTo>
                    <a:pt x="3888" y="14914"/>
                  </a:lnTo>
                  <a:lnTo>
                    <a:pt x="3868" y="14901"/>
                  </a:lnTo>
                  <a:lnTo>
                    <a:pt x="3882" y="14907"/>
                  </a:lnTo>
                  <a:lnTo>
                    <a:pt x="3834" y="15031"/>
                  </a:lnTo>
                  <a:close/>
                  <a:moveTo>
                    <a:pt x="3416" y="14664"/>
                  </a:moveTo>
                  <a:lnTo>
                    <a:pt x="3121" y="14394"/>
                  </a:lnTo>
                  <a:lnTo>
                    <a:pt x="3211" y="14296"/>
                  </a:lnTo>
                  <a:lnTo>
                    <a:pt x="3506" y="14565"/>
                  </a:lnTo>
                  <a:lnTo>
                    <a:pt x="3416" y="14664"/>
                  </a:lnTo>
                  <a:close/>
                  <a:moveTo>
                    <a:pt x="3022" y="14304"/>
                  </a:moveTo>
                  <a:lnTo>
                    <a:pt x="2727" y="14035"/>
                  </a:lnTo>
                  <a:lnTo>
                    <a:pt x="2817" y="13936"/>
                  </a:lnTo>
                  <a:lnTo>
                    <a:pt x="3112" y="14206"/>
                  </a:lnTo>
                  <a:lnTo>
                    <a:pt x="3022" y="14304"/>
                  </a:lnTo>
                  <a:close/>
                  <a:moveTo>
                    <a:pt x="2628" y="13945"/>
                  </a:moveTo>
                  <a:lnTo>
                    <a:pt x="2333" y="13675"/>
                  </a:lnTo>
                  <a:lnTo>
                    <a:pt x="2423" y="13577"/>
                  </a:lnTo>
                  <a:lnTo>
                    <a:pt x="2718" y="13846"/>
                  </a:lnTo>
                  <a:lnTo>
                    <a:pt x="2628" y="13945"/>
                  </a:lnTo>
                  <a:close/>
                  <a:moveTo>
                    <a:pt x="2234" y="13585"/>
                  </a:moveTo>
                  <a:lnTo>
                    <a:pt x="1939" y="13316"/>
                  </a:lnTo>
                  <a:lnTo>
                    <a:pt x="2029" y="13217"/>
                  </a:lnTo>
                  <a:lnTo>
                    <a:pt x="2324" y="13487"/>
                  </a:lnTo>
                  <a:lnTo>
                    <a:pt x="2234" y="13585"/>
                  </a:lnTo>
                  <a:close/>
                  <a:moveTo>
                    <a:pt x="1840" y="13226"/>
                  </a:moveTo>
                  <a:lnTo>
                    <a:pt x="1607" y="13013"/>
                  </a:lnTo>
                  <a:cubicBezTo>
                    <a:pt x="1600" y="13007"/>
                    <a:pt x="1595" y="13001"/>
                    <a:pt x="1592" y="12993"/>
                  </a:cubicBezTo>
                  <a:lnTo>
                    <a:pt x="1555" y="12918"/>
                  </a:lnTo>
                  <a:lnTo>
                    <a:pt x="1674" y="12859"/>
                  </a:lnTo>
                  <a:lnTo>
                    <a:pt x="1711" y="12934"/>
                  </a:lnTo>
                  <a:lnTo>
                    <a:pt x="1696" y="12914"/>
                  </a:lnTo>
                  <a:lnTo>
                    <a:pt x="1930" y="13127"/>
                  </a:lnTo>
                  <a:lnTo>
                    <a:pt x="1840" y="13226"/>
                  </a:lnTo>
                  <a:close/>
                  <a:moveTo>
                    <a:pt x="1495" y="12799"/>
                  </a:moveTo>
                  <a:lnTo>
                    <a:pt x="1317" y="12441"/>
                  </a:lnTo>
                  <a:lnTo>
                    <a:pt x="1437" y="12381"/>
                  </a:lnTo>
                  <a:lnTo>
                    <a:pt x="1615" y="12740"/>
                  </a:lnTo>
                  <a:lnTo>
                    <a:pt x="1495" y="12799"/>
                  </a:lnTo>
                  <a:close/>
                  <a:moveTo>
                    <a:pt x="1258" y="12321"/>
                  </a:moveTo>
                  <a:lnTo>
                    <a:pt x="1080" y="11963"/>
                  </a:lnTo>
                  <a:lnTo>
                    <a:pt x="1199" y="11904"/>
                  </a:lnTo>
                  <a:lnTo>
                    <a:pt x="1377" y="12262"/>
                  </a:lnTo>
                  <a:lnTo>
                    <a:pt x="1258" y="12321"/>
                  </a:lnTo>
                  <a:close/>
                  <a:moveTo>
                    <a:pt x="1021" y="11844"/>
                  </a:moveTo>
                  <a:lnTo>
                    <a:pt x="842" y="11485"/>
                  </a:lnTo>
                  <a:lnTo>
                    <a:pt x="962" y="11426"/>
                  </a:lnTo>
                  <a:lnTo>
                    <a:pt x="1140" y="11784"/>
                  </a:lnTo>
                  <a:lnTo>
                    <a:pt x="1021" y="11844"/>
                  </a:lnTo>
                  <a:close/>
                  <a:moveTo>
                    <a:pt x="783" y="11366"/>
                  </a:moveTo>
                  <a:lnTo>
                    <a:pt x="605" y="11008"/>
                  </a:lnTo>
                  <a:lnTo>
                    <a:pt x="725" y="10948"/>
                  </a:lnTo>
                  <a:lnTo>
                    <a:pt x="903" y="11307"/>
                  </a:lnTo>
                  <a:lnTo>
                    <a:pt x="783" y="11366"/>
                  </a:lnTo>
                  <a:close/>
                  <a:moveTo>
                    <a:pt x="546" y="10888"/>
                  </a:moveTo>
                  <a:lnTo>
                    <a:pt x="368" y="10530"/>
                  </a:lnTo>
                  <a:lnTo>
                    <a:pt x="487" y="10471"/>
                  </a:lnTo>
                  <a:lnTo>
                    <a:pt x="665" y="10829"/>
                  </a:lnTo>
                  <a:lnTo>
                    <a:pt x="546" y="10888"/>
                  </a:lnTo>
                  <a:close/>
                  <a:moveTo>
                    <a:pt x="308" y="10411"/>
                  </a:moveTo>
                  <a:lnTo>
                    <a:pt x="280" y="10353"/>
                  </a:lnTo>
                  <a:cubicBezTo>
                    <a:pt x="276" y="10346"/>
                    <a:pt x="274" y="10338"/>
                    <a:pt x="273" y="10330"/>
                  </a:cubicBezTo>
                  <a:lnTo>
                    <a:pt x="242" y="9995"/>
                  </a:lnTo>
                  <a:lnTo>
                    <a:pt x="375" y="9983"/>
                  </a:lnTo>
                  <a:lnTo>
                    <a:pt x="406" y="10317"/>
                  </a:lnTo>
                  <a:lnTo>
                    <a:pt x="399" y="10294"/>
                  </a:lnTo>
                  <a:lnTo>
                    <a:pt x="428" y="10351"/>
                  </a:lnTo>
                  <a:lnTo>
                    <a:pt x="308" y="10411"/>
                  </a:lnTo>
                  <a:close/>
                  <a:moveTo>
                    <a:pt x="230" y="9863"/>
                  </a:moveTo>
                  <a:lnTo>
                    <a:pt x="193" y="9464"/>
                  </a:lnTo>
                  <a:lnTo>
                    <a:pt x="326" y="9452"/>
                  </a:lnTo>
                  <a:lnTo>
                    <a:pt x="363" y="9850"/>
                  </a:lnTo>
                  <a:lnTo>
                    <a:pt x="230" y="9863"/>
                  </a:lnTo>
                  <a:close/>
                  <a:moveTo>
                    <a:pt x="181" y="9332"/>
                  </a:moveTo>
                  <a:lnTo>
                    <a:pt x="144" y="8933"/>
                  </a:lnTo>
                  <a:lnTo>
                    <a:pt x="277" y="8921"/>
                  </a:lnTo>
                  <a:lnTo>
                    <a:pt x="314" y="9319"/>
                  </a:lnTo>
                  <a:lnTo>
                    <a:pt x="181" y="9332"/>
                  </a:lnTo>
                  <a:close/>
                  <a:moveTo>
                    <a:pt x="132" y="8801"/>
                  </a:moveTo>
                  <a:lnTo>
                    <a:pt x="95" y="8402"/>
                  </a:lnTo>
                  <a:lnTo>
                    <a:pt x="228" y="8390"/>
                  </a:lnTo>
                  <a:lnTo>
                    <a:pt x="265" y="8788"/>
                  </a:lnTo>
                  <a:lnTo>
                    <a:pt x="132" y="8801"/>
                  </a:lnTo>
                  <a:close/>
                  <a:moveTo>
                    <a:pt x="83" y="8269"/>
                  </a:moveTo>
                  <a:lnTo>
                    <a:pt x="46" y="7871"/>
                  </a:lnTo>
                  <a:lnTo>
                    <a:pt x="179" y="7859"/>
                  </a:lnTo>
                  <a:lnTo>
                    <a:pt x="216" y="8257"/>
                  </a:lnTo>
                  <a:lnTo>
                    <a:pt x="83" y="8269"/>
                  </a:lnTo>
                  <a:close/>
                  <a:moveTo>
                    <a:pt x="34" y="7738"/>
                  </a:moveTo>
                  <a:lnTo>
                    <a:pt x="1" y="7386"/>
                  </a:lnTo>
                  <a:cubicBezTo>
                    <a:pt x="0" y="7377"/>
                    <a:pt x="1" y="7369"/>
                    <a:pt x="3" y="7361"/>
                  </a:cubicBezTo>
                  <a:lnTo>
                    <a:pt x="16" y="7317"/>
                  </a:lnTo>
                  <a:lnTo>
                    <a:pt x="144" y="7353"/>
                  </a:lnTo>
                  <a:lnTo>
                    <a:pt x="132" y="7397"/>
                  </a:lnTo>
                  <a:lnTo>
                    <a:pt x="134" y="7373"/>
                  </a:lnTo>
                  <a:lnTo>
                    <a:pt x="166" y="7726"/>
                  </a:lnTo>
                  <a:lnTo>
                    <a:pt x="34" y="7738"/>
                  </a:lnTo>
                  <a:close/>
                  <a:moveTo>
                    <a:pt x="52" y="7189"/>
                  </a:moveTo>
                  <a:lnTo>
                    <a:pt x="160" y="6804"/>
                  </a:lnTo>
                  <a:lnTo>
                    <a:pt x="288" y="6840"/>
                  </a:lnTo>
                  <a:lnTo>
                    <a:pt x="180" y="7225"/>
                  </a:lnTo>
                  <a:lnTo>
                    <a:pt x="52" y="7189"/>
                  </a:lnTo>
                  <a:close/>
                  <a:moveTo>
                    <a:pt x="196" y="6676"/>
                  </a:moveTo>
                  <a:lnTo>
                    <a:pt x="304" y="6291"/>
                  </a:lnTo>
                  <a:lnTo>
                    <a:pt x="432" y="6327"/>
                  </a:lnTo>
                  <a:lnTo>
                    <a:pt x="324" y="6712"/>
                  </a:lnTo>
                  <a:lnTo>
                    <a:pt x="196" y="6676"/>
                  </a:lnTo>
                  <a:close/>
                  <a:moveTo>
                    <a:pt x="340" y="6162"/>
                  </a:moveTo>
                  <a:lnTo>
                    <a:pt x="448" y="5777"/>
                  </a:lnTo>
                  <a:lnTo>
                    <a:pt x="577" y="5813"/>
                  </a:lnTo>
                  <a:lnTo>
                    <a:pt x="469" y="6198"/>
                  </a:lnTo>
                  <a:lnTo>
                    <a:pt x="340" y="6162"/>
                  </a:lnTo>
                  <a:close/>
                  <a:moveTo>
                    <a:pt x="484" y="5649"/>
                  </a:moveTo>
                  <a:lnTo>
                    <a:pt x="593" y="5264"/>
                  </a:lnTo>
                  <a:lnTo>
                    <a:pt x="721" y="5300"/>
                  </a:lnTo>
                  <a:lnTo>
                    <a:pt x="613" y="5685"/>
                  </a:lnTo>
                  <a:lnTo>
                    <a:pt x="484" y="5649"/>
                  </a:lnTo>
                  <a:close/>
                  <a:moveTo>
                    <a:pt x="629" y="5135"/>
                  </a:moveTo>
                  <a:lnTo>
                    <a:pt x="737" y="4750"/>
                  </a:lnTo>
                  <a:lnTo>
                    <a:pt x="865" y="4786"/>
                  </a:lnTo>
                  <a:lnTo>
                    <a:pt x="757" y="5171"/>
                  </a:lnTo>
                  <a:lnTo>
                    <a:pt x="629" y="5135"/>
                  </a:lnTo>
                  <a:close/>
                  <a:moveTo>
                    <a:pt x="773" y="4622"/>
                  </a:moveTo>
                  <a:lnTo>
                    <a:pt x="803" y="4513"/>
                  </a:lnTo>
                  <a:cubicBezTo>
                    <a:pt x="806" y="4505"/>
                    <a:pt x="809" y="4498"/>
                    <a:pt x="814" y="4491"/>
                  </a:cubicBezTo>
                  <a:lnTo>
                    <a:pt x="988" y="4262"/>
                  </a:lnTo>
                  <a:lnTo>
                    <a:pt x="1094" y="4342"/>
                  </a:lnTo>
                  <a:lnTo>
                    <a:pt x="921" y="4572"/>
                  </a:lnTo>
                  <a:lnTo>
                    <a:pt x="932" y="4549"/>
                  </a:lnTo>
                  <a:lnTo>
                    <a:pt x="901" y="4658"/>
                  </a:lnTo>
                  <a:lnTo>
                    <a:pt x="773" y="4622"/>
                  </a:lnTo>
                  <a:close/>
                  <a:moveTo>
                    <a:pt x="1068" y="4156"/>
                  </a:moveTo>
                  <a:lnTo>
                    <a:pt x="1310" y="3837"/>
                  </a:lnTo>
                  <a:lnTo>
                    <a:pt x="1416" y="3917"/>
                  </a:lnTo>
                  <a:lnTo>
                    <a:pt x="1175" y="4236"/>
                  </a:lnTo>
                  <a:lnTo>
                    <a:pt x="1068" y="4156"/>
                  </a:lnTo>
                  <a:close/>
                  <a:moveTo>
                    <a:pt x="1390" y="3730"/>
                  </a:moveTo>
                  <a:lnTo>
                    <a:pt x="1631" y="3411"/>
                  </a:lnTo>
                  <a:lnTo>
                    <a:pt x="1738" y="3492"/>
                  </a:lnTo>
                  <a:lnTo>
                    <a:pt x="1496" y="3811"/>
                  </a:lnTo>
                  <a:lnTo>
                    <a:pt x="1390" y="3730"/>
                  </a:lnTo>
                  <a:close/>
                  <a:moveTo>
                    <a:pt x="1712" y="3305"/>
                  </a:moveTo>
                  <a:lnTo>
                    <a:pt x="1953" y="2986"/>
                  </a:lnTo>
                  <a:lnTo>
                    <a:pt x="2060" y="3067"/>
                  </a:lnTo>
                  <a:lnTo>
                    <a:pt x="1818" y="3386"/>
                  </a:lnTo>
                  <a:lnTo>
                    <a:pt x="1712" y="3305"/>
                  </a:lnTo>
                  <a:close/>
                  <a:moveTo>
                    <a:pt x="2034" y="2880"/>
                  </a:moveTo>
                  <a:lnTo>
                    <a:pt x="2275" y="2561"/>
                  </a:lnTo>
                  <a:lnTo>
                    <a:pt x="2381" y="2641"/>
                  </a:lnTo>
                  <a:lnTo>
                    <a:pt x="2140" y="2960"/>
                  </a:lnTo>
                  <a:lnTo>
                    <a:pt x="2034" y="2880"/>
                  </a:lnTo>
                  <a:close/>
                  <a:moveTo>
                    <a:pt x="2356" y="2455"/>
                  </a:moveTo>
                  <a:lnTo>
                    <a:pt x="2597" y="2136"/>
                  </a:lnTo>
                  <a:lnTo>
                    <a:pt x="2703" y="2216"/>
                  </a:lnTo>
                  <a:lnTo>
                    <a:pt x="2462" y="2535"/>
                  </a:lnTo>
                  <a:lnTo>
                    <a:pt x="2356" y="2455"/>
                  </a:lnTo>
                  <a:close/>
                  <a:moveTo>
                    <a:pt x="2725" y="2045"/>
                  </a:moveTo>
                  <a:lnTo>
                    <a:pt x="3065" y="1835"/>
                  </a:lnTo>
                  <a:lnTo>
                    <a:pt x="3135" y="1948"/>
                  </a:lnTo>
                  <a:lnTo>
                    <a:pt x="2795" y="2158"/>
                  </a:lnTo>
                  <a:lnTo>
                    <a:pt x="2725" y="2045"/>
                  </a:lnTo>
                  <a:close/>
                  <a:moveTo>
                    <a:pt x="3178" y="1764"/>
                  </a:moveTo>
                  <a:lnTo>
                    <a:pt x="3519" y="1554"/>
                  </a:lnTo>
                  <a:lnTo>
                    <a:pt x="3589" y="1668"/>
                  </a:lnTo>
                  <a:lnTo>
                    <a:pt x="3248" y="1878"/>
                  </a:lnTo>
                  <a:lnTo>
                    <a:pt x="3178" y="1764"/>
                  </a:lnTo>
                  <a:close/>
                  <a:moveTo>
                    <a:pt x="3632" y="1484"/>
                  </a:moveTo>
                  <a:lnTo>
                    <a:pt x="3972" y="1274"/>
                  </a:lnTo>
                  <a:lnTo>
                    <a:pt x="4042" y="1387"/>
                  </a:lnTo>
                  <a:lnTo>
                    <a:pt x="3702" y="1598"/>
                  </a:lnTo>
                  <a:lnTo>
                    <a:pt x="3632" y="1484"/>
                  </a:lnTo>
                  <a:close/>
                  <a:moveTo>
                    <a:pt x="4086" y="1204"/>
                  </a:moveTo>
                  <a:lnTo>
                    <a:pt x="4426" y="994"/>
                  </a:lnTo>
                  <a:lnTo>
                    <a:pt x="4496" y="1107"/>
                  </a:lnTo>
                  <a:lnTo>
                    <a:pt x="4156" y="1317"/>
                  </a:lnTo>
                  <a:lnTo>
                    <a:pt x="4086" y="1204"/>
                  </a:lnTo>
                  <a:close/>
                  <a:moveTo>
                    <a:pt x="4540" y="924"/>
                  </a:moveTo>
                  <a:lnTo>
                    <a:pt x="4880" y="713"/>
                  </a:lnTo>
                  <a:lnTo>
                    <a:pt x="4950" y="827"/>
                  </a:lnTo>
                  <a:lnTo>
                    <a:pt x="4610" y="1037"/>
                  </a:lnTo>
                  <a:lnTo>
                    <a:pt x="4540" y="924"/>
                  </a:lnTo>
                  <a:close/>
                  <a:moveTo>
                    <a:pt x="4993" y="643"/>
                  </a:moveTo>
                  <a:lnTo>
                    <a:pt x="5136" y="555"/>
                  </a:lnTo>
                  <a:lnTo>
                    <a:pt x="5206" y="668"/>
                  </a:lnTo>
                  <a:lnTo>
                    <a:pt x="5063" y="757"/>
                  </a:lnTo>
                  <a:lnTo>
                    <a:pt x="4993" y="643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49" name="Freeform 20"/>
            <p:cNvSpPr>
              <a:spLocks noEditPoints="1"/>
            </p:cNvSpPr>
            <p:nvPr/>
          </p:nvSpPr>
          <p:spPr bwMode="auto">
            <a:xfrm>
              <a:off x="1206" y="2778"/>
              <a:ext cx="370" cy="370"/>
            </a:xfrm>
            <a:custGeom>
              <a:avLst/>
              <a:gdLst>
                <a:gd name="T0" fmla="*/ 2423 w 7570"/>
                <a:gd name="T1" fmla="*/ 258 h 7558"/>
                <a:gd name="T2" fmla="*/ 2947 w 7570"/>
                <a:gd name="T3" fmla="*/ 159 h 7558"/>
                <a:gd name="T4" fmla="*/ 3864 w 7570"/>
                <a:gd name="T5" fmla="*/ 148 h 7558"/>
                <a:gd name="T6" fmla="*/ 4020 w 7570"/>
                <a:gd name="T7" fmla="*/ 42 h 7558"/>
                <a:gd name="T8" fmla="*/ 4544 w 7570"/>
                <a:gd name="T9" fmla="*/ 142 h 7558"/>
                <a:gd name="T10" fmla="*/ 5068 w 7570"/>
                <a:gd name="T11" fmla="*/ 242 h 7558"/>
                <a:gd name="T12" fmla="*/ 5104 w 7570"/>
                <a:gd name="T13" fmla="*/ 380 h 7558"/>
                <a:gd name="T14" fmla="*/ 5896 w 7570"/>
                <a:gd name="T15" fmla="*/ 712 h 7558"/>
                <a:gd name="T16" fmla="*/ 6342 w 7570"/>
                <a:gd name="T17" fmla="*/ 987 h 7558"/>
                <a:gd name="T18" fmla="*/ 6272 w 7570"/>
                <a:gd name="T19" fmla="*/ 1100 h 7558"/>
                <a:gd name="T20" fmla="*/ 6581 w 7570"/>
                <a:gd name="T21" fmla="*/ 1517 h 7558"/>
                <a:gd name="T22" fmla="*/ 6902 w 7570"/>
                <a:gd name="T23" fmla="*/ 1943 h 7558"/>
                <a:gd name="T24" fmla="*/ 7204 w 7570"/>
                <a:gd name="T25" fmla="*/ 2130 h 7558"/>
                <a:gd name="T26" fmla="*/ 6982 w 7570"/>
                <a:gd name="T27" fmla="*/ 2049 h 7558"/>
                <a:gd name="T28" fmla="*/ 7171 w 7570"/>
                <a:gd name="T29" fmla="*/ 2512 h 7558"/>
                <a:gd name="T30" fmla="*/ 7314 w 7570"/>
                <a:gd name="T31" fmla="*/ 3026 h 7558"/>
                <a:gd name="T32" fmla="*/ 7437 w 7570"/>
                <a:gd name="T33" fmla="*/ 3519 h 7558"/>
                <a:gd name="T34" fmla="*/ 7393 w 7570"/>
                <a:gd name="T35" fmla="*/ 4050 h 7558"/>
                <a:gd name="T36" fmla="*/ 7387 w 7570"/>
                <a:gd name="T37" fmla="*/ 5000 h 7558"/>
                <a:gd name="T38" fmla="*/ 7482 w 7570"/>
                <a:gd name="T39" fmla="*/ 4593 h 7558"/>
                <a:gd name="T40" fmla="*/ 7327 w 7570"/>
                <a:gd name="T41" fmla="*/ 5119 h 7558"/>
                <a:gd name="T42" fmla="*/ 7086 w 7570"/>
                <a:gd name="T43" fmla="*/ 5595 h 7558"/>
                <a:gd name="T44" fmla="*/ 6454 w 7570"/>
                <a:gd name="T45" fmla="*/ 6269 h 7558"/>
                <a:gd name="T46" fmla="*/ 6446 w 7570"/>
                <a:gd name="T47" fmla="*/ 6457 h 7558"/>
                <a:gd name="T48" fmla="*/ 6054 w 7570"/>
                <a:gd name="T49" fmla="*/ 6819 h 7558"/>
                <a:gd name="T50" fmla="*/ 5739 w 7570"/>
                <a:gd name="T51" fmla="*/ 6933 h 7558"/>
                <a:gd name="T52" fmla="*/ 5228 w 7570"/>
                <a:gd name="T53" fmla="*/ 7274 h 7558"/>
                <a:gd name="T54" fmla="*/ 4731 w 7570"/>
                <a:gd name="T55" fmla="*/ 7467 h 7558"/>
                <a:gd name="T56" fmla="*/ 4508 w 7570"/>
                <a:gd name="T57" fmla="*/ 7554 h 7558"/>
                <a:gd name="T58" fmla="*/ 4459 w 7570"/>
                <a:gd name="T59" fmla="*/ 7429 h 7558"/>
                <a:gd name="T60" fmla="*/ 3657 w 7570"/>
                <a:gd name="T61" fmla="*/ 7425 h 7558"/>
                <a:gd name="T62" fmla="*/ 3123 w 7570"/>
                <a:gd name="T63" fmla="*/ 7425 h 7558"/>
                <a:gd name="T64" fmla="*/ 2649 w 7570"/>
                <a:gd name="T65" fmla="*/ 7242 h 7558"/>
                <a:gd name="T66" fmla="*/ 2152 w 7570"/>
                <a:gd name="T67" fmla="*/ 7050 h 7558"/>
                <a:gd name="T68" fmla="*/ 1783 w 7570"/>
                <a:gd name="T69" fmla="*/ 7045 h 7558"/>
                <a:gd name="T70" fmla="*/ 2027 w 7570"/>
                <a:gd name="T71" fmla="*/ 7001 h 7558"/>
                <a:gd name="T72" fmla="*/ 1617 w 7570"/>
                <a:gd name="T73" fmla="*/ 6714 h 7558"/>
                <a:gd name="T74" fmla="*/ 1221 w 7570"/>
                <a:gd name="T75" fmla="*/ 6356 h 7558"/>
                <a:gd name="T76" fmla="*/ 850 w 7570"/>
                <a:gd name="T77" fmla="*/ 6011 h 7558"/>
                <a:gd name="T78" fmla="*/ 614 w 7570"/>
                <a:gd name="T79" fmla="*/ 5533 h 7558"/>
                <a:gd name="T80" fmla="*/ 118 w 7570"/>
                <a:gd name="T81" fmla="*/ 4720 h 7558"/>
                <a:gd name="T82" fmla="*/ 259 w 7570"/>
                <a:gd name="T83" fmla="*/ 5114 h 7558"/>
                <a:gd name="T84" fmla="*/ 105 w 7570"/>
                <a:gd name="T85" fmla="*/ 4587 h 7558"/>
                <a:gd name="T86" fmla="*/ 55 w 7570"/>
                <a:gd name="T87" fmla="*/ 4056 h 7558"/>
                <a:gd name="T88" fmla="*/ 231 w 7570"/>
                <a:gd name="T89" fmla="*/ 3152 h 7558"/>
                <a:gd name="T90" fmla="*/ 139 w 7570"/>
                <a:gd name="T91" fmla="*/ 2986 h 7558"/>
                <a:gd name="T92" fmla="*/ 288 w 7570"/>
                <a:gd name="T93" fmla="*/ 2474 h 7558"/>
                <a:gd name="T94" fmla="*/ 505 w 7570"/>
                <a:gd name="T95" fmla="*/ 2187 h 7558"/>
                <a:gd name="T96" fmla="*/ 739 w 7570"/>
                <a:gd name="T97" fmla="*/ 1646 h 7558"/>
                <a:gd name="T98" fmla="*/ 1056 w 7570"/>
                <a:gd name="T99" fmla="*/ 1217 h 7558"/>
                <a:gd name="T100" fmla="*/ 1214 w 7570"/>
                <a:gd name="T101" fmla="*/ 1004 h 7558"/>
                <a:gd name="T102" fmla="*/ 1321 w 7570"/>
                <a:gd name="T103" fmla="*/ 1083 h 7558"/>
                <a:gd name="T104" fmla="*/ 1984 w 7570"/>
                <a:gd name="T105" fmla="*/ 680 h 7558"/>
                <a:gd name="T106" fmla="*/ 2438 w 7570"/>
                <a:gd name="T107" fmla="*/ 400 h 7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0" h="7558">
                  <a:moveTo>
                    <a:pt x="2423" y="258"/>
                  </a:moveTo>
                  <a:lnTo>
                    <a:pt x="2816" y="184"/>
                  </a:lnTo>
                  <a:lnTo>
                    <a:pt x="2841" y="315"/>
                  </a:lnTo>
                  <a:lnTo>
                    <a:pt x="2448" y="389"/>
                  </a:lnTo>
                  <a:lnTo>
                    <a:pt x="2423" y="258"/>
                  </a:lnTo>
                  <a:close/>
                  <a:moveTo>
                    <a:pt x="2947" y="159"/>
                  </a:moveTo>
                  <a:lnTo>
                    <a:pt x="3340" y="85"/>
                  </a:lnTo>
                  <a:lnTo>
                    <a:pt x="3365" y="216"/>
                  </a:lnTo>
                  <a:lnTo>
                    <a:pt x="2972" y="290"/>
                  </a:lnTo>
                  <a:lnTo>
                    <a:pt x="2947" y="159"/>
                  </a:lnTo>
                  <a:close/>
                  <a:moveTo>
                    <a:pt x="3471" y="61"/>
                  </a:moveTo>
                  <a:lnTo>
                    <a:pt x="3783" y="2"/>
                  </a:lnTo>
                  <a:cubicBezTo>
                    <a:pt x="3791" y="0"/>
                    <a:pt x="3800" y="0"/>
                    <a:pt x="3808" y="2"/>
                  </a:cubicBezTo>
                  <a:lnTo>
                    <a:pt x="3889" y="17"/>
                  </a:lnTo>
                  <a:lnTo>
                    <a:pt x="3864" y="148"/>
                  </a:lnTo>
                  <a:lnTo>
                    <a:pt x="3783" y="133"/>
                  </a:lnTo>
                  <a:lnTo>
                    <a:pt x="3808" y="133"/>
                  </a:lnTo>
                  <a:lnTo>
                    <a:pt x="3496" y="192"/>
                  </a:lnTo>
                  <a:lnTo>
                    <a:pt x="3471" y="61"/>
                  </a:lnTo>
                  <a:close/>
                  <a:moveTo>
                    <a:pt x="4020" y="42"/>
                  </a:moveTo>
                  <a:lnTo>
                    <a:pt x="4413" y="117"/>
                  </a:lnTo>
                  <a:lnTo>
                    <a:pt x="4388" y="248"/>
                  </a:lnTo>
                  <a:lnTo>
                    <a:pt x="3995" y="173"/>
                  </a:lnTo>
                  <a:lnTo>
                    <a:pt x="4020" y="42"/>
                  </a:lnTo>
                  <a:close/>
                  <a:moveTo>
                    <a:pt x="4544" y="142"/>
                  </a:moveTo>
                  <a:lnTo>
                    <a:pt x="4937" y="217"/>
                  </a:lnTo>
                  <a:lnTo>
                    <a:pt x="4912" y="348"/>
                  </a:lnTo>
                  <a:lnTo>
                    <a:pt x="4519" y="273"/>
                  </a:lnTo>
                  <a:lnTo>
                    <a:pt x="4544" y="142"/>
                  </a:lnTo>
                  <a:close/>
                  <a:moveTo>
                    <a:pt x="5068" y="242"/>
                  </a:moveTo>
                  <a:lnTo>
                    <a:pt x="5152" y="258"/>
                  </a:lnTo>
                  <a:cubicBezTo>
                    <a:pt x="5160" y="259"/>
                    <a:pt x="5168" y="262"/>
                    <a:pt x="5174" y="267"/>
                  </a:cubicBezTo>
                  <a:lnTo>
                    <a:pt x="5442" y="432"/>
                  </a:lnTo>
                  <a:lnTo>
                    <a:pt x="5372" y="545"/>
                  </a:lnTo>
                  <a:lnTo>
                    <a:pt x="5104" y="380"/>
                  </a:lnTo>
                  <a:lnTo>
                    <a:pt x="5127" y="389"/>
                  </a:lnTo>
                  <a:lnTo>
                    <a:pt x="5043" y="373"/>
                  </a:lnTo>
                  <a:lnTo>
                    <a:pt x="5068" y="242"/>
                  </a:lnTo>
                  <a:close/>
                  <a:moveTo>
                    <a:pt x="5556" y="502"/>
                  </a:moveTo>
                  <a:lnTo>
                    <a:pt x="5896" y="712"/>
                  </a:lnTo>
                  <a:lnTo>
                    <a:pt x="5826" y="825"/>
                  </a:lnTo>
                  <a:lnTo>
                    <a:pt x="5486" y="615"/>
                  </a:lnTo>
                  <a:lnTo>
                    <a:pt x="5556" y="502"/>
                  </a:lnTo>
                  <a:close/>
                  <a:moveTo>
                    <a:pt x="6010" y="782"/>
                  </a:moveTo>
                  <a:lnTo>
                    <a:pt x="6342" y="987"/>
                  </a:lnTo>
                  <a:cubicBezTo>
                    <a:pt x="6350" y="991"/>
                    <a:pt x="6356" y="997"/>
                    <a:pt x="6361" y="1003"/>
                  </a:cubicBezTo>
                  <a:lnTo>
                    <a:pt x="6366" y="1011"/>
                  </a:lnTo>
                  <a:lnTo>
                    <a:pt x="6260" y="1091"/>
                  </a:lnTo>
                  <a:lnTo>
                    <a:pt x="6254" y="1084"/>
                  </a:lnTo>
                  <a:lnTo>
                    <a:pt x="6272" y="1100"/>
                  </a:lnTo>
                  <a:lnTo>
                    <a:pt x="5940" y="895"/>
                  </a:lnTo>
                  <a:lnTo>
                    <a:pt x="6010" y="782"/>
                  </a:lnTo>
                  <a:close/>
                  <a:moveTo>
                    <a:pt x="6446" y="1117"/>
                  </a:moveTo>
                  <a:lnTo>
                    <a:pt x="6687" y="1437"/>
                  </a:lnTo>
                  <a:lnTo>
                    <a:pt x="6581" y="1517"/>
                  </a:lnTo>
                  <a:lnTo>
                    <a:pt x="6340" y="1197"/>
                  </a:lnTo>
                  <a:lnTo>
                    <a:pt x="6446" y="1117"/>
                  </a:lnTo>
                  <a:close/>
                  <a:moveTo>
                    <a:pt x="6767" y="1543"/>
                  </a:moveTo>
                  <a:lnTo>
                    <a:pt x="7008" y="1863"/>
                  </a:lnTo>
                  <a:lnTo>
                    <a:pt x="6902" y="1943"/>
                  </a:lnTo>
                  <a:lnTo>
                    <a:pt x="6661" y="1623"/>
                  </a:lnTo>
                  <a:lnTo>
                    <a:pt x="6767" y="1543"/>
                  </a:lnTo>
                  <a:close/>
                  <a:moveTo>
                    <a:pt x="7088" y="1969"/>
                  </a:moveTo>
                  <a:lnTo>
                    <a:pt x="7193" y="2107"/>
                  </a:lnTo>
                  <a:cubicBezTo>
                    <a:pt x="7198" y="2114"/>
                    <a:pt x="7201" y="2122"/>
                    <a:pt x="7204" y="2130"/>
                  </a:cubicBezTo>
                  <a:lnTo>
                    <a:pt x="7264" y="2348"/>
                  </a:lnTo>
                  <a:lnTo>
                    <a:pt x="7136" y="2384"/>
                  </a:lnTo>
                  <a:lnTo>
                    <a:pt x="7075" y="2165"/>
                  </a:lnTo>
                  <a:lnTo>
                    <a:pt x="7086" y="2188"/>
                  </a:lnTo>
                  <a:lnTo>
                    <a:pt x="6982" y="2049"/>
                  </a:lnTo>
                  <a:lnTo>
                    <a:pt x="7088" y="1969"/>
                  </a:lnTo>
                  <a:close/>
                  <a:moveTo>
                    <a:pt x="7300" y="2477"/>
                  </a:moveTo>
                  <a:lnTo>
                    <a:pt x="7407" y="2862"/>
                  </a:lnTo>
                  <a:lnTo>
                    <a:pt x="7278" y="2898"/>
                  </a:lnTo>
                  <a:lnTo>
                    <a:pt x="7171" y="2512"/>
                  </a:lnTo>
                  <a:lnTo>
                    <a:pt x="7300" y="2477"/>
                  </a:lnTo>
                  <a:close/>
                  <a:moveTo>
                    <a:pt x="7442" y="2991"/>
                  </a:moveTo>
                  <a:lnTo>
                    <a:pt x="7549" y="3376"/>
                  </a:lnTo>
                  <a:lnTo>
                    <a:pt x="7421" y="3412"/>
                  </a:lnTo>
                  <a:lnTo>
                    <a:pt x="7314" y="3026"/>
                  </a:lnTo>
                  <a:lnTo>
                    <a:pt x="7442" y="2991"/>
                  </a:lnTo>
                  <a:close/>
                  <a:moveTo>
                    <a:pt x="7570" y="3530"/>
                  </a:moveTo>
                  <a:lnTo>
                    <a:pt x="7537" y="3928"/>
                  </a:lnTo>
                  <a:lnTo>
                    <a:pt x="7404" y="3917"/>
                  </a:lnTo>
                  <a:lnTo>
                    <a:pt x="7437" y="3519"/>
                  </a:lnTo>
                  <a:lnTo>
                    <a:pt x="7570" y="3530"/>
                  </a:lnTo>
                  <a:close/>
                  <a:moveTo>
                    <a:pt x="7526" y="4061"/>
                  </a:moveTo>
                  <a:lnTo>
                    <a:pt x="7493" y="4460"/>
                  </a:lnTo>
                  <a:lnTo>
                    <a:pt x="7360" y="4449"/>
                  </a:lnTo>
                  <a:lnTo>
                    <a:pt x="7393" y="4050"/>
                  </a:lnTo>
                  <a:lnTo>
                    <a:pt x="7526" y="4061"/>
                  </a:lnTo>
                  <a:close/>
                  <a:moveTo>
                    <a:pt x="7482" y="4593"/>
                  </a:moveTo>
                  <a:lnTo>
                    <a:pt x="7462" y="4841"/>
                  </a:lnTo>
                  <a:cubicBezTo>
                    <a:pt x="7461" y="4850"/>
                    <a:pt x="7459" y="4858"/>
                    <a:pt x="7455" y="4866"/>
                  </a:cubicBezTo>
                  <a:lnTo>
                    <a:pt x="7387" y="5000"/>
                  </a:lnTo>
                  <a:lnTo>
                    <a:pt x="7268" y="4940"/>
                  </a:lnTo>
                  <a:lnTo>
                    <a:pt x="7336" y="4805"/>
                  </a:lnTo>
                  <a:lnTo>
                    <a:pt x="7329" y="4830"/>
                  </a:lnTo>
                  <a:lnTo>
                    <a:pt x="7349" y="4582"/>
                  </a:lnTo>
                  <a:lnTo>
                    <a:pt x="7482" y="4593"/>
                  </a:lnTo>
                  <a:close/>
                  <a:moveTo>
                    <a:pt x="7327" y="5119"/>
                  </a:moveTo>
                  <a:lnTo>
                    <a:pt x="7146" y="5476"/>
                  </a:lnTo>
                  <a:lnTo>
                    <a:pt x="7027" y="5416"/>
                  </a:lnTo>
                  <a:lnTo>
                    <a:pt x="7208" y="5059"/>
                  </a:lnTo>
                  <a:lnTo>
                    <a:pt x="7327" y="5119"/>
                  </a:lnTo>
                  <a:close/>
                  <a:moveTo>
                    <a:pt x="7086" y="5595"/>
                  </a:moveTo>
                  <a:lnTo>
                    <a:pt x="6905" y="5952"/>
                  </a:lnTo>
                  <a:lnTo>
                    <a:pt x="6786" y="5891"/>
                  </a:lnTo>
                  <a:lnTo>
                    <a:pt x="6967" y="5535"/>
                  </a:lnTo>
                  <a:lnTo>
                    <a:pt x="7086" y="5595"/>
                  </a:lnTo>
                  <a:close/>
                  <a:moveTo>
                    <a:pt x="6845" y="6071"/>
                  </a:moveTo>
                  <a:lnTo>
                    <a:pt x="6831" y="6098"/>
                  </a:lnTo>
                  <a:cubicBezTo>
                    <a:pt x="6827" y="6105"/>
                    <a:pt x="6822" y="6111"/>
                    <a:pt x="6817" y="6117"/>
                  </a:cubicBezTo>
                  <a:lnTo>
                    <a:pt x="6545" y="6367"/>
                  </a:lnTo>
                  <a:lnTo>
                    <a:pt x="6454" y="6269"/>
                  </a:lnTo>
                  <a:lnTo>
                    <a:pt x="6726" y="6018"/>
                  </a:lnTo>
                  <a:lnTo>
                    <a:pt x="6712" y="6037"/>
                  </a:lnTo>
                  <a:lnTo>
                    <a:pt x="6726" y="6010"/>
                  </a:lnTo>
                  <a:lnTo>
                    <a:pt x="6845" y="6071"/>
                  </a:lnTo>
                  <a:close/>
                  <a:moveTo>
                    <a:pt x="6446" y="6457"/>
                  </a:moveTo>
                  <a:lnTo>
                    <a:pt x="6152" y="6728"/>
                  </a:lnTo>
                  <a:lnTo>
                    <a:pt x="6062" y="6630"/>
                  </a:lnTo>
                  <a:lnTo>
                    <a:pt x="6356" y="6359"/>
                  </a:lnTo>
                  <a:lnTo>
                    <a:pt x="6446" y="6457"/>
                  </a:lnTo>
                  <a:close/>
                  <a:moveTo>
                    <a:pt x="6054" y="6819"/>
                  </a:moveTo>
                  <a:lnTo>
                    <a:pt x="5809" y="7045"/>
                  </a:lnTo>
                  <a:cubicBezTo>
                    <a:pt x="5802" y="7050"/>
                    <a:pt x="5795" y="7055"/>
                    <a:pt x="5788" y="7058"/>
                  </a:cubicBezTo>
                  <a:lnTo>
                    <a:pt x="5726" y="7082"/>
                  </a:lnTo>
                  <a:lnTo>
                    <a:pt x="5678" y="6957"/>
                  </a:lnTo>
                  <a:lnTo>
                    <a:pt x="5739" y="6933"/>
                  </a:lnTo>
                  <a:lnTo>
                    <a:pt x="5718" y="6946"/>
                  </a:lnTo>
                  <a:lnTo>
                    <a:pt x="5964" y="6720"/>
                  </a:lnTo>
                  <a:lnTo>
                    <a:pt x="6054" y="6819"/>
                  </a:lnTo>
                  <a:close/>
                  <a:moveTo>
                    <a:pt x="5601" y="7130"/>
                  </a:moveTo>
                  <a:lnTo>
                    <a:pt x="5228" y="7274"/>
                  </a:lnTo>
                  <a:lnTo>
                    <a:pt x="5180" y="7150"/>
                  </a:lnTo>
                  <a:lnTo>
                    <a:pt x="5553" y="7005"/>
                  </a:lnTo>
                  <a:lnTo>
                    <a:pt x="5601" y="7130"/>
                  </a:lnTo>
                  <a:close/>
                  <a:moveTo>
                    <a:pt x="5104" y="7322"/>
                  </a:moveTo>
                  <a:lnTo>
                    <a:pt x="4731" y="7467"/>
                  </a:lnTo>
                  <a:lnTo>
                    <a:pt x="4683" y="7343"/>
                  </a:lnTo>
                  <a:lnTo>
                    <a:pt x="5056" y="7198"/>
                  </a:lnTo>
                  <a:lnTo>
                    <a:pt x="5104" y="7322"/>
                  </a:lnTo>
                  <a:close/>
                  <a:moveTo>
                    <a:pt x="4607" y="7515"/>
                  </a:moveTo>
                  <a:lnTo>
                    <a:pt x="4508" y="7554"/>
                  </a:lnTo>
                  <a:cubicBezTo>
                    <a:pt x="4500" y="7557"/>
                    <a:pt x="4492" y="7558"/>
                    <a:pt x="4483" y="7558"/>
                  </a:cubicBezTo>
                  <a:lnTo>
                    <a:pt x="4190" y="7558"/>
                  </a:lnTo>
                  <a:lnTo>
                    <a:pt x="4190" y="7425"/>
                  </a:lnTo>
                  <a:lnTo>
                    <a:pt x="4483" y="7425"/>
                  </a:lnTo>
                  <a:lnTo>
                    <a:pt x="4459" y="7429"/>
                  </a:lnTo>
                  <a:lnTo>
                    <a:pt x="4559" y="7391"/>
                  </a:lnTo>
                  <a:lnTo>
                    <a:pt x="4607" y="7515"/>
                  </a:lnTo>
                  <a:close/>
                  <a:moveTo>
                    <a:pt x="4057" y="7558"/>
                  </a:moveTo>
                  <a:lnTo>
                    <a:pt x="3657" y="7558"/>
                  </a:lnTo>
                  <a:lnTo>
                    <a:pt x="3657" y="7425"/>
                  </a:lnTo>
                  <a:lnTo>
                    <a:pt x="4057" y="7425"/>
                  </a:lnTo>
                  <a:lnTo>
                    <a:pt x="4057" y="7558"/>
                  </a:lnTo>
                  <a:close/>
                  <a:moveTo>
                    <a:pt x="3523" y="7558"/>
                  </a:moveTo>
                  <a:lnTo>
                    <a:pt x="3123" y="7558"/>
                  </a:lnTo>
                  <a:lnTo>
                    <a:pt x="3123" y="7425"/>
                  </a:lnTo>
                  <a:lnTo>
                    <a:pt x="3523" y="7425"/>
                  </a:lnTo>
                  <a:lnTo>
                    <a:pt x="3523" y="7558"/>
                  </a:lnTo>
                  <a:close/>
                  <a:moveTo>
                    <a:pt x="2974" y="7511"/>
                  </a:moveTo>
                  <a:lnTo>
                    <a:pt x="2601" y="7367"/>
                  </a:lnTo>
                  <a:lnTo>
                    <a:pt x="2649" y="7242"/>
                  </a:lnTo>
                  <a:lnTo>
                    <a:pt x="3022" y="7387"/>
                  </a:lnTo>
                  <a:lnTo>
                    <a:pt x="2974" y="7511"/>
                  </a:lnTo>
                  <a:close/>
                  <a:moveTo>
                    <a:pt x="2476" y="7318"/>
                  </a:moveTo>
                  <a:lnTo>
                    <a:pt x="2103" y="7174"/>
                  </a:lnTo>
                  <a:lnTo>
                    <a:pt x="2152" y="7050"/>
                  </a:lnTo>
                  <a:lnTo>
                    <a:pt x="2525" y="7194"/>
                  </a:lnTo>
                  <a:lnTo>
                    <a:pt x="2476" y="7318"/>
                  </a:lnTo>
                  <a:close/>
                  <a:moveTo>
                    <a:pt x="1979" y="7126"/>
                  </a:moveTo>
                  <a:lnTo>
                    <a:pt x="1803" y="7058"/>
                  </a:lnTo>
                  <a:cubicBezTo>
                    <a:pt x="1796" y="7055"/>
                    <a:pt x="1789" y="7050"/>
                    <a:pt x="1783" y="7045"/>
                  </a:cubicBezTo>
                  <a:lnTo>
                    <a:pt x="1626" y="6903"/>
                  </a:lnTo>
                  <a:lnTo>
                    <a:pt x="1715" y="6804"/>
                  </a:lnTo>
                  <a:lnTo>
                    <a:pt x="1872" y="6946"/>
                  </a:lnTo>
                  <a:lnTo>
                    <a:pt x="1852" y="6933"/>
                  </a:lnTo>
                  <a:lnTo>
                    <a:pt x="2027" y="7001"/>
                  </a:lnTo>
                  <a:lnTo>
                    <a:pt x="1979" y="7126"/>
                  </a:lnTo>
                  <a:close/>
                  <a:moveTo>
                    <a:pt x="1527" y="6813"/>
                  </a:moveTo>
                  <a:lnTo>
                    <a:pt x="1231" y="6545"/>
                  </a:lnTo>
                  <a:lnTo>
                    <a:pt x="1320" y="6446"/>
                  </a:lnTo>
                  <a:lnTo>
                    <a:pt x="1617" y="6714"/>
                  </a:lnTo>
                  <a:lnTo>
                    <a:pt x="1527" y="6813"/>
                  </a:lnTo>
                  <a:close/>
                  <a:moveTo>
                    <a:pt x="1132" y="6455"/>
                  </a:moveTo>
                  <a:lnTo>
                    <a:pt x="836" y="6187"/>
                  </a:lnTo>
                  <a:lnTo>
                    <a:pt x="925" y="6088"/>
                  </a:lnTo>
                  <a:lnTo>
                    <a:pt x="1221" y="6356"/>
                  </a:lnTo>
                  <a:lnTo>
                    <a:pt x="1132" y="6455"/>
                  </a:lnTo>
                  <a:close/>
                  <a:moveTo>
                    <a:pt x="731" y="6070"/>
                  </a:moveTo>
                  <a:lnTo>
                    <a:pt x="554" y="5712"/>
                  </a:lnTo>
                  <a:lnTo>
                    <a:pt x="673" y="5653"/>
                  </a:lnTo>
                  <a:lnTo>
                    <a:pt x="850" y="6011"/>
                  </a:lnTo>
                  <a:lnTo>
                    <a:pt x="731" y="6070"/>
                  </a:lnTo>
                  <a:close/>
                  <a:moveTo>
                    <a:pt x="495" y="5592"/>
                  </a:moveTo>
                  <a:lnTo>
                    <a:pt x="318" y="5233"/>
                  </a:lnTo>
                  <a:lnTo>
                    <a:pt x="437" y="5174"/>
                  </a:lnTo>
                  <a:lnTo>
                    <a:pt x="614" y="5533"/>
                  </a:lnTo>
                  <a:lnTo>
                    <a:pt x="495" y="5592"/>
                  </a:lnTo>
                  <a:close/>
                  <a:moveTo>
                    <a:pt x="259" y="5114"/>
                  </a:moveTo>
                  <a:lnTo>
                    <a:pt x="136" y="4865"/>
                  </a:lnTo>
                  <a:cubicBezTo>
                    <a:pt x="132" y="4858"/>
                    <a:pt x="130" y="4850"/>
                    <a:pt x="129" y="4842"/>
                  </a:cubicBezTo>
                  <a:lnTo>
                    <a:pt x="118" y="4720"/>
                  </a:lnTo>
                  <a:lnTo>
                    <a:pt x="250" y="4707"/>
                  </a:lnTo>
                  <a:lnTo>
                    <a:pt x="262" y="4829"/>
                  </a:lnTo>
                  <a:lnTo>
                    <a:pt x="255" y="4806"/>
                  </a:lnTo>
                  <a:lnTo>
                    <a:pt x="378" y="5055"/>
                  </a:lnTo>
                  <a:lnTo>
                    <a:pt x="259" y="5114"/>
                  </a:lnTo>
                  <a:close/>
                  <a:moveTo>
                    <a:pt x="105" y="4587"/>
                  </a:moveTo>
                  <a:lnTo>
                    <a:pt x="68" y="4189"/>
                  </a:lnTo>
                  <a:lnTo>
                    <a:pt x="200" y="4176"/>
                  </a:lnTo>
                  <a:lnTo>
                    <a:pt x="238" y="4575"/>
                  </a:lnTo>
                  <a:lnTo>
                    <a:pt x="105" y="4587"/>
                  </a:lnTo>
                  <a:close/>
                  <a:moveTo>
                    <a:pt x="55" y="4056"/>
                  </a:moveTo>
                  <a:lnTo>
                    <a:pt x="18" y="3658"/>
                  </a:lnTo>
                  <a:lnTo>
                    <a:pt x="150" y="3645"/>
                  </a:lnTo>
                  <a:lnTo>
                    <a:pt x="188" y="4044"/>
                  </a:lnTo>
                  <a:lnTo>
                    <a:pt x="55" y="4056"/>
                  </a:lnTo>
                  <a:close/>
                  <a:moveTo>
                    <a:pt x="5" y="3525"/>
                  </a:moveTo>
                  <a:lnTo>
                    <a:pt x="1" y="3482"/>
                  </a:lnTo>
                  <a:cubicBezTo>
                    <a:pt x="0" y="3473"/>
                    <a:pt x="1" y="3465"/>
                    <a:pt x="3" y="3457"/>
                  </a:cubicBezTo>
                  <a:lnTo>
                    <a:pt x="102" y="3115"/>
                  </a:lnTo>
                  <a:lnTo>
                    <a:pt x="231" y="3152"/>
                  </a:lnTo>
                  <a:lnTo>
                    <a:pt x="132" y="3494"/>
                  </a:lnTo>
                  <a:lnTo>
                    <a:pt x="134" y="3469"/>
                  </a:lnTo>
                  <a:lnTo>
                    <a:pt x="138" y="3513"/>
                  </a:lnTo>
                  <a:lnTo>
                    <a:pt x="5" y="3525"/>
                  </a:lnTo>
                  <a:close/>
                  <a:moveTo>
                    <a:pt x="139" y="2986"/>
                  </a:moveTo>
                  <a:lnTo>
                    <a:pt x="251" y="2602"/>
                  </a:lnTo>
                  <a:lnTo>
                    <a:pt x="379" y="2639"/>
                  </a:lnTo>
                  <a:lnTo>
                    <a:pt x="268" y="3024"/>
                  </a:lnTo>
                  <a:lnTo>
                    <a:pt x="139" y="2986"/>
                  </a:lnTo>
                  <a:close/>
                  <a:moveTo>
                    <a:pt x="288" y="2474"/>
                  </a:moveTo>
                  <a:lnTo>
                    <a:pt x="387" y="2129"/>
                  </a:lnTo>
                  <a:cubicBezTo>
                    <a:pt x="390" y="2121"/>
                    <a:pt x="393" y="2114"/>
                    <a:pt x="398" y="2108"/>
                  </a:cubicBezTo>
                  <a:lnTo>
                    <a:pt x="422" y="2075"/>
                  </a:lnTo>
                  <a:lnTo>
                    <a:pt x="529" y="2154"/>
                  </a:lnTo>
                  <a:lnTo>
                    <a:pt x="505" y="2187"/>
                  </a:lnTo>
                  <a:lnTo>
                    <a:pt x="516" y="2166"/>
                  </a:lnTo>
                  <a:lnTo>
                    <a:pt x="416" y="2511"/>
                  </a:lnTo>
                  <a:lnTo>
                    <a:pt x="288" y="2474"/>
                  </a:lnTo>
                  <a:close/>
                  <a:moveTo>
                    <a:pt x="501" y="1968"/>
                  </a:moveTo>
                  <a:lnTo>
                    <a:pt x="739" y="1646"/>
                  </a:lnTo>
                  <a:lnTo>
                    <a:pt x="846" y="1725"/>
                  </a:lnTo>
                  <a:lnTo>
                    <a:pt x="608" y="2047"/>
                  </a:lnTo>
                  <a:lnTo>
                    <a:pt x="501" y="1968"/>
                  </a:lnTo>
                  <a:close/>
                  <a:moveTo>
                    <a:pt x="818" y="1539"/>
                  </a:moveTo>
                  <a:lnTo>
                    <a:pt x="1056" y="1217"/>
                  </a:lnTo>
                  <a:lnTo>
                    <a:pt x="1163" y="1297"/>
                  </a:lnTo>
                  <a:lnTo>
                    <a:pt x="925" y="1618"/>
                  </a:lnTo>
                  <a:lnTo>
                    <a:pt x="818" y="1539"/>
                  </a:lnTo>
                  <a:close/>
                  <a:moveTo>
                    <a:pt x="1135" y="1110"/>
                  </a:moveTo>
                  <a:lnTo>
                    <a:pt x="1214" y="1004"/>
                  </a:lnTo>
                  <a:cubicBezTo>
                    <a:pt x="1219" y="997"/>
                    <a:pt x="1225" y="991"/>
                    <a:pt x="1232" y="987"/>
                  </a:cubicBezTo>
                  <a:lnTo>
                    <a:pt x="1460" y="846"/>
                  </a:lnTo>
                  <a:lnTo>
                    <a:pt x="1530" y="960"/>
                  </a:lnTo>
                  <a:lnTo>
                    <a:pt x="1302" y="1100"/>
                  </a:lnTo>
                  <a:lnTo>
                    <a:pt x="1321" y="1083"/>
                  </a:lnTo>
                  <a:lnTo>
                    <a:pt x="1243" y="1189"/>
                  </a:lnTo>
                  <a:lnTo>
                    <a:pt x="1135" y="1110"/>
                  </a:lnTo>
                  <a:close/>
                  <a:moveTo>
                    <a:pt x="1574" y="776"/>
                  </a:moveTo>
                  <a:lnTo>
                    <a:pt x="1914" y="566"/>
                  </a:lnTo>
                  <a:lnTo>
                    <a:pt x="1984" y="680"/>
                  </a:lnTo>
                  <a:lnTo>
                    <a:pt x="1644" y="890"/>
                  </a:lnTo>
                  <a:lnTo>
                    <a:pt x="1574" y="776"/>
                  </a:lnTo>
                  <a:close/>
                  <a:moveTo>
                    <a:pt x="2028" y="496"/>
                  </a:moveTo>
                  <a:lnTo>
                    <a:pt x="2368" y="286"/>
                  </a:lnTo>
                  <a:lnTo>
                    <a:pt x="2438" y="400"/>
                  </a:lnTo>
                  <a:lnTo>
                    <a:pt x="2098" y="610"/>
                  </a:lnTo>
                  <a:lnTo>
                    <a:pt x="2028" y="496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50" name="Freeform 21"/>
            <p:cNvSpPr>
              <a:spLocks noEditPoints="1"/>
            </p:cNvSpPr>
            <p:nvPr/>
          </p:nvSpPr>
          <p:spPr bwMode="auto">
            <a:xfrm>
              <a:off x="685" y="2254"/>
              <a:ext cx="1412" cy="1408"/>
            </a:xfrm>
            <a:custGeom>
              <a:avLst/>
              <a:gdLst>
                <a:gd name="T0" fmla="*/ 706 w 1412"/>
                <a:gd name="T1" fmla="*/ 710 h 1408"/>
                <a:gd name="T2" fmla="*/ 706 w 1412"/>
                <a:gd name="T3" fmla="*/ 0 h 1408"/>
                <a:gd name="T4" fmla="*/ 706 w 1412"/>
                <a:gd name="T5" fmla="*/ 710 h 1408"/>
                <a:gd name="T6" fmla="*/ 962 w 1412"/>
                <a:gd name="T7" fmla="*/ 48 h 1408"/>
                <a:gd name="T8" fmla="*/ 706 w 1412"/>
                <a:gd name="T9" fmla="*/ 710 h 1408"/>
                <a:gd name="T10" fmla="*/ 1184 w 1412"/>
                <a:gd name="T11" fmla="*/ 186 h 1408"/>
                <a:gd name="T12" fmla="*/ 706 w 1412"/>
                <a:gd name="T13" fmla="*/ 710 h 1408"/>
                <a:gd name="T14" fmla="*/ 1341 w 1412"/>
                <a:gd name="T15" fmla="*/ 394 h 1408"/>
                <a:gd name="T16" fmla="*/ 706 w 1412"/>
                <a:gd name="T17" fmla="*/ 710 h 1408"/>
                <a:gd name="T18" fmla="*/ 1412 w 1412"/>
                <a:gd name="T19" fmla="*/ 644 h 1408"/>
                <a:gd name="T20" fmla="*/ 706 w 1412"/>
                <a:gd name="T21" fmla="*/ 710 h 1408"/>
                <a:gd name="T22" fmla="*/ 1389 w 1412"/>
                <a:gd name="T23" fmla="*/ 904 h 1408"/>
                <a:gd name="T24" fmla="*/ 706 w 1412"/>
                <a:gd name="T25" fmla="*/ 710 h 1408"/>
                <a:gd name="T26" fmla="*/ 1272 w 1412"/>
                <a:gd name="T27" fmla="*/ 1138 h 1408"/>
                <a:gd name="T28" fmla="*/ 706 w 1412"/>
                <a:gd name="T29" fmla="*/ 710 h 1408"/>
                <a:gd name="T30" fmla="*/ 1080 w 1412"/>
                <a:gd name="T31" fmla="*/ 1314 h 1408"/>
                <a:gd name="T32" fmla="*/ 706 w 1412"/>
                <a:gd name="T33" fmla="*/ 710 h 1408"/>
                <a:gd name="T34" fmla="*/ 836 w 1412"/>
                <a:gd name="T35" fmla="*/ 1408 h 1408"/>
                <a:gd name="T36" fmla="*/ 706 w 1412"/>
                <a:gd name="T37" fmla="*/ 710 h 1408"/>
                <a:gd name="T38" fmla="*/ 576 w 1412"/>
                <a:gd name="T39" fmla="*/ 1408 h 1408"/>
                <a:gd name="T40" fmla="*/ 706 w 1412"/>
                <a:gd name="T41" fmla="*/ 710 h 1408"/>
                <a:gd name="T42" fmla="*/ 333 w 1412"/>
                <a:gd name="T43" fmla="*/ 1314 h 1408"/>
                <a:gd name="T44" fmla="*/ 706 w 1412"/>
                <a:gd name="T45" fmla="*/ 710 h 1408"/>
                <a:gd name="T46" fmla="*/ 140 w 1412"/>
                <a:gd name="T47" fmla="*/ 1138 h 1408"/>
                <a:gd name="T48" fmla="*/ 706 w 1412"/>
                <a:gd name="T49" fmla="*/ 710 h 1408"/>
                <a:gd name="T50" fmla="*/ 24 w 1412"/>
                <a:gd name="T51" fmla="*/ 904 h 1408"/>
                <a:gd name="T52" fmla="*/ 706 w 1412"/>
                <a:gd name="T53" fmla="*/ 710 h 1408"/>
                <a:gd name="T54" fmla="*/ 0 w 1412"/>
                <a:gd name="T55" fmla="*/ 644 h 1408"/>
                <a:gd name="T56" fmla="*/ 706 w 1412"/>
                <a:gd name="T57" fmla="*/ 710 h 1408"/>
                <a:gd name="T58" fmla="*/ 71 w 1412"/>
                <a:gd name="T59" fmla="*/ 394 h 1408"/>
                <a:gd name="T60" fmla="*/ 706 w 1412"/>
                <a:gd name="T61" fmla="*/ 710 h 1408"/>
                <a:gd name="T62" fmla="*/ 228 w 1412"/>
                <a:gd name="T63" fmla="*/ 186 h 1408"/>
                <a:gd name="T64" fmla="*/ 706 w 1412"/>
                <a:gd name="T65" fmla="*/ 710 h 1408"/>
                <a:gd name="T66" fmla="*/ 450 w 1412"/>
                <a:gd name="T67" fmla="*/ 48 h 1408"/>
                <a:gd name="T68" fmla="*/ 706 w 1412"/>
                <a:gd name="T69" fmla="*/ 710 h 1408"/>
                <a:gd name="T70" fmla="*/ 706 w 1412"/>
                <a:gd name="T71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2" h="1408">
                  <a:moveTo>
                    <a:pt x="706" y="710"/>
                  </a:moveTo>
                  <a:lnTo>
                    <a:pt x="706" y="0"/>
                  </a:lnTo>
                  <a:moveTo>
                    <a:pt x="706" y="710"/>
                  </a:moveTo>
                  <a:lnTo>
                    <a:pt x="962" y="48"/>
                  </a:lnTo>
                  <a:moveTo>
                    <a:pt x="706" y="710"/>
                  </a:moveTo>
                  <a:lnTo>
                    <a:pt x="1184" y="186"/>
                  </a:lnTo>
                  <a:moveTo>
                    <a:pt x="706" y="710"/>
                  </a:moveTo>
                  <a:lnTo>
                    <a:pt x="1341" y="394"/>
                  </a:lnTo>
                  <a:moveTo>
                    <a:pt x="706" y="710"/>
                  </a:moveTo>
                  <a:lnTo>
                    <a:pt x="1412" y="644"/>
                  </a:lnTo>
                  <a:moveTo>
                    <a:pt x="706" y="710"/>
                  </a:moveTo>
                  <a:lnTo>
                    <a:pt x="1389" y="904"/>
                  </a:lnTo>
                  <a:moveTo>
                    <a:pt x="706" y="710"/>
                  </a:moveTo>
                  <a:lnTo>
                    <a:pt x="1272" y="1138"/>
                  </a:lnTo>
                  <a:moveTo>
                    <a:pt x="706" y="710"/>
                  </a:moveTo>
                  <a:lnTo>
                    <a:pt x="1080" y="1314"/>
                  </a:lnTo>
                  <a:moveTo>
                    <a:pt x="706" y="710"/>
                  </a:moveTo>
                  <a:lnTo>
                    <a:pt x="836" y="1408"/>
                  </a:lnTo>
                  <a:moveTo>
                    <a:pt x="706" y="710"/>
                  </a:moveTo>
                  <a:lnTo>
                    <a:pt x="576" y="1408"/>
                  </a:lnTo>
                  <a:moveTo>
                    <a:pt x="706" y="710"/>
                  </a:moveTo>
                  <a:lnTo>
                    <a:pt x="333" y="1314"/>
                  </a:lnTo>
                  <a:moveTo>
                    <a:pt x="706" y="710"/>
                  </a:moveTo>
                  <a:lnTo>
                    <a:pt x="140" y="1138"/>
                  </a:lnTo>
                  <a:moveTo>
                    <a:pt x="706" y="710"/>
                  </a:moveTo>
                  <a:lnTo>
                    <a:pt x="24" y="904"/>
                  </a:lnTo>
                  <a:moveTo>
                    <a:pt x="706" y="710"/>
                  </a:moveTo>
                  <a:lnTo>
                    <a:pt x="0" y="644"/>
                  </a:lnTo>
                  <a:moveTo>
                    <a:pt x="706" y="710"/>
                  </a:moveTo>
                  <a:lnTo>
                    <a:pt x="71" y="394"/>
                  </a:lnTo>
                  <a:moveTo>
                    <a:pt x="706" y="710"/>
                  </a:moveTo>
                  <a:lnTo>
                    <a:pt x="228" y="186"/>
                  </a:lnTo>
                  <a:moveTo>
                    <a:pt x="706" y="710"/>
                  </a:moveTo>
                  <a:lnTo>
                    <a:pt x="450" y="48"/>
                  </a:lnTo>
                  <a:moveTo>
                    <a:pt x="706" y="710"/>
                  </a:moveTo>
                  <a:lnTo>
                    <a:pt x="706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  <p:sp>
          <p:nvSpPr>
            <p:cNvPr id="151" name="Rectangle 22"/>
            <p:cNvSpPr>
              <a:spLocks noChangeArrowheads="1"/>
            </p:cNvSpPr>
            <p:nvPr/>
          </p:nvSpPr>
          <p:spPr bwMode="auto">
            <a:xfrm>
              <a:off x="1316" y="2104"/>
              <a:ext cx="19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Feu</a:t>
              </a:r>
            </a:p>
          </p:txBody>
        </p:sp>
        <p:sp>
          <p:nvSpPr>
            <p:cNvPr id="152" name="Rectangle 25"/>
            <p:cNvSpPr>
              <a:spLocks noChangeArrowheads="1"/>
            </p:cNvSpPr>
            <p:nvPr/>
          </p:nvSpPr>
          <p:spPr bwMode="auto">
            <a:xfrm>
              <a:off x="1687" y="2198"/>
              <a:ext cx="34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Megafeu</a:t>
              </a:r>
              <a:endParaRPr lang="fr-FR" altLang="fr-FR" sz="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Rectangle 28"/>
            <p:cNvSpPr>
              <a:spLocks noChangeArrowheads="1"/>
            </p:cNvSpPr>
            <p:nvPr/>
          </p:nvSpPr>
          <p:spPr bwMode="auto">
            <a:xfrm>
              <a:off x="1943" y="2371"/>
              <a:ext cx="56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Sécheresse  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/>
          </p:nvSpPr>
          <p:spPr bwMode="auto">
            <a:xfrm>
              <a:off x="2119" y="2544"/>
              <a:ext cx="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59924"/>
              <a:endParaRPr lang="fr-FR" altLang="fr-FR" sz="800" dirty="0"/>
            </a:p>
          </p:txBody>
        </p:sp>
        <p:sp>
          <p:nvSpPr>
            <p:cNvPr id="155" name="Rectangle 31"/>
            <p:cNvSpPr>
              <a:spLocks noChangeArrowheads="1"/>
            </p:cNvSpPr>
            <p:nvPr/>
          </p:nvSpPr>
          <p:spPr bwMode="auto">
            <a:xfrm>
              <a:off x="2087" y="2604"/>
              <a:ext cx="342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Tempête</a:t>
              </a:r>
            </a:p>
          </p:txBody>
        </p:sp>
        <p:sp>
          <p:nvSpPr>
            <p:cNvPr id="156" name="Rectangle 33"/>
            <p:cNvSpPr>
              <a:spLocks noChangeArrowheads="1"/>
            </p:cNvSpPr>
            <p:nvPr/>
          </p:nvSpPr>
          <p:spPr bwMode="auto">
            <a:xfrm>
              <a:off x="2127" y="2805"/>
              <a:ext cx="46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Ravageurs</a:t>
              </a:r>
            </a:p>
          </p:txBody>
        </p:sp>
        <p:sp>
          <p:nvSpPr>
            <p:cNvPr id="157" name="Rectangle 36"/>
            <p:cNvSpPr>
              <a:spLocks noChangeArrowheads="1"/>
            </p:cNvSpPr>
            <p:nvPr/>
          </p:nvSpPr>
          <p:spPr bwMode="auto">
            <a:xfrm>
              <a:off x="2102" y="3105"/>
              <a:ext cx="31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Dégâts de gibier</a:t>
              </a:r>
            </a:p>
          </p:txBody>
        </p:sp>
        <p:sp>
          <p:nvSpPr>
            <p:cNvPr id="158" name="Rectangle 38"/>
            <p:cNvSpPr>
              <a:spLocks noChangeArrowheads="1"/>
            </p:cNvSpPr>
            <p:nvPr/>
          </p:nvSpPr>
          <p:spPr bwMode="auto">
            <a:xfrm>
              <a:off x="2008" y="3359"/>
              <a:ext cx="47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Nématode</a:t>
              </a:r>
            </a:p>
          </p:txBody>
        </p:sp>
        <p:sp>
          <p:nvSpPr>
            <p:cNvPr id="159" name="Rectangle 41"/>
            <p:cNvSpPr>
              <a:spLocks noChangeArrowheads="1"/>
            </p:cNvSpPr>
            <p:nvPr/>
          </p:nvSpPr>
          <p:spPr bwMode="auto">
            <a:xfrm>
              <a:off x="1772" y="3567"/>
              <a:ext cx="71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Absence de gestion</a:t>
              </a:r>
            </a:p>
          </p:txBody>
        </p:sp>
        <p:sp>
          <p:nvSpPr>
            <p:cNvPr id="160" name="Rectangle 46"/>
            <p:cNvSpPr>
              <a:spLocks noChangeArrowheads="1"/>
            </p:cNvSpPr>
            <p:nvPr/>
          </p:nvSpPr>
          <p:spPr bwMode="auto">
            <a:xfrm>
              <a:off x="1527" y="3720"/>
              <a:ext cx="50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Intensification</a:t>
              </a:r>
            </a:p>
          </p:txBody>
        </p:sp>
        <p:sp>
          <p:nvSpPr>
            <p:cNvPr id="161" name="Rectangle 48"/>
            <p:cNvSpPr>
              <a:spLocks noChangeArrowheads="1"/>
            </p:cNvSpPr>
            <p:nvPr/>
          </p:nvSpPr>
          <p:spPr bwMode="auto">
            <a:xfrm>
              <a:off x="921" y="3718"/>
              <a:ext cx="51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Diversification</a:t>
              </a:r>
            </a:p>
          </p:txBody>
        </p:sp>
        <p:sp>
          <p:nvSpPr>
            <p:cNvPr id="162" name="Rectangle 51"/>
            <p:cNvSpPr>
              <a:spLocks noChangeArrowheads="1"/>
            </p:cNvSpPr>
            <p:nvPr/>
          </p:nvSpPr>
          <p:spPr bwMode="auto">
            <a:xfrm>
              <a:off x="714" y="3584"/>
              <a:ext cx="41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Faillite</a:t>
              </a:r>
            </a:p>
          </p:txBody>
        </p:sp>
        <p:sp>
          <p:nvSpPr>
            <p:cNvPr id="163" name="Rectangle 53"/>
            <p:cNvSpPr>
              <a:spLocks noChangeArrowheads="1"/>
            </p:cNvSpPr>
            <p:nvPr/>
          </p:nvSpPr>
          <p:spPr bwMode="auto">
            <a:xfrm>
              <a:off x="70" y="3380"/>
              <a:ext cx="76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Baisse des aides publiques</a:t>
              </a:r>
            </a:p>
          </p:txBody>
        </p:sp>
        <p:sp>
          <p:nvSpPr>
            <p:cNvPr id="164" name="Rectangle 58"/>
            <p:cNvSpPr>
              <a:spLocks noChangeArrowheads="1"/>
            </p:cNvSpPr>
            <p:nvPr/>
          </p:nvSpPr>
          <p:spPr bwMode="auto">
            <a:xfrm>
              <a:off x="141" y="3164"/>
              <a:ext cx="58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Instabilité des marchés</a:t>
              </a:r>
            </a:p>
          </p:txBody>
        </p:sp>
        <p:sp>
          <p:nvSpPr>
            <p:cNvPr id="165" name="Rectangle 60"/>
            <p:cNvSpPr>
              <a:spLocks noChangeArrowheads="1"/>
            </p:cNvSpPr>
            <p:nvPr/>
          </p:nvSpPr>
          <p:spPr bwMode="auto">
            <a:xfrm>
              <a:off x="-24" y="2879"/>
              <a:ext cx="75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Baisse de soutien politique</a:t>
              </a: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-81" y="2544"/>
              <a:ext cx="75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Baisse des moyens de prévention</a:t>
              </a:r>
            </a:p>
          </p:txBody>
        </p:sp>
        <p:sp>
          <p:nvSpPr>
            <p:cNvPr id="167" name="Rectangle 66"/>
            <p:cNvSpPr>
              <a:spLocks noChangeArrowheads="1"/>
            </p:cNvSpPr>
            <p:nvPr/>
          </p:nvSpPr>
          <p:spPr bwMode="auto">
            <a:xfrm>
              <a:off x="113" y="2354"/>
              <a:ext cx="79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Tension sociétale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659" y="2178"/>
              <a:ext cx="46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3599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Interactions</a:t>
              </a:r>
            </a:p>
          </p:txBody>
        </p:sp>
        <p:sp>
          <p:nvSpPr>
            <p:cNvPr id="169" name="Rectangle 76"/>
            <p:cNvSpPr>
              <a:spLocks noChangeArrowheads="1"/>
            </p:cNvSpPr>
            <p:nvPr/>
          </p:nvSpPr>
          <p:spPr bwMode="auto">
            <a:xfrm>
              <a:off x="2332" y="2173"/>
              <a:ext cx="29" cy="3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4" tIns="18002" rIns="36004" bIns="18002" numCol="1" anchor="t" anchorCtr="0" compatLnSpc="1">
              <a:prstTxWarp prst="textNoShape">
                <a:avLst/>
              </a:prstTxWarp>
            </a:bodyPr>
            <a:lstStyle/>
            <a:p>
              <a:endParaRPr lang="en-GB" sz="800"/>
            </a:p>
          </p:txBody>
        </p:sp>
      </p:grpSp>
    </p:spTree>
    <p:extLst>
      <p:ext uri="{BB962C8B-B14F-4D97-AF65-F5344CB8AC3E}">
        <p14:creationId xmlns:p14="http://schemas.microsoft.com/office/powerpoint/2010/main" val="14011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663" y="1393139"/>
            <a:ext cx="7482674" cy="4351338"/>
          </a:xfrm>
          <a:prstGeom prst="rect">
            <a:avLst/>
          </a:prstGeom>
        </p:spPr>
      </p:pic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628650" y="60588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A3A6"/>
                </a:solidFill>
              </a:rPr>
              <a:t>De nouveaux regards sur les risques </a:t>
            </a:r>
            <a:r>
              <a:rPr lang="fr-FR" sz="2000" b="1" dirty="0" smtClean="0">
                <a:solidFill>
                  <a:srgbClr val="00A3A6"/>
                </a:solidFill>
              </a:rPr>
              <a:t>: De </a:t>
            </a:r>
            <a:r>
              <a:rPr lang="fr-FR" sz="2000" b="1" dirty="0">
                <a:solidFill>
                  <a:srgbClr val="00A3A6"/>
                </a:solidFill>
              </a:rPr>
              <a:t>l’événement rare et isolé aux risques multiples, chroniques et en cascade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7009" y="5754594"/>
            <a:ext cx="2319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(source : Alexander </a:t>
            </a:r>
            <a:r>
              <a:rPr lang="fr-FR" sz="1100" dirty="0"/>
              <a:t>&amp; </a:t>
            </a:r>
            <a:r>
              <a:rPr lang="fr-FR" sz="1100" dirty="0" err="1"/>
              <a:t>Pescaroli</a:t>
            </a:r>
            <a:r>
              <a:rPr lang="fr-FR" sz="11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95858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"/>
          <p:cNvSpPr/>
          <p:nvPr/>
        </p:nvSpPr>
        <p:spPr>
          <a:xfrm>
            <a:off x="177193" y="476373"/>
            <a:ext cx="8656256" cy="752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Des chaines (couples/trio) de risques bien identifiés </a:t>
            </a:r>
          </a:p>
          <a:p>
            <a:pPr marL="557199" lvl="1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Sécheresse =&gt; feu		</a:t>
            </a:r>
            <a:r>
              <a:rPr lang="fr-FR" sz="1600" spc="-1" dirty="0" smtClean="0">
                <a:solidFill>
                  <a:srgbClr val="000000"/>
                </a:solidFill>
                <a:latin typeface="+mj-lt"/>
                <a:ea typeface="DejaVu Sans"/>
              </a:rPr>
              <a:t>tempête</a:t>
            </a:r>
            <a:r>
              <a:rPr lang="fr-FR" sz="1600" spc="-1" dirty="0">
                <a:solidFill>
                  <a:srgbClr val="000000"/>
                </a:solidFill>
                <a:latin typeface="+mj-lt"/>
                <a:ea typeface="DejaVu Sans"/>
              </a:rPr>
              <a:t>=&gt;</a:t>
            </a:r>
            <a:r>
              <a:rPr lang="fr-FR" sz="1600" spc="-1" dirty="0" smtClean="0">
                <a:solidFill>
                  <a:srgbClr val="000000"/>
                </a:solidFill>
                <a:latin typeface="+mj-lt"/>
                <a:ea typeface="DejaVu Sans"/>
              </a:rPr>
              <a:t>insectes 		Sécheresse=&gt; dépérissement =&gt; insectes </a:t>
            </a:r>
            <a:endParaRPr lang="fr-FR" sz="1400" spc="-1" dirty="0"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r="14983"/>
          <a:stretch/>
        </p:blipFill>
        <p:spPr>
          <a:xfrm>
            <a:off x="6219772" y="1940068"/>
            <a:ext cx="2756768" cy="2653304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22183"/>
              </p:ext>
            </p:extLst>
          </p:nvPr>
        </p:nvGraphicFramePr>
        <p:xfrm>
          <a:off x="177193" y="1680803"/>
          <a:ext cx="5593411" cy="2220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309">
                  <a:extLst>
                    <a:ext uri="{9D8B030D-6E8A-4147-A177-3AD203B41FA5}">
                      <a16:colId xmlns:a16="http://schemas.microsoft.com/office/drawing/2014/main" val="848144219"/>
                    </a:ext>
                  </a:extLst>
                </a:gridCol>
                <a:gridCol w="549332">
                  <a:extLst>
                    <a:ext uri="{9D8B030D-6E8A-4147-A177-3AD203B41FA5}">
                      <a16:colId xmlns:a16="http://schemas.microsoft.com/office/drawing/2014/main" val="1204312617"/>
                    </a:ext>
                  </a:extLst>
                </a:gridCol>
                <a:gridCol w="552874">
                  <a:extLst>
                    <a:ext uri="{9D8B030D-6E8A-4147-A177-3AD203B41FA5}">
                      <a16:colId xmlns:a16="http://schemas.microsoft.com/office/drawing/2014/main" val="558737495"/>
                    </a:ext>
                  </a:extLst>
                </a:gridCol>
                <a:gridCol w="647298">
                  <a:extLst>
                    <a:ext uri="{9D8B030D-6E8A-4147-A177-3AD203B41FA5}">
                      <a16:colId xmlns:a16="http://schemas.microsoft.com/office/drawing/2014/main" val="2093518409"/>
                    </a:ext>
                  </a:extLst>
                </a:gridCol>
                <a:gridCol w="649013">
                  <a:extLst>
                    <a:ext uri="{9D8B030D-6E8A-4147-A177-3AD203B41FA5}">
                      <a16:colId xmlns:a16="http://schemas.microsoft.com/office/drawing/2014/main" val="2641496663"/>
                    </a:ext>
                  </a:extLst>
                </a:gridCol>
                <a:gridCol w="694443">
                  <a:extLst>
                    <a:ext uri="{9D8B030D-6E8A-4147-A177-3AD203B41FA5}">
                      <a16:colId xmlns:a16="http://schemas.microsoft.com/office/drawing/2014/main" val="3512649583"/>
                    </a:ext>
                  </a:extLst>
                </a:gridCol>
                <a:gridCol w="668484">
                  <a:extLst>
                    <a:ext uri="{9D8B030D-6E8A-4147-A177-3AD203B41FA5}">
                      <a16:colId xmlns:a16="http://schemas.microsoft.com/office/drawing/2014/main" val="3963839524"/>
                    </a:ext>
                  </a:extLst>
                </a:gridCol>
                <a:gridCol w="882658">
                  <a:extLst>
                    <a:ext uri="{9D8B030D-6E8A-4147-A177-3AD203B41FA5}">
                      <a16:colId xmlns:a16="http://schemas.microsoft.com/office/drawing/2014/main" val="1692113439"/>
                    </a:ext>
                  </a:extLst>
                </a:gridCol>
              </a:tblGrid>
              <a:tr h="400417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FIRE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DROUGT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BIOTIC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STORM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MNGT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ECONOMIC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SOCIO-POLITICS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extLst>
                  <a:ext uri="{0D108BD9-81ED-4DB2-BD59-A6C34878D82A}">
                    <a16:rowId xmlns:a16="http://schemas.microsoft.com/office/drawing/2014/main" val="2606895158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FIRE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u="none" strike="noStrike" dirty="0">
                          <a:effectLst/>
                        </a:rPr>
                        <a:t>16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extLst>
                  <a:ext uri="{0D108BD9-81ED-4DB2-BD59-A6C34878D82A}">
                    <a16:rowId xmlns:a16="http://schemas.microsoft.com/office/drawing/2014/main" val="3064670311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DROUGHT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extLst>
                  <a:ext uri="{0D108BD9-81ED-4DB2-BD59-A6C34878D82A}">
                    <a16:rowId xmlns:a16="http://schemas.microsoft.com/office/drawing/2014/main" val="3304387694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BIOTIC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u="none" strike="noStrike" dirty="0">
                          <a:effectLst/>
                        </a:rPr>
                        <a:t>14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extLst>
                  <a:ext uri="{0D108BD9-81ED-4DB2-BD59-A6C34878D82A}">
                    <a16:rowId xmlns:a16="http://schemas.microsoft.com/office/drawing/2014/main" val="2464645530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STORM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extLst>
                  <a:ext uri="{0D108BD9-81ED-4DB2-BD59-A6C34878D82A}">
                    <a16:rowId xmlns:a16="http://schemas.microsoft.com/office/drawing/2014/main" val="3201970835"/>
                  </a:ext>
                </a:extLst>
              </a:tr>
              <a:tr h="400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MANAGEMENT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06675"/>
                  </a:ext>
                </a:extLst>
              </a:tr>
              <a:tr h="203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ECONOMICS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24995"/>
                  </a:ext>
                </a:extLst>
              </a:tr>
              <a:tr h="400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 smtClean="0">
                          <a:effectLst/>
                        </a:rPr>
                        <a:t>SOCIO-POLITICS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7" marR="6287" marT="6287" marB="0" anchor="ctr"/>
                </a:tc>
                <a:extLst>
                  <a:ext uri="{0D108BD9-81ED-4DB2-BD59-A6C34878D82A}">
                    <a16:rowId xmlns:a16="http://schemas.microsoft.com/office/drawing/2014/main" val="428992007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77193" y="1328072"/>
            <a:ext cx="2593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Tab: Number of cited interactions </a:t>
            </a:r>
          </a:p>
        </p:txBody>
      </p:sp>
      <p:sp>
        <p:nvSpPr>
          <p:cNvPr id="6" name="Flèche à angle droit 5"/>
          <p:cNvSpPr/>
          <p:nvPr/>
        </p:nvSpPr>
        <p:spPr>
          <a:xfrm rot="5400000" flipV="1">
            <a:off x="1448386" y="2439668"/>
            <a:ext cx="238235" cy="1746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ZoneTexte 9"/>
          <p:cNvSpPr txBox="1"/>
          <p:nvPr/>
        </p:nvSpPr>
        <p:spPr>
          <a:xfrm>
            <a:off x="7615072" y="4735424"/>
            <a:ext cx="13614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Deuffic et al. 2022</a:t>
            </a:r>
          </a:p>
        </p:txBody>
      </p:sp>
      <p:sp>
        <p:nvSpPr>
          <p:cNvPr id="11" name="CustomShape 2"/>
          <p:cNvSpPr/>
          <p:nvPr/>
        </p:nvSpPr>
        <p:spPr>
          <a:xfrm>
            <a:off x="177193" y="4297345"/>
            <a:ext cx="6118424" cy="10879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1500" b="1" spc="-1" dirty="0">
                <a:solidFill>
                  <a:srgbClr val="000000"/>
                </a:solidFill>
                <a:latin typeface="+mj-lt"/>
                <a:ea typeface="DejaVu Sans"/>
              </a:rPr>
              <a:t>Pertinents d’introduire risques </a:t>
            </a:r>
            <a:r>
              <a:rPr lang="fr-FR" sz="1500" b="1" spc="-1" dirty="0" smtClean="0">
                <a:solidFill>
                  <a:srgbClr val="000000"/>
                </a:solidFill>
                <a:latin typeface="+mj-lt"/>
                <a:ea typeface="DejaVu Sans"/>
              </a:rPr>
              <a:t>SHEP </a:t>
            </a:r>
            <a:r>
              <a:rPr lang="fr-FR" sz="1500" b="1" spc="-1" dirty="0">
                <a:solidFill>
                  <a:srgbClr val="000000"/>
                </a:solidFill>
                <a:latin typeface="+mj-lt"/>
                <a:ea typeface="DejaVu Sans"/>
              </a:rPr>
              <a:t>car interconnectés à risques BAB </a:t>
            </a:r>
            <a:r>
              <a:rPr lang="fr-FR" sz="1500" spc="-1" dirty="0">
                <a:solidFill>
                  <a:srgbClr val="000000"/>
                </a:solidFill>
                <a:latin typeface="+mj-lt"/>
                <a:ea typeface="DejaVu Sans"/>
              </a:rPr>
              <a:t>: tempête + scolytes =&gt; </a:t>
            </a:r>
            <a:r>
              <a:rPr lang="fr-FR" sz="1500" spc="-1" dirty="0" err="1">
                <a:solidFill>
                  <a:srgbClr val="000000"/>
                </a:solidFill>
                <a:latin typeface="+mj-lt"/>
                <a:ea typeface="DejaVu Sans"/>
              </a:rPr>
              <a:t>Economics</a:t>
            </a:r>
            <a:endParaRPr lang="fr-FR" sz="1500" spc="-1" dirty="0">
              <a:solidFill>
                <a:srgbClr val="000000"/>
              </a:solidFill>
              <a:latin typeface="+mj-lt"/>
              <a:ea typeface="DejaVu Sans"/>
            </a:endParaRPr>
          </a:p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fr-FR" sz="1500" b="1" spc="-1" dirty="0">
                <a:solidFill>
                  <a:srgbClr val="000000"/>
                </a:solidFill>
                <a:latin typeface="+mj-lt"/>
                <a:ea typeface="DejaVu Sans"/>
              </a:rPr>
              <a:t>Risques SHEPS génèrent leurs propres risques </a:t>
            </a:r>
            <a:r>
              <a:rPr lang="fr-FR" sz="1500" spc="-1" dirty="0">
                <a:solidFill>
                  <a:srgbClr val="000000"/>
                </a:solidFill>
                <a:latin typeface="+mj-lt"/>
                <a:ea typeface="DejaVu Sans"/>
              </a:rPr>
              <a:t>(indépendamment des risques BAB)</a:t>
            </a:r>
            <a:endParaRPr lang="fr-FR" sz="1350" spc="-1" dirty="0">
              <a:latin typeface="Arial"/>
            </a:endParaRPr>
          </a:p>
        </p:txBody>
      </p:sp>
      <p:sp>
        <p:nvSpPr>
          <p:cNvPr id="12" name="Flèche à angle droit 11"/>
          <p:cNvSpPr/>
          <p:nvPr/>
        </p:nvSpPr>
        <p:spPr>
          <a:xfrm rot="5400000" flipV="1">
            <a:off x="4540226" y="3127913"/>
            <a:ext cx="238235" cy="1746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6659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116" y="3413898"/>
            <a:ext cx="797273" cy="5078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Tempête </a:t>
            </a:r>
          </a:p>
          <a:p>
            <a:r>
              <a:rPr lang="fr-FR" sz="1350" dirty="0">
                <a:solidFill>
                  <a:schemeClr val="bg1"/>
                </a:solidFill>
              </a:rPr>
              <a:t>Jan 2009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6387" y="3083362"/>
            <a:ext cx="838401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Insectes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45431" y="3916026"/>
            <a:ext cx="71733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Chute prix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04077" y="3814800"/>
            <a:ext cx="1244499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investissement/gestion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32683" y="4324450"/>
            <a:ext cx="102050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qualité bois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13989" y="3605196"/>
            <a:ext cx="115864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Manque de bois</a:t>
            </a:r>
          </a:p>
        </p:txBody>
      </p:sp>
      <p:cxnSp>
        <p:nvCxnSpPr>
          <p:cNvPr id="17" name="Connecteur droit avec flèche 16"/>
          <p:cNvCxnSpPr>
            <a:stCxn id="4" idx="3"/>
            <a:endCxn id="6" idx="1"/>
          </p:cNvCxnSpPr>
          <p:nvPr/>
        </p:nvCxnSpPr>
        <p:spPr>
          <a:xfrm flipV="1">
            <a:off x="881389" y="3233403"/>
            <a:ext cx="454998" cy="4344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4" idx="3"/>
            <a:endCxn id="8" idx="1"/>
          </p:cNvCxnSpPr>
          <p:nvPr/>
        </p:nvCxnSpPr>
        <p:spPr>
          <a:xfrm>
            <a:off x="881389" y="3667814"/>
            <a:ext cx="464042" cy="502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8" idx="3"/>
            <a:endCxn id="10" idx="1"/>
          </p:cNvCxnSpPr>
          <p:nvPr/>
        </p:nvCxnSpPr>
        <p:spPr>
          <a:xfrm>
            <a:off x="2062763" y="4169942"/>
            <a:ext cx="441314" cy="26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10" idx="3"/>
            <a:endCxn id="12" idx="1"/>
          </p:cNvCxnSpPr>
          <p:nvPr/>
        </p:nvCxnSpPr>
        <p:spPr>
          <a:xfrm>
            <a:off x="3748576" y="4172591"/>
            <a:ext cx="684107" cy="405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10" idx="3"/>
            <a:endCxn id="13" idx="1"/>
          </p:cNvCxnSpPr>
          <p:nvPr/>
        </p:nvCxnSpPr>
        <p:spPr>
          <a:xfrm flipV="1">
            <a:off x="3748576" y="3859112"/>
            <a:ext cx="665413" cy="3134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38544" y="4580334"/>
            <a:ext cx="971274" cy="715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sz="1350" dirty="0"/>
              <a:t>Crises </a:t>
            </a:r>
            <a:r>
              <a:rPr lang="en-GB" sz="1350" dirty="0" err="1"/>
              <a:t>subprimes</a:t>
            </a:r>
            <a:r>
              <a:rPr lang="en-GB" sz="1350" dirty="0"/>
              <a:t> 2008 </a:t>
            </a:r>
          </a:p>
        </p:txBody>
      </p:sp>
      <p:cxnSp>
        <p:nvCxnSpPr>
          <p:cNvPr id="28" name="Connecteur droit avec flèche 27"/>
          <p:cNvCxnSpPr>
            <a:stCxn id="2" idx="3"/>
            <a:endCxn id="50" idx="1"/>
          </p:cNvCxnSpPr>
          <p:nvPr/>
        </p:nvCxnSpPr>
        <p:spPr>
          <a:xfrm>
            <a:off x="1109818" y="4938125"/>
            <a:ext cx="299322" cy="107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409140" y="4688206"/>
            <a:ext cx="885770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Pas export Espagne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445584" y="5106158"/>
            <a:ext cx="1127051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Dégâts gibier</a:t>
            </a:r>
          </a:p>
        </p:txBody>
      </p:sp>
      <p:cxnSp>
        <p:nvCxnSpPr>
          <p:cNvPr id="76" name="Connecteur droit avec flèche 75"/>
          <p:cNvCxnSpPr>
            <a:stCxn id="10" idx="3"/>
            <a:endCxn id="75" idx="1"/>
          </p:cNvCxnSpPr>
          <p:nvPr/>
        </p:nvCxnSpPr>
        <p:spPr>
          <a:xfrm>
            <a:off x="3748576" y="4172591"/>
            <a:ext cx="697008" cy="10836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5905798" y="3510213"/>
            <a:ext cx="86846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Difficultés </a:t>
            </a:r>
            <a:r>
              <a:rPr lang="fr-FR" sz="1350" dirty="0" err="1"/>
              <a:t>appros</a:t>
            </a:r>
            <a:endParaRPr lang="fr-FR" sz="1350" dirty="0"/>
          </a:p>
        </p:txBody>
      </p:sp>
      <p:cxnSp>
        <p:nvCxnSpPr>
          <p:cNvPr id="94" name="Connecteur droit avec flèche 93"/>
          <p:cNvCxnSpPr>
            <a:stCxn id="13" idx="3"/>
            <a:endCxn id="93" idx="1"/>
          </p:cNvCxnSpPr>
          <p:nvPr/>
        </p:nvCxnSpPr>
        <p:spPr>
          <a:xfrm flipV="1">
            <a:off x="5572635" y="3764129"/>
            <a:ext cx="333163" cy="949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2680008" y="4943164"/>
            <a:ext cx="1068568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Pas d’assurance</a:t>
            </a:r>
          </a:p>
        </p:txBody>
      </p:sp>
      <p:cxnSp>
        <p:nvCxnSpPr>
          <p:cNvPr id="144" name="Connecteur droit avec flèche 143"/>
          <p:cNvCxnSpPr>
            <a:stCxn id="126" idx="0"/>
            <a:endCxn id="10" idx="2"/>
          </p:cNvCxnSpPr>
          <p:nvPr/>
        </p:nvCxnSpPr>
        <p:spPr>
          <a:xfrm flipH="1" flipV="1">
            <a:off x="3126327" y="4530381"/>
            <a:ext cx="87965" cy="4127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8271852" y="3630335"/>
            <a:ext cx="75558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faillite</a:t>
            </a:r>
          </a:p>
        </p:txBody>
      </p:sp>
      <p:cxnSp>
        <p:nvCxnSpPr>
          <p:cNvPr id="169" name="Connecteur droit avec flèche 168"/>
          <p:cNvCxnSpPr>
            <a:stCxn id="93" idx="3"/>
            <a:endCxn id="58" idx="1"/>
          </p:cNvCxnSpPr>
          <p:nvPr/>
        </p:nvCxnSpPr>
        <p:spPr>
          <a:xfrm flipV="1">
            <a:off x="6774258" y="3755237"/>
            <a:ext cx="290187" cy="8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064445" y="3397446"/>
            <a:ext cx="1089995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Vulnérabilité économique entreprise</a:t>
            </a:r>
          </a:p>
        </p:txBody>
      </p:sp>
      <p:cxnSp>
        <p:nvCxnSpPr>
          <p:cNvPr id="68" name="Connecteur droit avec flèche 67"/>
          <p:cNvCxnSpPr>
            <a:stCxn id="58" idx="3"/>
            <a:endCxn id="166" idx="1"/>
          </p:cNvCxnSpPr>
          <p:nvPr/>
        </p:nvCxnSpPr>
        <p:spPr>
          <a:xfrm>
            <a:off x="8154440" y="3755237"/>
            <a:ext cx="117412" cy="251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6779322" y="4435099"/>
            <a:ext cx="1864346" cy="705386"/>
          </a:xfrm>
          <a:prstGeom prst="wedgeRectCallout">
            <a:avLst>
              <a:gd name="adj1" fmla="val -138483"/>
              <a:gd name="adj2" fmla="val -918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 err="1"/>
              <a:t>Chaine</a:t>
            </a:r>
            <a:r>
              <a:rPr lang="en-GB" sz="1350" dirty="0"/>
              <a:t> de </a:t>
            </a:r>
            <a:r>
              <a:rPr lang="en-GB" sz="1350" dirty="0" err="1"/>
              <a:t>risques</a:t>
            </a:r>
            <a:r>
              <a:rPr lang="en-GB" sz="1350" dirty="0"/>
              <a:t> </a:t>
            </a:r>
            <a:r>
              <a:rPr lang="en-GB" sz="1350" dirty="0" err="1"/>
              <a:t>économiques</a:t>
            </a:r>
            <a:r>
              <a:rPr lang="en-GB" sz="1350" dirty="0"/>
              <a:t> </a:t>
            </a:r>
            <a:r>
              <a:rPr lang="en-GB" sz="1350" dirty="0" err="1"/>
              <a:t>en</a:t>
            </a:r>
            <a:r>
              <a:rPr lang="en-GB" sz="1350" dirty="0"/>
              <a:t> cascade</a:t>
            </a:r>
          </a:p>
        </p:txBody>
      </p:sp>
      <p:cxnSp>
        <p:nvCxnSpPr>
          <p:cNvPr id="51" name="Connecteur droit avec flèche 50"/>
          <p:cNvCxnSpPr>
            <a:stCxn id="6" idx="3"/>
            <a:endCxn id="13" idx="1"/>
          </p:cNvCxnSpPr>
          <p:nvPr/>
        </p:nvCxnSpPr>
        <p:spPr>
          <a:xfrm>
            <a:off x="2174788" y="3233403"/>
            <a:ext cx="2239201" cy="6257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50" idx="0"/>
            <a:endCxn id="8" idx="2"/>
          </p:cNvCxnSpPr>
          <p:nvPr/>
        </p:nvCxnSpPr>
        <p:spPr>
          <a:xfrm flipH="1" flipV="1">
            <a:off x="1704097" y="4423857"/>
            <a:ext cx="147928" cy="2643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4" descr="stop | Penb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82" y="2124195"/>
            <a:ext cx="1016216" cy="1016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</p:pic>
      <p:sp>
        <p:nvSpPr>
          <p:cNvPr id="92" name="Rectangle 91"/>
          <p:cNvSpPr/>
          <p:nvPr/>
        </p:nvSpPr>
        <p:spPr>
          <a:xfrm>
            <a:off x="5832031" y="2279280"/>
            <a:ext cx="2125720" cy="720122"/>
          </a:xfrm>
          <a:prstGeom prst="wedgeRectCallout">
            <a:avLst>
              <a:gd name="adj1" fmla="val -50336"/>
              <a:gd name="adj2" fmla="val 802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</a:rPr>
              <a:t>Plan Chablis (2009-2016)</a:t>
            </a:r>
          </a:p>
          <a:p>
            <a:pPr algn="ctr"/>
            <a:r>
              <a:rPr lang="en-GB" sz="1350" dirty="0">
                <a:solidFill>
                  <a:schemeClr val="tx1"/>
                </a:solidFill>
              </a:rPr>
              <a:t>450 m€</a:t>
            </a:r>
          </a:p>
        </p:txBody>
      </p:sp>
      <p:cxnSp>
        <p:nvCxnSpPr>
          <p:cNvPr id="33" name="Connecteur droit avec flèche 32"/>
          <p:cNvCxnSpPr>
            <a:stCxn id="4" idx="3"/>
            <a:endCxn id="13" idx="1"/>
          </p:cNvCxnSpPr>
          <p:nvPr/>
        </p:nvCxnSpPr>
        <p:spPr>
          <a:xfrm>
            <a:off x="881389" y="3667814"/>
            <a:ext cx="3532600" cy="191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412075" y="1290966"/>
            <a:ext cx="1694808" cy="702388"/>
            <a:chOff x="300104" y="5190804"/>
            <a:chExt cx="1694808" cy="702388"/>
          </a:xfrm>
        </p:grpSpPr>
        <p:sp>
          <p:nvSpPr>
            <p:cNvPr id="39" name="ZoneTexte 38"/>
            <p:cNvSpPr txBox="1"/>
            <p:nvPr/>
          </p:nvSpPr>
          <p:spPr>
            <a:xfrm>
              <a:off x="392850" y="5190804"/>
              <a:ext cx="7877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Aléa initial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8602" y="5251644"/>
              <a:ext cx="109299" cy="8929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516" tIns="7258" rIns="14516" bIns="72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86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8601" y="5482476"/>
              <a:ext cx="109299" cy="892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516" tIns="7258" rIns="14516" bIns="72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86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0104" y="5706139"/>
              <a:ext cx="109299" cy="892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516" tIns="7258" rIns="14516" bIns="72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86"/>
            </a:p>
          </p:txBody>
        </p:sp>
        <p:sp>
          <p:nvSpPr>
            <p:cNvPr id="43" name="ZoneTexte 42"/>
            <p:cNvSpPr txBox="1"/>
            <p:nvPr/>
          </p:nvSpPr>
          <p:spPr>
            <a:xfrm flipH="1">
              <a:off x="409403" y="5421636"/>
              <a:ext cx="13948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Effet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85496" y="5662360"/>
              <a:ext cx="16094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Événement amplificateur</a:t>
              </a:r>
            </a:p>
          </p:txBody>
        </p:sp>
      </p:grpSp>
      <p:cxnSp>
        <p:nvCxnSpPr>
          <p:cNvPr id="46" name="Connecteur droit 45"/>
          <p:cNvCxnSpPr/>
          <p:nvPr/>
        </p:nvCxnSpPr>
        <p:spPr>
          <a:xfrm flipH="1">
            <a:off x="5750671" y="3193571"/>
            <a:ext cx="16453" cy="2363814"/>
          </a:xfrm>
          <a:prstGeom prst="line">
            <a:avLst/>
          </a:prstGeom>
          <a:ln w="539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3250" y="577301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4"/>
              </a:buBlip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Identification des chaînes de risques et des solutions potentielles 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9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116" y="3413898"/>
            <a:ext cx="797273" cy="5078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Tempête </a:t>
            </a:r>
          </a:p>
          <a:p>
            <a:r>
              <a:rPr lang="fr-FR" sz="1350" dirty="0">
                <a:solidFill>
                  <a:schemeClr val="bg1"/>
                </a:solidFill>
              </a:rPr>
              <a:t>Jan 2009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19865" y="2382149"/>
            <a:ext cx="846419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insectes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6387" y="3083362"/>
            <a:ext cx="863115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insectes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02320" y="2385676"/>
            <a:ext cx="769925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Si feu Jun 09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45431" y="3916026"/>
            <a:ext cx="71733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Chute prix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68640" y="3814800"/>
            <a:ext cx="107993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investissement/gestion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32683" y="4324450"/>
            <a:ext cx="102050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qualité bois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13989" y="3605196"/>
            <a:ext cx="115864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Manque de bois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98283" y="2399933"/>
            <a:ext cx="1083715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Pas de traitement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38667" y="2391042"/>
            <a:ext cx="111344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Hausse mortalité </a:t>
            </a:r>
          </a:p>
        </p:txBody>
      </p:sp>
      <p:cxnSp>
        <p:nvCxnSpPr>
          <p:cNvPr id="17" name="Connecteur droit avec flèche 16"/>
          <p:cNvCxnSpPr>
            <a:stCxn id="4" idx="3"/>
            <a:endCxn id="6" idx="1"/>
          </p:cNvCxnSpPr>
          <p:nvPr/>
        </p:nvCxnSpPr>
        <p:spPr>
          <a:xfrm flipV="1">
            <a:off x="881389" y="3233403"/>
            <a:ext cx="454998" cy="4344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4" idx="3"/>
            <a:endCxn id="8" idx="1"/>
          </p:cNvCxnSpPr>
          <p:nvPr/>
        </p:nvCxnSpPr>
        <p:spPr>
          <a:xfrm>
            <a:off x="881389" y="3667814"/>
            <a:ext cx="464042" cy="502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7" idx="3"/>
            <a:endCxn id="5" idx="1"/>
          </p:cNvCxnSpPr>
          <p:nvPr/>
        </p:nvCxnSpPr>
        <p:spPr>
          <a:xfrm flipV="1">
            <a:off x="4672245" y="2532190"/>
            <a:ext cx="647620" cy="10740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8" idx="3"/>
            <a:endCxn id="10" idx="1"/>
          </p:cNvCxnSpPr>
          <p:nvPr/>
        </p:nvCxnSpPr>
        <p:spPr>
          <a:xfrm>
            <a:off x="2062763" y="4169942"/>
            <a:ext cx="605877" cy="26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5" idx="3"/>
            <a:endCxn id="14" idx="1"/>
          </p:cNvCxnSpPr>
          <p:nvPr/>
        </p:nvCxnSpPr>
        <p:spPr>
          <a:xfrm>
            <a:off x="6166284" y="2532190"/>
            <a:ext cx="231999" cy="12165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10" idx="3"/>
            <a:endCxn id="7" idx="2"/>
          </p:cNvCxnSpPr>
          <p:nvPr/>
        </p:nvCxnSpPr>
        <p:spPr>
          <a:xfrm flipV="1">
            <a:off x="3748576" y="2893507"/>
            <a:ext cx="538707" cy="12790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10" idx="3"/>
            <a:endCxn id="12" idx="1"/>
          </p:cNvCxnSpPr>
          <p:nvPr/>
        </p:nvCxnSpPr>
        <p:spPr>
          <a:xfrm>
            <a:off x="3748576" y="4172591"/>
            <a:ext cx="684107" cy="4057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10" idx="3"/>
            <a:endCxn id="13" idx="1"/>
          </p:cNvCxnSpPr>
          <p:nvPr/>
        </p:nvCxnSpPr>
        <p:spPr>
          <a:xfrm flipV="1">
            <a:off x="3748576" y="3859112"/>
            <a:ext cx="665413" cy="3134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074967" y="2198272"/>
            <a:ext cx="1366035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Si sécheresse sévère –mars 09</a:t>
            </a:r>
          </a:p>
        </p:txBody>
      </p:sp>
      <p:cxnSp>
        <p:nvCxnSpPr>
          <p:cNvPr id="67" name="Connecteur droit avec flèche 66"/>
          <p:cNvCxnSpPr>
            <a:stCxn id="6" idx="3"/>
            <a:endCxn id="7" idx="1"/>
          </p:cNvCxnSpPr>
          <p:nvPr/>
        </p:nvCxnSpPr>
        <p:spPr>
          <a:xfrm flipV="1">
            <a:off x="2199502" y="2639592"/>
            <a:ext cx="1702818" cy="59381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60" idx="3"/>
            <a:endCxn id="7" idx="1"/>
          </p:cNvCxnSpPr>
          <p:nvPr/>
        </p:nvCxnSpPr>
        <p:spPr>
          <a:xfrm>
            <a:off x="3441002" y="2452188"/>
            <a:ext cx="461318" cy="1874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14" idx="3"/>
            <a:endCxn id="15" idx="1"/>
          </p:cNvCxnSpPr>
          <p:nvPr/>
        </p:nvCxnSpPr>
        <p:spPr>
          <a:xfrm flipV="1">
            <a:off x="7481998" y="2644958"/>
            <a:ext cx="256669" cy="889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6086735" y="4629380"/>
            <a:ext cx="285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Prophétie</a:t>
            </a:r>
            <a:r>
              <a:rPr lang="en-GB" dirty="0">
                <a:solidFill>
                  <a:srgbClr val="FF0000"/>
                </a:solidFill>
              </a:rPr>
              <a:t> de </a:t>
            </a:r>
            <a:r>
              <a:rPr lang="en-GB" dirty="0" err="1">
                <a:solidFill>
                  <a:srgbClr val="FF0000"/>
                </a:solidFill>
              </a:rPr>
              <a:t>malheur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ou</a:t>
            </a:r>
            <a:r>
              <a:rPr lang="en-GB" dirty="0">
                <a:solidFill>
                  <a:srgbClr val="FF0000"/>
                </a:solidFill>
              </a:rPr>
              <a:t> scenario pour le </a:t>
            </a:r>
            <a:r>
              <a:rPr lang="en-GB" dirty="0" err="1" smtClean="0">
                <a:solidFill>
                  <a:srgbClr val="FF0000"/>
                </a:solidFill>
              </a:rPr>
              <a:t>futur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7741" y="4592810"/>
            <a:ext cx="949678" cy="715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sz="1350" dirty="0" err="1"/>
              <a:t>Crise</a:t>
            </a:r>
            <a:r>
              <a:rPr lang="en-GB" sz="1350" dirty="0"/>
              <a:t> </a:t>
            </a:r>
            <a:r>
              <a:rPr lang="en-GB" sz="1350" dirty="0" err="1" smtClean="0"/>
              <a:t>subprimes</a:t>
            </a:r>
            <a:r>
              <a:rPr lang="en-GB" sz="1350" dirty="0" smtClean="0"/>
              <a:t> </a:t>
            </a:r>
            <a:r>
              <a:rPr lang="en-GB" sz="1350" dirty="0"/>
              <a:t>2008</a:t>
            </a:r>
          </a:p>
        </p:txBody>
      </p:sp>
      <p:cxnSp>
        <p:nvCxnSpPr>
          <p:cNvPr id="28" name="Connecteur droit avec flèche 27"/>
          <p:cNvCxnSpPr>
            <a:stCxn id="2" idx="3"/>
            <a:endCxn id="50" idx="1"/>
          </p:cNvCxnSpPr>
          <p:nvPr/>
        </p:nvCxnSpPr>
        <p:spPr>
          <a:xfrm>
            <a:off x="1077419" y="4950601"/>
            <a:ext cx="331721" cy="9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409140" y="4688206"/>
            <a:ext cx="885770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pas export Espagne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445584" y="5106160"/>
            <a:ext cx="101447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Dégâts gibier</a:t>
            </a:r>
          </a:p>
        </p:txBody>
      </p:sp>
      <p:cxnSp>
        <p:nvCxnSpPr>
          <p:cNvPr id="76" name="Connecteur droit avec flèche 75"/>
          <p:cNvCxnSpPr>
            <a:stCxn id="10" idx="3"/>
            <a:endCxn id="75" idx="1"/>
          </p:cNvCxnSpPr>
          <p:nvPr/>
        </p:nvCxnSpPr>
        <p:spPr>
          <a:xfrm>
            <a:off x="3748576" y="4172591"/>
            <a:ext cx="697008" cy="11874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5905798" y="3510213"/>
            <a:ext cx="87352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Difficultés </a:t>
            </a:r>
            <a:r>
              <a:rPr lang="fr-FR" sz="1350" dirty="0" err="1"/>
              <a:t>appros</a:t>
            </a:r>
            <a:endParaRPr lang="fr-FR" sz="1350" dirty="0"/>
          </a:p>
        </p:txBody>
      </p:sp>
      <p:cxnSp>
        <p:nvCxnSpPr>
          <p:cNvPr id="94" name="Connecteur droit avec flèche 93"/>
          <p:cNvCxnSpPr>
            <a:stCxn id="13" idx="3"/>
            <a:endCxn id="93" idx="1"/>
          </p:cNvCxnSpPr>
          <p:nvPr/>
        </p:nvCxnSpPr>
        <p:spPr>
          <a:xfrm flipV="1">
            <a:off x="5572635" y="3764129"/>
            <a:ext cx="333163" cy="949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2680008" y="4943164"/>
            <a:ext cx="1068568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Pas  assurance</a:t>
            </a:r>
          </a:p>
        </p:txBody>
      </p:sp>
      <p:cxnSp>
        <p:nvCxnSpPr>
          <p:cNvPr id="144" name="Connecteur droit avec flèche 143"/>
          <p:cNvCxnSpPr>
            <a:stCxn id="126" idx="0"/>
            <a:endCxn id="10" idx="2"/>
          </p:cNvCxnSpPr>
          <p:nvPr/>
        </p:nvCxnSpPr>
        <p:spPr>
          <a:xfrm flipH="1" flipV="1">
            <a:off x="3208608" y="4530381"/>
            <a:ext cx="5684" cy="4127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8295385" y="3631130"/>
            <a:ext cx="75558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Faillite </a:t>
            </a:r>
          </a:p>
        </p:txBody>
      </p:sp>
      <p:cxnSp>
        <p:nvCxnSpPr>
          <p:cNvPr id="169" name="Connecteur droit avec flèche 168"/>
          <p:cNvCxnSpPr>
            <a:stCxn id="93" idx="3"/>
            <a:endCxn id="58" idx="1"/>
          </p:cNvCxnSpPr>
          <p:nvPr/>
        </p:nvCxnSpPr>
        <p:spPr>
          <a:xfrm flipV="1">
            <a:off x="6779322" y="3764126"/>
            <a:ext cx="309379" cy="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088701" y="3406335"/>
            <a:ext cx="1089995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Vulnérabilité économique entreprise</a:t>
            </a:r>
          </a:p>
        </p:txBody>
      </p:sp>
      <p:cxnSp>
        <p:nvCxnSpPr>
          <p:cNvPr id="68" name="Connecteur droit avec flèche 67"/>
          <p:cNvCxnSpPr>
            <a:stCxn id="58" idx="3"/>
            <a:endCxn id="166" idx="1"/>
          </p:cNvCxnSpPr>
          <p:nvPr/>
        </p:nvCxnSpPr>
        <p:spPr>
          <a:xfrm>
            <a:off x="8178696" y="3764126"/>
            <a:ext cx="116689" cy="170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15" idx="2"/>
          </p:cNvCxnSpPr>
          <p:nvPr/>
        </p:nvCxnSpPr>
        <p:spPr>
          <a:xfrm flipV="1">
            <a:off x="5233398" y="2898873"/>
            <a:ext cx="3061990" cy="71521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>
            <a:stCxn id="7" idx="3"/>
            <a:endCxn id="133" idx="1"/>
          </p:cNvCxnSpPr>
          <p:nvPr/>
        </p:nvCxnSpPr>
        <p:spPr>
          <a:xfrm flipV="1">
            <a:off x="4672245" y="2159317"/>
            <a:ext cx="627422" cy="48027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5299667" y="1905401"/>
            <a:ext cx="88681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 err="1"/>
              <a:t>Megafeu</a:t>
            </a:r>
            <a:r>
              <a:rPr lang="fr-FR" sz="1350" dirty="0"/>
              <a:t> ?</a:t>
            </a:r>
          </a:p>
        </p:txBody>
      </p:sp>
      <p:cxnSp>
        <p:nvCxnSpPr>
          <p:cNvPr id="137" name="Connecteur droit avec flèche 136"/>
          <p:cNvCxnSpPr>
            <a:stCxn id="133" idx="2"/>
            <a:endCxn id="5" idx="0"/>
          </p:cNvCxnSpPr>
          <p:nvPr/>
        </p:nvCxnSpPr>
        <p:spPr>
          <a:xfrm flipV="1">
            <a:off x="5743072" y="2382149"/>
            <a:ext cx="3" cy="310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/>
          <p:cNvCxnSpPr/>
          <p:nvPr/>
        </p:nvCxnSpPr>
        <p:spPr>
          <a:xfrm>
            <a:off x="4647840" y="2582072"/>
            <a:ext cx="561155" cy="9860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6" idx="3"/>
            <a:endCxn id="13" idx="1"/>
          </p:cNvCxnSpPr>
          <p:nvPr/>
        </p:nvCxnSpPr>
        <p:spPr>
          <a:xfrm>
            <a:off x="2199502" y="3233403"/>
            <a:ext cx="2214487" cy="6257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50" idx="0"/>
            <a:endCxn id="8" idx="2"/>
          </p:cNvCxnSpPr>
          <p:nvPr/>
        </p:nvCxnSpPr>
        <p:spPr>
          <a:xfrm flipH="1" flipV="1">
            <a:off x="1704097" y="4423857"/>
            <a:ext cx="147928" cy="2643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95838" y="1316875"/>
            <a:ext cx="2085654" cy="705386"/>
          </a:xfrm>
          <a:prstGeom prst="wedgeRectCallout">
            <a:avLst>
              <a:gd name="adj1" fmla="val -66146"/>
              <a:gd name="adj2" fmla="val 591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 err="1"/>
              <a:t>Chaine</a:t>
            </a:r>
            <a:r>
              <a:rPr lang="en-GB" sz="1350" dirty="0"/>
              <a:t> de </a:t>
            </a:r>
            <a:r>
              <a:rPr lang="en-GB" sz="1350" dirty="0" err="1"/>
              <a:t>risques</a:t>
            </a:r>
            <a:r>
              <a:rPr lang="en-GB" sz="1350" dirty="0"/>
              <a:t> </a:t>
            </a:r>
            <a:r>
              <a:rPr lang="en-GB" sz="1350" dirty="0" err="1"/>
              <a:t>économiques</a:t>
            </a:r>
            <a:r>
              <a:rPr lang="en-GB" sz="1350" dirty="0"/>
              <a:t> </a:t>
            </a:r>
            <a:r>
              <a:rPr lang="en-GB" sz="1350" dirty="0" err="1"/>
              <a:t>en</a:t>
            </a:r>
            <a:r>
              <a:rPr lang="en-GB" sz="1350" dirty="0"/>
              <a:t> cascade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881389" y="3667814"/>
            <a:ext cx="3532600" cy="191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73250" y="577301"/>
            <a:ext cx="4421172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3"/>
              </a:buBlip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Identification des chaînes de </a:t>
            </a:r>
            <a:r>
              <a:rPr lang="fr-FR" sz="2000" b="1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risques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03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4739" y="635378"/>
            <a:ext cx="2209474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Un peu de  </a:t>
            </a:r>
            <a:r>
              <a:rPr lang="fr-FR" sz="1350" dirty="0" err="1"/>
              <a:t>fomes</a:t>
            </a:r>
            <a:endParaRPr lang="fr-FR" sz="1350" dirty="0"/>
          </a:p>
        </p:txBody>
      </p:sp>
      <p:sp>
        <p:nvSpPr>
          <p:cNvPr id="7" name="ZoneTexte 6"/>
          <p:cNvSpPr txBox="1"/>
          <p:nvPr/>
        </p:nvSpPr>
        <p:spPr>
          <a:xfrm>
            <a:off x="3249681" y="1182116"/>
            <a:ext cx="103392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rentabilité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9046" y="1511717"/>
            <a:ext cx="2209474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Un peu de dégâts gibier</a:t>
            </a:r>
          </a:p>
        </p:txBody>
      </p:sp>
      <p:cxnSp>
        <p:nvCxnSpPr>
          <p:cNvPr id="17" name="Connecteur droit avec flèche 16"/>
          <p:cNvCxnSpPr>
            <a:stCxn id="6" idx="3"/>
            <a:endCxn id="7" idx="1"/>
          </p:cNvCxnSpPr>
          <p:nvPr/>
        </p:nvCxnSpPr>
        <p:spPr>
          <a:xfrm>
            <a:off x="2454213" y="785419"/>
            <a:ext cx="795468" cy="6506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8" idx="3"/>
            <a:endCxn id="7" idx="1"/>
          </p:cNvCxnSpPr>
          <p:nvPr/>
        </p:nvCxnSpPr>
        <p:spPr>
          <a:xfrm flipV="1">
            <a:off x="2473992" y="1436032"/>
            <a:ext cx="775689" cy="8177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7" idx="3"/>
            <a:endCxn id="81" idx="1"/>
          </p:cNvCxnSpPr>
          <p:nvPr/>
        </p:nvCxnSpPr>
        <p:spPr>
          <a:xfrm flipV="1">
            <a:off x="4283609" y="1101261"/>
            <a:ext cx="407285" cy="334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5368653" y="2895247"/>
            <a:ext cx="2880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“Addition simultanée de petites crises finit par fragiliser toute la filière et augmenter probabilité de risques majeurs 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690894" y="743470"/>
            <a:ext cx="1318125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investissement gestion </a:t>
            </a:r>
            <a:r>
              <a:rPr lang="fr-FR" sz="1350" dirty="0" err="1"/>
              <a:t>low</a:t>
            </a:r>
            <a:r>
              <a:rPr lang="fr-FR" sz="1350" dirty="0"/>
              <a:t> cost 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264518" y="1069717"/>
            <a:ext cx="2232867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Un peu de processionnaire</a:t>
            </a:r>
          </a:p>
        </p:txBody>
      </p:sp>
      <p:cxnSp>
        <p:nvCxnSpPr>
          <p:cNvPr id="85" name="Connecteur droit avec flèche 84"/>
          <p:cNvCxnSpPr>
            <a:stCxn id="10" idx="3"/>
            <a:endCxn id="7" idx="1"/>
          </p:cNvCxnSpPr>
          <p:nvPr/>
        </p:nvCxnSpPr>
        <p:spPr>
          <a:xfrm flipV="1">
            <a:off x="2448520" y="1436032"/>
            <a:ext cx="801161" cy="225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>
            <a:stCxn id="82" idx="3"/>
            <a:endCxn id="7" idx="1"/>
          </p:cNvCxnSpPr>
          <p:nvPr/>
        </p:nvCxnSpPr>
        <p:spPr>
          <a:xfrm>
            <a:off x="2497385" y="1219758"/>
            <a:ext cx="752296" cy="2162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64518" y="1896008"/>
            <a:ext cx="2209474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Petites hausses continues coûts d’exploitation (carburants, MO, assurance)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302450" y="751514"/>
            <a:ext cx="1710917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Moins </a:t>
            </a:r>
            <a:r>
              <a:rPr lang="fr-FR" sz="1350" dirty="0" smtClean="0"/>
              <a:t>d’entretien/</a:t>
            </a:r>
            <a:r>
              <a:rPr lang="fr-FR" sz="1350" dirty="0" err="1" smtClean="0"/>
              <a:t>débroussiallment</a:t>
            </a:r>
            <a:r>
              <a:rPr lang="fr-FR" sz="1350" dirty="0" smtClean="0"/>
              <a:t>/d’éclaircies </a:t>
            </a:r>
            <a:endParaRPr lang="fr-FR" sz="1350" dirty="0"/>
          </a:p>
        </p:txBody>
      </p:sp>
      <p:sp>
        <p:nvSpPr>
          <p:cNvPr id="77" name="ZoneTexte 76"/>
          <p:cNvSpPr txBox="1"/>
          <p:nvPr/>
        </p:nvSpPr>
        <p:spPr>
          <a:xfrm>
            <a:off x="8323341" y="972099"/>
            <a:ext cx="62513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Feu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70983" y="2785006"/>
            <a:ext cx="2203009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Sécheresse pluriannuelle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09075" y="2918330"/>
            <a:ext cx="116969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Difficultés d’exploitation</a:t>
            </a:r>
          </a:p>
        </p:txBody>
      </p:sp>
      <p:cxnSp>
        <p:nvCxnSpPr>
          <p:cNvPr id="19" name="Connecteur droit avec flèche 18"/>
          <p:cNvCxnSpPr>
            <a:stCxn id="18" idx="0"/>
            <a:endCxn id="7" idx="2"/>
          </p:cNvCxnSpPr>
          <p:nvPr/>
        </p:nvCxnSpPr>
        <p:spPr>
          <a:xfrm flipH="1" flipV="1">
            <a:off x="3766645" y="1689947"/>
            <a:ext cx="27277" cy="12283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6" idx="3"/>
            <a:endCxn id="18" idx="1"/>
          </p:cNvCxnSpPr>
          <p:nvPr/>
        </p:nvCxnSpPr>
        <p:spPr>
          <a:xfrm>
            <a:off x="2473992" y="2935047"/>
            <a:ext cx="735083" cy="2371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7" idx="3"/>
            <a:endCxn id="37" idx="1"/>
          </p:cNvCxnSpPr>
          <p:nvPr/>
        </p:nvCxnSpPr>
        <p:spPr>
          <a:xfrm>
            <a:off x="4283609" y="1436032"/>
            <a:ext cx="477044" cy="6804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760653" y="1862571"/>
            <a:ext cx="180726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Faillite petits ETF/scieries</a:t>
            </a:r>
          </a:p>
        </p:txBody>
      </p:sp>
      <p:cxnSp>
        <p:nvCxnSpPr>
          <p:cNvPr id="72" name="Connecteur droit avec flèche 71"/>
          <p:cNvCxnSpPr>
            <a:stCxn id="81" idx="3"/>
            <a:endCxn id="76" idx="1"/>
          </p:cNvCxnSpPr>
          <p:nvPr/>
        </p:nvCxnSpPr>
        <p:spPr>
          <a:xfrm>
            <a:off x="6009019" y="1101261"/>
            <a:ext cx="293431" cy="80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stCxn id="76" idx="3"/>
            <a:endCxn id="77" idx="1"/>
          </p:cNvCxnSpPr>
          <p:nvPr/>
        </p:nvCxnSpPr>
        <p:spPr>
          <a:xfrm>
            <a:off x="8013367" y="1109305"/>
            <a:ext cx="309974" cy="128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258824" y="3176092"/>
            <a:ext cx="2169917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Durcissement normes environnementales d’exploitation</a:t>
            </a:r>
          </a:p>
        </p:txBody>
      </p:sp>
      <p:cxnSp>
        <p:nvCxnSpPr>
          <p:cNvPr id="150" name="Connecteur droit avec flèche 149"/>
          <p:cNvCxnSpPr>
            <a:stCxn id="149" idx="3"/>
            <a:endCxn id="18" idx="1"/>
          </p:cNvCxnSpPr>
          <p:nvPr/>
        </p:nvCxnSpPr>
        <p:spPr>
          <a:xfrm flipV="1">
            <a:off x="2428741" y="3172246"/>
            <a:ext cx="780334" cy="3616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39046" y="3982677"/>
            <a:ext cx="2169917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Crainte de conflits usagers</a:t>
            </a:r>
          </a:p>
        </p:txBody>
      </p:sp>
      <p:cxnSp>
        <p:nvCxnSpPr>
          <p:cNvPr id="40" name="Connecteur droit avec flèche 39"/>
          <p:cNvCxnSpPr>
            <a:stCxn id="39" idx="3"/>
            <a:endCxn id="18" idx="1"/>
          </p:cNvCxnSpPr>
          <p:nvPr/>
        </p:nvCxnSpPr>
        <p:spPr>
          <a:xfrm flipV="1">
            <a:off x="2408963" y="3172246"/>
            <a:ext cx="800112" cy="9604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37" idx="3"/>
            <a:endCxn id="68" idx="1"/>
          </p:cNvCxnSpPr>
          <p:nvPr/>
        </p:nvCxnSpPr>
        <p:spPr>
          <a:xfrm>
            <a:off x="6567921" y="2116487"/>
            <a:ext cx="369822" cy="85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6937743" y="1871078"/>
            <a:ext cx="107562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Risque de monopole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11467" y="2191338"/>
            <a:ext cx="614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PFS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164134" y="3973718"/>
            <a:ext cx="1214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ETF/</a:t>
            </a:r>
            <a:r>
              <a:rPr lang="en-GB" sz="1350" dirty="0" err="1" smtClean="0"/>
              <a:t>bûcheron</a:t>
            </a:r>
            <a:endParaRPr lang="en-GB" sz="1350" dirty="0" smtClean="0"/>
          </a:p>
          <a:p>
            <a:endParaRPr lang="en-GB" sz="1350" dirty="0"/>
          </a:p>
        </p:txBody>
      </p:sp>
      <p:sp>
        <p:nvSpPr>
          <p:cNvPr id="33" name="Rectangle 32"/>
          <p:cNvSpPr/>
          <p:nvPr/>
        </p:nvSpPr>
        <p:spPr>
          <a:xfrm>
            <a:off x="519318" y="170182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2"/>
              </a:buBlip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Identification des chaînes de </a:t>
            </a:r>
            <a:r>
              <a:rPr lang="fr-FR" sz="2000" b="1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risques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4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632178"/>
            <a:ext cx="8064895" cy="560513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Paradoxe </a:t>
            </a:r>
            <a:r>
              <a:rPr lang="fr-FR" sz="2400" dirty="0" smtClean="0"/>
              <a:t>dans notre perception des risques : </a:t>
            </a:r>
            <a:endParaRPr lang="fr-FR" sz="2400" dirty="0" smtClean="0"/>
          </a:p>
          <a:p>
            <a:pPr lvl="1"/>
            <a:r>
              <a:rPr lang="fr-FR" dirty="0" smtClean="0"/>
              <a:t>Sylviculture </a:t>
            </a:r>
            <a:r>
              <a:rPr lang="fr-FR" dirty="0"/>
              <a:t>« moderne </a:t>
            </a:r>
            <a:r>
              <a:rPr lang="fr-FR" dirty="0" smtClean="0"/>
              <a:t>» </a:t>
            </a:r>
            <a:r>
              <a:rPr lang="fr-FR" dirty="0"/>
              <a:t>(19</a:t>
            </a:r>
            <a:r>
              <a:rPr lang="fr-FR" baseline="30000" dirty="0"/>
              <a:t>e</a:t>
            </a:r>
            <a:r>
              <a:rPr lang="fr-FR" dirty="0"/>
              <a:t>-20</a:t>
            </a:r>
            <a:r>
              <a:rPr lang="fr-FR" baseline="30000" dirty="0"/>
              <a:t>e</a:t>
            </a:r>
            <a:r>
              <a:rPr lang="fr-FR" dirty="0"/>
              <a:t> siècle) </a:t>
            </a:r>
            <a:r>
              <a:rPr lang="fr-FR" dirty="0" smtClean="0"/>
              <a:t>a permis une meilleure </a:t>
            </a:r>
            <a:r>
              <a:rPr lang="fr-FR" dirty="0"/>
              <a:t>m</a:t>
            </a:r>
            <a:r>
              <a:rPr lang="fr-FR" sz="2400" dirty="0" smtClean="0"/>
              <a:t>aîtrise des risques </a:t>
            </a:r>
          </a:p>
          <a:p>
            <a:pPr lvl="2"/>
            <a:r>
              <a:rPr lang="fr-FR" dirty="0" smtClean="0"/>
              <a:t>Processus </a:t>
            </a:r>
            <a:r>
              <a:rPr lang="fr-FR" dirty="0" smtClean="0"/>
              <a:t>de rationalisation et de réduction des incertitudes </a:t>
            </a:r>
            <a:r>
              <a:rPr lang="fr-FR" dirty="0" smtClean="0"/>
              <a:t>(</a:t>
            </a:r>
            <a:endParaRPr lang="fr-FR" dirty="0" smtClean="0"/>
          </a:p>
          <a:p>
            <a:pPr lvl="3"/>
            <a:r>
              <a:rPr lang="fr-FR" dirty="0" smtClean="0"/>
              <a:t>tables de production</a:t>
            </a:r>
          </a:p>
          <a:p>
            <a:pPr lvl="3"/>
            <a:r>
              <a:rPr lang="fr-FR" dirty="0" smtClean="0"/>
              <a:t>catalogue de station</a:t>
            </a:r>
          </a:p>
          <a:p>
            <a:pPr lvl="3"/>
            <a:r>
              <a:rPr lang="fr-FR" dirty="0" smtClean="0"/>
              <a:t>modélisation</a:t>
            </a:r>
          </a:p>
          <a:p>
            <a:pPr lvl="2"/>
            <a:r>
              <a:rPr lang="fr-FR" dirty="0" smtClean="0"/>
              <a:t>Optimisation des techniques de production  (génétique, fertilisation)</a:t>
            </a:r>
            <a:endParaRPr lang="fr-FR" dirty="0"/>
          </a:p>
          <a:p>
            <a:pPr lvl="2"/>
            <a:r>
              <a:rPr lang="fr-FR" dirty="0" smtClean="0"/>
              <a:t>=&gt; Gain </a:t>
            </a:r>
            <a:r>
              <a:rPr lang="fr-FR" dirty="0" smtClean="0"/>
              <a:t>de productivité indéniable… quand tout se passe bien</a:t>
            </a:r>
          </a:p>
          <a:p>
            <a:pPr lvl="2"/>
            <a:endParaRPr lang="fr-FR" dirty="0" smtClean="0"/>
          </a:p>
          <a:p>
            <a:pPr marL="612775" lvl="1" indent="-342900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A3A6"/>
                </a:solidFill>
              </a:rPr>
              <a:t>Foi </a:t>
            </a:r>
            <a:r>
              <a:rPr lang="fr-FR" dirty="0">
                <a:solidFill>
                  <a:srgbClr val="00A3A6"/>
                </a:solidFill>
              </a:rPr>
              <a:t>dans </a:t>
            </a:r>
            <a:r>
              <a:rPr lang="fr-FR" dirty="0" smtClean="0">
                <a:solidFill>
                  <a:srgbClr val="00A3A6"/>
                </a:solidFill>
              </a:rPr>
              <a:t>progrès, </a:t>
            </a:r>
            <a:r>
              <a:rPr lang="fr-FR" dirty="0">
                <a:solidFill>
                  <a:srgbClr val="00A3A6"/>
                </a:solidFill>
              </a:rPr>
              <a:t>la </a:t>
            </a:r>
            <a:r>
              <a:rPr lang="fr-FR" dirty="0" smtClean="0">
                <a:solidFill>
                  <a:srgbClr val="00A3A6"/>
                </a:solidFill>
              </a:rPr>
              <a:t>science : </a:t>
            </a:r>
            <a:r>
              <a:rPr lang="fr-FR" dirty="0" err="1" smtClean="0">
                <a:solidFill>
                  <a:srgbClr val="00A3A6"/>
                </a:solidFill>
              </a:rPr>
              <a:t>solutionisme</a:t>
            </a:r>
            <a:r>
              <a:rPr lang="fr-FR" dirty="0" smtClean="0">
                <a:solidFill>
                  <a:srgbClr val="00A3A6"/>
                </a:solidFill>
              </a:rPr>
              <a:t> </a:t>
            </a:r>
            <a:r>
              <a:rPr lang="fr-FR" dirty="0" smtClean="0">
                <a:solidFill>
                  <a:srgbClr val="00A3A6"/>
                </a:solidFill>
              </a:rPr>
              <a:t>technologique</a:t>
            </a:r>
          </a:p>
          <a:p>
            <a:pPr marL="612775" lvl="1" indent="-342900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00A3A6"/>
                </a:solidFill>
              </a:rPr>
              <a:t>I</a:t>
            </a:r>
            <a:r>
              <a:rPr lang="fr-FR" dirty="0" smtClean="0">
                <a:solidFill>
                  <a:srgbClr val="00A3A6"/>
                </a:solidFill>
              </a:rPr>
              <a:t>llusion d’une forêt maitrisée, cultivée, sous contrôle </a:t>
            </a:r>
            <a:endParaRPr lang="fr-FR" dirty="0">
              <a:solidFill>
                <a:srgbClr val="00A3A6"/>
              </a:solidFill>
            </a:endParaRPr>
          </a:p>
          <a:p>
            <a:pPr marL="612775" lvl="1" indent="-342900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A3A6"/>
                </a:solidFill>
              </a:rPr>
              <a:t>Et pourtant « impression » qu’on est entré dans une société du risque</a:t>
            </a:r>
            <a:endParaRPr lang="fr-FR" dirty="0">
              <a:solidFill>
                <a:srgbClr val="00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4739" y="635378"/>
            <a:ext cx="2209474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Un peu de  </a:t>
            </a:r>
            <a:r>
              <a:rPr lang="fr-FR" sz="1350" dirty="0" err="1"/>
              <a:t>fomes</a:t>
            </a:r>
            <a:endParaRPr lang="fr-FR" sz="1350" dirty="0"/>
          </a:p>
        </p:txBody>
      </p:sp>
      <p:sp>
        <p:nvSpPr>
          <p:cNvPr id="7" name="ZoneTexte 6"/>
          <p:cNvSpPr txBox="1"/>
          <p:nvPr/>
        </p:nvSpPr>
        <p:spPr>
          <a:xfrm>
            <a:off x="3249681" y="1182116"/>
            <a:ext cx="103392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rentabilité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9046" y="1511717"/>
            <a:ext cx="2209474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Un peu de dégâts gibier</a:t>
            </a:r>
          </a:p>
        </p:txBody>
      </p:sp>
      <p:cxnSp>
        <p:nvCxnSpPr>
          <p:cNvPr id="17" name="Connecteur droit avec flèche 16"/>
          <p:cNvCxnSpPr>
            <a:stCxn id="6" idx="3"/>
            <a:endCxn id="7" idx="1"/>
          </p:cNvCxnSpPr>
          <p:nvPr/>
        </p:nvCxnSpPr>
        <p:spPr>
          <a:xfrm>
            <a:off x="2454213" y="785419"/>
            <a:ext cx="795468" cy="6506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8" idx="3"/>
            <a:endCxn id="7" idx="1"/>
          </p:cNvCxnSpPr>
          <p:nvPr/>
        </p:nvCxnSpPr>
        <p:spPr>
          <a:xfrm flipV="1">
            <a:off x="2473992" y="1436032"/>
            <a:ext cx="775689" cy="8177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7" idx="3"/>
            <a:endCxn id="81" idx="1"/>
          </p:cNvCxnSpPr>
          <p:nvPr/>
        </p:nvCxnSpPr>
        <p:spPr>
          <a:xfrm flipV="1">
            <a:off x="4283609" y="1101261"/>
            <a:ext cx="407285" cy="334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5368653" y="2895247"/>
            <a:ext cx="2880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“Addition simultanée de petites crises finit par fragiliser toute la filière et augmenter probabilité de risques majeurs 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690894" y="743470"/>
            <a:ext cx="1318125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investissement gestion </a:t>
            </a:r>
            <a:r>
              <a:rPr lang="fr-FR" sz="1350" dirty="0" err="1"/>
              <a:t>low</a:t>
            </a:r>
            <a:r>
              <a:rPr lang="fr-FR" sz="1350" dirty="0"/>
              <a:t> cost 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264518" y="1069717"/>
            <a:ext cx="2232867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Un peu de processionnaire</a:t>
            </a:r>
          </a:p>
        </p:txBody>
      </p:sp>
      <p:cxnSp>
        <p:nvCxnSpPr>
          <p:cNvPr id="85" name="Connecteur droit avec flèche 84"/>
          <p:cNvCxnSpPr>
            <a:stCxn id="10" idx="3"/>
            <a:endCxn id="7" idx="1"/>
          </p:cNvCxnSpPr>
          <p:nvPr/>
        </p:nvCxnSpPr>
        <p:spPr>
          <a:xfrm flipV="1">
            <a:off x="2448520" y="1436032"/>
            <a:ext cx="801161" cy="225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>
            <a:stCxn id="82" idx="3"/>
            <a:endCxn id="7" idx="1"/>
          </p:cNvCxnSpPr>
          <p:nvPr/>
        </p:nvCxnSpPr>
        <p:spPr>
          <a:xfrm>
            <a:off x="2497385" y="1219758"/>
            <a:ext cx="752296" cy="2162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64518" y="1896008"/>
            <a:ext cx="2209474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Petites hausses continues coûts d’exploitation (carburants, MO, assurance)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302450" y="751514"/>
            <a:ext cx="1710917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Moins d’entretien/</a:t>
            </a:r>
            <a:r>
              <a:rPr lang="fr-FR" sz="1350" dirty="0" err="1"/>
              <a:t>débroussiallment</a:t>
            </a:r>
            <a:r>
              <a:rPr lang="fr-FR" sz="1350" dirty="0"/>
              <a:t>/d’</a:t>
            </a:r>
            <a:r>
              <a:rPr lang="fr-FR" sz="1350" dirty="0" err="1"/>
              <a:t>éclairicies</a:t>
            </a:r>
            <a:r>
              <a:rPr lang="fr-FR" sz="1350" dirty="0"/>
              <a:t> 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323341" y="972099"/>
            <a:ext cx="62513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Feu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70983" y="2785006"/>
            <a:ext cx="2203009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Sécheresse pluriannuelle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09074" y="2918330"/>
            <a:ext cx="125319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Difficultés d’exploitation</a:t>
            </a:r>
          </a:p>
        </p:txBody>
      </p:sp>
      <p:cxnSp>
        <p:nvCxnSpPr>
          <p:cNvPr id="19" name="Connecteur droit avec flèche 18"/>
          <p:cNvCxnSpPr>
            <a:stCxn id="18" idx="0"/>
            <a:endCxn id="7" idx="2"/>
          </p:cNvCxnSpPr>
          <p:nvPr/>
        </p:nvCxnSpPr>
        <p:spPr>
          <a:xfrm flipV="1">
            <a:off x="3766645" y="1689947"/>
            <a:ext cx="0" cy="12283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6" idx="3"/>
            <a:endCxn id="18" idx="1"/>
          </p:cNvCxnSpPr>
          <p:nvPr/>
        </p:nvCxnSpPr>
        <p:spPr>
          <a:xfrm>
            <a:off x="2473992" y="2935047"/>
            <a:ext cx="735083" cy="3410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7" idx="3"/>
            <a:endCxn id="37" idx="1"/>
          </p:cNvCxnSpPr>
          <p:nvPr/>
        </p:nvCxnSpPr>
        <p:spPr>
          <a:xfrm>
            <a:off x="4283609" y="1436032"/>
            <a:ext cx="477044" cy="6804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760653" y="1862571"/>
            <a:ext cx="180726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Faillite petits ETF/scieries</a:t>
            </a:r>
          </a:p>
        </p:txBody>
      </p:sp>
      <p:cxnSp>
        <p:nvCxnSpPr>
          <p:cNvPr id="72" name="Connecteur droit avec flèche 71"/>
          <p:cNvCxnSpPr>
            <a:stCxn id="81" idx="3"/>
            <a:endCxn id="76" idx="1"/>
          </p:cNvCxnSpPr>
          <p:nvPr/>
        </p:nvCxnSpPr>
        <p:spPr>
          <a:xfrm>
            <a:off x="6009019" y="1101261"/>
            <a:ext cx="293431" cy="80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stCxn id="76" idx="3"/>
            <a:endCxn id="77" idx="1"/>
          </p:cNvCxnSpPr>
          <p:nvPr/>
        </p:nvCxnSpPr>
        <p:spPr>
          <a:xfrm>
            <a:off x="8013367" y="1109305"/>
            <a:ext cx="309974" cy="128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258824" y="3176092"/>
            <a:ext cx="2169917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Durcissement normes environnementales d’exploitation</a:t>
            </a:r>
          </a:p>
        </p:txBody>
      </p:sp>
      <p:cxnSp>
        <p:nvCxnSpPr>
          <p:cNvPr id="150" name="Connecteur droit avec flèche 149"/>
          <p:cNvCxnSpPr>
            <a:stCxn id="149" idx="3"/>
            <a:endCxn id="18" idx="1"/>
          </p:cNvCxnSpPr>
          <p:nvPr/>
        </p:nvCxnSpPr>
        <p:spPr>
          <a:xfrm flipV="1">
            <a:off x="2428741" y="3276121"/>
            <a:ext cx="780334" cy="257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39046" y="3982677"/>
            <a:ext cx="2169917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z="1350" dirty="0"/>
              <a:t>Crainte de conflits usagers</a:t>
            </a:r>
          </a:p>
        </p:txBody>
      </p:sp>
      <p:cxnSp>
        <p:nvCxnSpPr>
          <p:cNvPr id="40" name="Connecteur droit avec flèche 39"/>
          <p:cNvCxnSpPr>
            <a:stCxn id="39" idx="3"/>
            <a:endCxn id="18" idx="1"/>
          </p:cNvCxnSpPr>
          <p:nvPr/>
        </p:nvCxnSpPr>
        <p:spPr>
          <a:xfrm flipV="1">
            <a:off x="2408963" y="3276121"/>
            <a:ext cx="800112" cy="8565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37" idx="3"/>
            <a:endCxn id="68" idx="1"/>
          </p:cNvCxnSpPr>
          <p:nvPr/>
        </p:nvCxnSpPr>
        <p:spPr>
          <a:xfrm>
            <a:off x="6567921" y="2116487"/>
            <a:ext cx="361293" cy="286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6929214" y="1891238"/>
            <a:ext cx="107562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Risque de monopole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11467" y="2191338"/>
            <a:ext cx="614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PFS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164134" y="3973718"/>
            <a:ext cx="1214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ETF/</a:t>
            </a:r>
            <a:r>
              <a:rPr lang="en-GB" sz="1350" dirty="0" err="1" smtClean="0"/>
              <a:t>bûcheron</a:t>
            </a:r>
            <a:endParaRPr lang="en-GB" sz="1350" dirty="0" smtClean="0"/>
          </a:p>
          <a:p>
            <a:endParaRPr lang="en-GB" sz="135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70983" y="4978787"/>
            <a:ext cx="8761600" cy="1106989"/>
            <a:chOff x="401122" y="5222051"/>
            <a:chExt cx="11682133" cy="1475984"/>
          </a:xfrm>
        </p:grpSpPr>
        <p:grpSp>
          <p:nvGrpSpPr>
            <p:cNvPr id="35" name="Groupe 34"/>
            <p:cNvGrpSpPr/>
            <p:nvPr/>
          </p:nvGrpSpPr>
          <p:grpSpPr>
            <a:xfrm>
              <a:off x="401122" y="5222051"/>
              <a:ext cx="11682133" cy="1475984"/>
              <a:chOff x="401122" y="5007251"/>
              <a:chExt cx="10848615" cy="1475984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401122" y="5145750"/>
                <a:ext cx="1486853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fr-FR" sz="1350" dirty="0" err="1"/>
                  <a:t>Megafeu</a:t>
                </a:r>
                <a:endParaRPr lang="fr-FR" sz="1350" dirty="0"/>
              </a:p>
              <a:p>
                <a:r>
                  <a:rPr lang="fr-FR" sz="1350" dirty="0"/>
                  <a:t>1949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2454511" y="5007251"/>
                <a:ext cx="1969860" cy="9541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fr-FR" sz="1350" dirty="0"/>
                  <a:t>Replantation avec graines portugaises  en 1950-60 </a:t>
                </a: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5694744" y="5145750"/>
                <a:ext cx="1486853" cy="6771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fr-FR" sz="1350" dirty="0"/>
                  <a:t>Gel</a:t>
                </a:r>
              </a:p>
              <a:p>
                <a:r>
                  <a:rPr lang="fr-FR" sz="1350" dirty="0"/>
                  <a:t>1962 &amp; 1985</a:t>
                </a:r>
              </a:p>
            </p:txBody>
          </p:sp>
          <p:cxnSp>
            <p:nvCxnSpPr>
              <p:cNvPr id="43" name="Connecteur droit avec flèche 42"/>
              <p:cNvCxnSpPr>
                <a:stCxn id="41" idx="3"/>
              </p:cNvCxnSpPr>
              <p:nvPr/>
            </p:nvCxnSpPr>
            <p:spPr>
              <a:xfrm flipV="1">
                <a:off x="4424371" y="5468916"/>
                <a:ext cx="1270374" cy="1538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>
                <a:stCxn id="38" idx="3"/>
                <a:endCxn id="41" idx="1"/>
              </p:cNvCxnSpPr>
              <p:nvPr/>
            </p:nvCxnSpPr>
            <p:spPr>
              <a:xfrm>
                <a:off x="1887975" y="5484304"/>
                <a:ext cx="566536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/>
              <p:cNvSpPr txBox="1"/>
              <p:nvPr/>
            </p:nvSpPr>
            <p:spPr>
              <a:xfrm>
                <a:off x="5694744" y="5990793"/>
                <a:ext cx="555499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“Histoire sans fin ; </a:t>
                </a:r>
                <a:r>
                  <a:rPr lang="en-GB" dirty="0" err="1">
                    <a:solidFill>
                      <a:srgbClr val="FF0000"/>
                    </a:solidFill>
                  </a:rPr>
                  <a:t>risque</a:t>
                </a:r>
                <a:r>
                  <a:rPr lang="en-GB" dirty="0">
                    <a:solidFill>
                      <a:srgbClr val="FF0000"/>
                    </a:solidFill>
                  </a:rPr>
                  <a:t> rare </a:t>
                </a:r>
                <a:r>
                  <a:rPr lang="en-GB" dirty="0" err="1">
                    <a:solidFill>
                      <a:srgbClr val="FF0000"/>
                    </a:solidFill>
                  </a:rPr>
                  <a:t>mais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effets</a:t>
                </a:r>
                <a:r>
                  <a:rPr lang="en-GB" dirty="0">
                    <a:solidFill>
                      <a:srgbClr val="FF0000"/>
                    </a:solidFill>
                  </a:rPr>
                  <a:t> à LT </a:t>
                </a:r>
              </a:p>
            </p:txBody>
          </p:sp>
          <p:cxnSp>
            <p:nvCxnSpPr>
              <p:cNvPr id="46" name="Connecteur droit avec flèche 45"/>
              <p:cNvCxnSpPr>
                <a:stCxn id="42" idx="3"/>
              </p:cNvCxnSpPr>
              <p:nvPr/>
            </p:nvCxnSpPr>
            <p:spPr>
              <a:xfrm flipV="1">
                <a:off x="7181597" y="5468917"/>
                <a:ext cx="1270374" cy="15387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36" name="ZoneTexte 35"/>
            <p:cNvSpPr txBox="1"/>
            <p:nvPr/>
          </p:nvSpPr>
          <p:spPr>
            <a:xfrm>
              <a:off x="9070531" y="5269562"/>
              <a:ext cx="2789775" cy="677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fr-FR" sz="1350" dirty="0"/>
                <a:t>Peuplement n+60/n+10-20 sensibles à Tempête 2009 ? 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59091" y="182889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2"/>
              </a:buBlip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Identification des chaînes de </a:t>
            </a:r>
            <a:r>
              <a:rPr lang="fr-FR" sz="2000" b="1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risques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25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956" y="2571091"/>
            <a:ext cx="1369355" cy="71558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Mobilisation sociale contre les coupes rases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76984" y="1635540"/>
            <a:ext cx="1262832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Modifications des normes réglementaires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8510" y="1602844"/>
            <a:ext cx="172813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Augmentation coûts d’exploitation &amp; récolte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75518" y="3105391"/>
            <a:ext cx="193299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Augmentation bois sur pied/baisse gestion</a:t>
            </a:r>
          </a:p>
        </p:txBody>
      </p:sp>
      <p:cxnSp>
        <p:nvCxnSpPr>
          <p:cNvPr id="17" name="Connecteur droit avec flèche 16"/>
          <p:cNvCxnSpPr>
            <a:stCxn id="4" idx="3"/>
            <a:endCxn id="6" idx="1"/>
          </p:cNvCxnSpPr>
          <p:nvPr/>
        </p:nvCxnSpPr>
        <p:spPr>
          <a:xfrm flipV="1">
            <a:off x="1484311" y="1993331"/>
            <a:ext cx="192673" cy="9355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53" idx="2"/>
            <a:endCxn id="10" idx="0"/>
          </p:cNvCxnSpPr>
          <p:nvPr/>
        </p:nvCxnSpPr>
        <p:spPr>
          <a:xfrm>
            <a:off x="3974164" y="2734068"/>
            <a:ext cx="67850" cy="3713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6" idx="3"/>
            <a:endCxn id="52" idx="1"/>
          </p:cNvCxnSpPr>
          <p:nvPr/>
        </p:nvCxnSpPr>
        <p:spPr>
          <a:xfrm flipV="1">
            <a:off x="2939816" y="1638472"/>
            <a:ext cx="416364" cy="3548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2064688" y="5125742"/>
            <a:ext cx="58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0000"/>
                </a:solidFill>
              </a:rPr>
              <a:t>Conflits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coupes </a:t>
            </a:r>
            <a:r>
              <a:rPr lang="en-GB" dirty="0" err="1" smtClean="0">
                <a:solidFill>
                  <a:srgbClr val="FF0000"/>
                </a:solidFill>
              </a:rPr>
              <a:t>rases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err="1">
                <a:solidFill>
                  <a:srgbClr val="FF0000"/>
                </a:solidFill>
              </a:rPr>
              <a:t>risques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opportunités</a:t>
            </a:r>
            <a:r>
              <a:rPr lang="en-GB" dirty="0">
                <a:solidFill>
                  <a:srgbClr val="FF0000"/>
                </a:solidFill>
              </a:rPr>
              <a:t>  de faire </a:t>
            </a:r>
            <a:r>
              <a:rPr lang="en-GB" dirty="0" err="1">
                <a:solidFill>
                  <a:srgbClr val="FF0000"/>
                </a:solidFill>
              </a:rPr>
              <a:t>évoluer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sylviculture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Utilisation </a:t>
            </a:r>
            <a:r>
              <a:rPr lang="en-GB" dirty="0" err="1">
                <a:solidFill>
                  <a:srgbClr val="FF0000"/>
                </a:solidFill>
              </a:rPr>
              <a:t>politique</a:t>
            </a:r>
            <a:r>
              <a:rPr lang="en-GB" dirty="0">
                <a:solidFill>
                  <a:srgbClr val="FF0000"/>
                </a:solidFill>
              </a:rPr>
              <a:t> des RMs (</a:t>
            </a:r>
            <a:r>
              <a:rPr lang="en-GB" dirty="0" err="1" smtClean="0">
                <a:solidFill>
                  <a:srgbClr val="FF0000"/>
                </a:solidFill>
              </a:rPr>
              <a:t>visibilisés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</a:rPr>
              <a:t>invisibilisés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7167233" y="1706717"/>
            <a:ext cx="147410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Baisse rentabilité ETF/f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872351" y="3804016"/>
            <a:ext cx="1372013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Mauvaise image métier filière bois</a:t>
            </a:r>
          </a:p>
        </p:txBody>
      </p:sp>
      <p:cxnSp>
        <p:nvCxnSpPr>
          <p:cNvPr id="85" name="Connecteur droit avec flèche 84"/>
          <p:cNvCxnSpPr>
            <a:stCxn id="4" idx="3"/>
            <a:endCxn id="82" idx="1"/>
          </p:cNvCxnSpPr>
          <p:nvPr/>
        </p:nvCxnSpPr>
        <p:spPr>
          <a:xfrm>
            <a:off x="1484311" y="2928882"/>
            <a:ext cx="388040" cy="1232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stCxn id="7" idx="3"/>
            <a:endCxn id="81" idx="1"/>
          </p:cNvCxnSpPr>
          <p:nvPr/>
        </p:nvCxnSpPr>
        <p:spPr>
          <a:xfrm flipV="1">
            <a:off x="6736644" y="1960633"/>
            <a:ext cx="430589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4152381" y="3786236"/>
            <a:ext cx="1661414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Difficultés recrutement </a:t>
            </a:r>
          </a:p>
        </p:txBody>
      </p:sp>
      <p:cxnSp>
        <p:nvCxnSpPr>
          <p:cNvPr id="103" name="Connecteur droit avec flèche 102"/>
          <p:cNvCxnSpPr>
            <a:stCxn id="82" idx="3"/>
            <a:endCxn id="102" idx="1"/>
          </p:cNvCxnSpPr>
          <p:nvPr/>
        </p:nvCxnSpPr>
        <p:spPr>
          <a:xfrm flipV="1">
            <a:off x="3244364" y="4040152"/>
            <a:ext cx="908017" cy="1216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356180" y="1280681"/>
            <a:ext cx="1213348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Limitation des seuils de coupes rases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356179" y="2018487"/>
            <a:ext cx="1235969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Interdiction des coupes rases dans PLU</a:t>
            </a:r>
          </a:p>
        </p:txBody>
      </p:sp>
      <p:cxnSp>
        <p:nvCxnSpPr>
          <p:cNvPr id="74" name="Connecteur droit avec flèche 73"/>
          <p:cNvCxnSpPr>
            <a:stCxn id="6" idx="3"/>
            <a:endCxn id="53" idx="1"/>
          </p:cNvCxnSpPr>
          <p:nvPr/>
        </p:nvCxnSpPr>
        <p:spPr>
          <a:xfrm>
            <a:off x="2939816" y="1993331"/>
            <a:ext cx="416363" cy="382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52" idx="3"/>
            <a:endCxn id="7" idx="1"/>
          </p:cNvCxnSpPr>
          <p:nvPr/>
        </p:nvCxnSpPr>
        <p:spPr>
          <a:xfrm>
            <a:off x="4569528" y="1638472"/>
            <a:ext cx="438982" cy="3221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>
            <a:stCxn id="53" idx="3"/>
            <a:endCxn id="7" idx="1"/>
          </p:cNvCxnSpPr>
          <p:nvPr/>
        </p:nvCxnSpPr>
        <p:spPr>
          <a:xfrm flipV="1">
            <a:off x="4592148" y="1960635"/>
            <a:ext cx="416362" cy="4156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avec flèche 189"/>
          <p:cNvCxnSpPr>
            <a:stCxn id="102" idx="3"/>
            <a:endCxn id="81" idx="2"/>
          </p:cNvCxnSpPr>
          <p:nvPr/>
        </p:nvCxnSpPr>
        <p:spPr>
          <a:xfrm flipV="1">
            <a:off x="5813795" y="2214548"/>
            <a:ext cx="2090490" cy="18256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47299" y="2770327"/>
            <a:ext cx="2102519" cy="242375"/>
          </a:xfrm>
          <a:prstGeom prst="wedgeRectCallout">
            <a:avLst>
              <a:gd name="adj1" fmla="val -41177"/>
              <a:gd name="adj2" fmla="val 185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 err="1"/>
              <a:t>Chaine</a:t>
            </a:r>
            <a:r>
              <a:rPr lang="en-GB" sz="1350" dirty="0"/>
              <a:t> de </a:t>
            </a:r>
            <a:r>
              <a:rPr lang="en-GB" sz="1350" dirty="0" err="1"/>
              <a:t>risques</a:t>
            </a:r>
            <a:r>
              <a:rPr lang="en-GB" sz="1350" dirty="0"/>
              <a:t>  BAB?</a:t>
            </a:r>
          </a:p>
        </p:txBody>
      </p:sp>
      <p:pic>
        <p:nvPicPr>
          <p:cNvPr id="1026" name="Picture 2" descr="Illustration De Dessin Animé D'un épouvantail Isolé Sur Blanc Banque  D'Images Et Photos Libres De Droits. Image 22962434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35" y="5009666"/>
            <a:ext cx="734780" cy="10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553889" y="3012701"/>
            <a:ext cx="1396067" cy="486898"/>
          </a:xfrm>
          <a:prstGeom prst="wedgeRectCallout">
            <a:avLst>
              <a:gd name="adj1" fmla="val -25338"/>
              <a:gd name="adj2" fmla="val -213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 err="1"/>
              <a:t>Chaine</a:t>
            </a:r>
            <a:r>
              <a:rPr lang="en-GB" sz="1350" dirty="0"/>
              <a:t> de </a:t>
            </a:r>
            <a:r>
              <a:rPr lang="en-GB" sz="1350" dirty="0" err="1"/>
              <a:t>risques</a:t>
            </a:r>
            <a:r>
              <a:rPr lang="en-GB" sz="1350" dirty="0"/>
              <a:t>  SHEP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863" y="282044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4"/>
              </a:buBlip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Identification des chaînes de </a:t>
            </a:r>
            <a:r>
              <a:rPr lang="fr-FR" sz="2000" b="1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risques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65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164" y="667688"/>
            <a:ext cx="8503777" cy="683313"/>
          </a:xfrm>
        </p:spPr>
        <p:txBody>
          <a:bodyPr>
            <a:normAutofit/>
          </a:bodyPr>
          <a:lstStyle/>
          <a:p>
            <a:r>
              <a:rPr lang="en-GB" sz="2700" dirty="0" err="1"/>
              <a:t>Une</a:t>
            </a:r>
            <a:r>
              <a:rPr lang="en-GB" sz="2700" dirty="0"/>
              <a:t> </a:t>
            </a:r>
            <a:r>
              <a:rPr lang="en-GB" sz="2700" dirty="0" err="1"/>
              <a:t>typologie</a:t>
            </a:r>
            <a:r>
              <a:rPr lang="en-GB" sz="2700" dirty="0"/>
              <a:t> de </a:t>
            </a:r>
            <a:r>
              <a:rPr lang="en-GB" sz="2700" dirty="0" err="1"/>
              <a:t>chaine</a:t>
            </a:r>
            <a:r>
              <a:rPr lang="en-GB" sz="2700" dirty="0"/>
              <a:t> de RMs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03504" y="1655496"/>
            <a:ext cx="117918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Feu</a:t>
            </a:r>
          </a:p>
          <a:p>
            <a:r>
              <a:rPr lang="fr-FR" sz="1350" dirty="0" err="1"/>
              <a:t>Megafeu</a:t>
            </a:r>
            <a:endParaRPr lang="fr-FR" sz="1350" dirty="0"/>
          </a:p>
        </p:txBody>
      </p:sp>
      <p:sp>
        <p:nvSpPr>
          <p:cNvPr id="5" name="ZoneTexte 4"/>
          <p:cNvSpPr txBox="1"/>
          <p:nvPr/>
        </p:nvSpPr>
        <p:spPr>
          <a:xfrm>
            <a:off x="567935" y="1767718"/>
            <a:ext cx="991997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Sécheresse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59226" y="1596082"/>
            <a:ext cx="103392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Biotiques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12653" y="2623250"/>
            <a:ext cx="103392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biotique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03503" y="2243806"/>
            <a:ext cx="1179189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 smtClean="0"/>
              <a:t>économique </a:t>
            </a:r>
            <a:endParaRPr lang="fr-FR" sz="1350" dirty="0"/>
          </a:p>
        </p:txBody>
      </p:sp>
      <p:sp>
        <p:nvSpPr>
          <p:cNvPr id="9" name="ZoneTexte 8"/>
          <p:cNvSpPr txBox="1"/>
          <p:nvPr/>
        </p:nvSpPr>
        <p:spPr>
          <a:xfrm>
            <a:off x="598147" y="2425109"/>
            <a:ext cx="103392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Tempêtes </a:t>
            </a:r>
          </a:p>
        </p:txBody>
      </p:sp>
      <p:cxnSp>
        <p:nvCxnSpPr>
          <p:cNvPr id="11" name="Connecteur droit 10"/>
          <p:cNvCxnSpPr>
            <a:stCxn id="5" idx="3"/>
            <a:endCxn id="4" idx="1"/>
          </p:cNvCxnSpPr>
          <p:nvPr/>
        </p:nvCxnSpPr>
        <p:spPr>
          <a:xfrm flipV="1">
            <a:off x="1559932" y="1909412"/>
            <a:ext cx="543572" cy="8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4" idx="3"/>
            <a:endCxn id="6" idx="1"/>
          </p:cNvCxnSpPr>
          <p:nvPr/>
        </p:nvCxnSpPr>
        <p:spPr>
          <a:xfrm flipV="1">
            <a:off x="3282692" y="1746123"/>
            <a:ext cx="276534" cy="16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9" idx="3"/>
            <a:endCxn id="8" idx="1"/>
          </p:cNvCxnSpPr>
          <p:nvPr/>
        </p:nvCxnSpPr>
        <p:spPr>
          <a:xfrm flipV="1">
            <a:off x="1632075" y="2393847"/>
            <a:ext cx="471428" cy="18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9" idx="3"/>
            <a:endCxn id="7" idx="1"/>
          </p:cNvCxnSpPr>
          <p:nvPr/>
        </p:nvCxnSpPr>
        <p:spPr>
          <a:xfrm>
            <a:off x="1632075" y="2575150"/>
            <a:ext cx="480578" cy="198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18289" y="3029551"/>
            <a:ext cx="101378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 err="1"/>
              <a:t>Nematode</a:t>
            </a:r>
            <a:r>
              <a:rPr lang="fr-FR" sz="1350" dirty="0"/>
              <a:t>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12653" y="2994493"/>
            <a:ext cx="117004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Politique </a:t>
            </a:r>
          </a:p>
        </p:txBody>
      </p:sp>
      <p:cxnSp>
        <p:nvCxnSpPr>
          <p:cNvPr id="30" name="Connecteur droit 29"/>
          <p:cNvCxnSpPr>
            <a:stCxn id="28" idx="3"/>
            <a:endCxn id="29" idx="1"/>
          </p:cNvCxnSpPr>
          <p:nvPr/>
        </p:nvCxnSpPr>
        <p:spPr>
          <a:xfrm flipV="1">
            <a:off x="1632075" y="3144534"/>
            <a:ext cx="480578" cy="3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29" idx="3"/>
            <a:endCxn id="35" idx="1"/>
          </p:cNvCxnSpPr>
          <p:nvPr/>
        </p:nvCxnSpPr>
        <p:spPr>
          <a:xfrm>
            <a:off x="3282693" y="3144534"/>
            <a:ext cx="255381" cy="7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538074" y="3001859"/>
            <a:ext cx="118937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Economique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78005" y="3682724"/>
            <a:ext cx="101378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Tensions sociales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570988" y="3764515"/>
            <a:ext cx="1156459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Economique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103503" y="3764515"/>
            <a:ext cx="1179191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Politique  </a:t>
            </a:r>
          </a:p>
        </p:txBody>
      </p:sp>
      <p:cxnSp>
        <p:nvCxnSpPr>
          <p:cNvPr id="39" name="Connecteur droit 38"/>
          <p:cNvCxnSpPr>
            <a:stCxn id="36" idx="3"/>
            <a:endCxn id="38" idx="1"/>
          </p:cNvCxnSpPr>
          <p:nvPr/>
        </p:nvCxnSpPr>
        <p:spPr>
          <a:xfrm flipV="1">
            <a:off x="1591791" y="3914556"/>
            <a:ext cx="511712" cy="22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8" idx="3"/>
            <a:endCxn id="37" idx="1"/>
          </p:cNvCxnSpPr>
          <p:nvPr/>
        </p:nvCxnSpPr>
        <p:spPr>
          <a:xfrm>
            <a:off x="3282694" y="3914556"/>
            <a:ext cx="288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71331" y="1774977"/>
            <a:ext cx="44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C1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96510" y="2423989"/>
            <a:ext cx="44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C2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83675" y="3056908"/>
            <a:ext cx="44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C3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35388" y="3748529"/>
            <a:ext cx="44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C4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67934" y="4279189"/>
            <a:ext cx="1064141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Instabilité économique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77319" y="4450303"/>
            <a:ext cx="44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C5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27964" y="4203011"/>
            <a:ext cx="1154731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Feu</a:t>
            </a:r>
          </a:p>
        </p:txBody>
      </p:sp>
      <p:cxnSp>
        <p:nvCxnSpPr>
          <p:cNvPr id="59" name="Connecteur droit 58"/>
          <p:cNvCxnSpPr>
            <a:stCxn id="56" idx="3"/>
            <a:endCxn id="58" idx="1"/>
          </p:cNvCxnSpPr>
          <p:nvPr/>
        </p:nvCxnSpPr>
        <p:spPr>
          <a:xfrm flipV="1">
            <a:off x="1632075" y="4353052"/>
            <a:ext cx="495889" cy="180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stomShape 2"/>
          <p:cNvSpPr/>
          <p:nvPr/>
        </p:nvSpPr>
        <p:spPr>
          <a:xfrm>
            <a:off x="5550187" y="2623250"/>
            <a:ext cx="3218909" cy="2378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rgbClr val="000000"/>
                </a:solidFill>
                <a:latin typeface="+mj-lt"/>
                <a:ea typeface="DejaVu Sans"/>
              </a:rPr>
              <a:t>Vraisemblance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 (</a:t>
            </a:r>
            <a:r>
              <a:rPr lang="en-GB" spc="-1" dirty="0" smtClean="0">
                <a:solidFill>
                  <a:srgbClr val="000000"/>
                </a:solidFill>
                <a:latin typeface="+mj-lt"/>
                <a:ea typeface="DejaVu Sans"/>
              </a:rPr>
              <a:t>C3, C4 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?) </a:t>
            </a:r>
          </a:p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rgbClr val="000000"/>
                </a:solidFill>
                <a:latin typeface="+mj-lt"/>
                <a:ea typeface="DejaVu Sans"/>
              </a:rPr>
              <a:t>Gravité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 (</a:t>
            </a:r>
            <a:r>
              <a:rPr lang="en-GB" spc="-1" dirty="0" smtClean="0">
                <a:solidFill>
                  <a:srgbClr val="000000"/>
                </a:solidFill>
                <a:latin typeface="+mj-lt"/>
                <a:ea typeface="DejaVu Sans"/>
              </a:rPr>
              <a:t>C1/C3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?) </a:t>
            </a:r>
          </a:p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rgbClr val="000000"/>
                </a:solidFill>
                <a:latin typeface="+mj-lt"/>
                <a:ea typeface="DejaVu Sans"/>
              </a:rPr>
              <a:t>Additionalité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 (C1+C2+C3+C6?)</a:t>
            </a:r>
          </a:p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GB" spc="-1" dirty="0" err="1">
                <a:solidFill>
                  <a:srgbClr val="000000"/>
                </a:solidFill>
                <a:latin typeface="+mj-lt"/>
                <a:ea typeface="DejaVu Sans"/>
              </a:rPr>
              <a:t>Priorité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 (C1/C3?), </a:t>
            </a:r>
            <a:r>
              <a:rPr lang="en-GB" spc="-1" dirty="0" err="1">
                <a:solidFill>
                  <a:srgbClr val="000000"/>
                </a:solidFill>
                <a:latin typeface="+mj-lt"/>
                <a:ea typeface="DejaVu Sans"/>
              </a:rPr>
              <a:t>hiérarchie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 (C1&gt;C2 or C3&gt;C2?)</a:t>
            </a:r>
          </a:p>
          <a:p>
            <a:pPr marL="214308" indent="-214308" algn="just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Compensation (si C1+C3 , </a:t>
            </a:r>
            <a:r>
              <a:rPr lang="en-GB" spc="-1" dirty="0" err="1">
                <a:solidFill>
                  <a:srgbClr val="000000"/>
                </a:solidFill>
                <a:latin typeface="+mj-lt"/>
                <a:ea typeface="DejaVu Sans"/>
              </a:rPr>
              <a:t>moins</a:t>
            </a:r>
            <a:r>
              <a:rPr lang="en-GB" spc="-1" dirty="0">
                <a:solidFill>
                  <a:srgbClr val="000000"/>
                </a:solidFill>
                <a:latin typeface="+mj-lt"/>
                <a:ea typeface="DejaVu Sans"/>
              </a:rPr>
              <a:t> de C4?)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570988" y="2063023"/>
            <a:ext cx="176910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Economiques/sociaux </a:t>
            </a:r>
          </a:p>
        </p:txBody>
      </p:sp>
      <p:cxnSp>
        <p:nvCxnSpPr>
          <p:cNvPr id="67" name="Connecteur droit 66"/>
          <p:cNvCxnSpPr>
            <a:stCxn id="4" idx="3"/>
            <a:endCxn id="65" idx="1"/>
          </p:cNvCxnSpPr>
          <p:nvPr/>
        </p:nvCxnSpPr>
        <p:spPr>
          <a:xfrm>
            <a:off x="3282692" y="1909412"/>
            <a:ext cx="288296" cy="303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2103504" y="4612762"/>
            <a:ext cx="1179192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Faillite</a:t>
            </a:r>
          </a:p>
        </p:txBody>
      </p:sp>
      <p:cxnSp>
        <p:nvCxnSpPr>
          <p:cNvPr id="71" name="Connecteur droit 70"/>
          <p:cNvCxnSpPr>
            <a:stCxn id="56" idx="3"/>
            <a:endCxn id="70" idx="1"/>
          </p:cNvCxnSpPr>
          <p:nvPr/>
        </p:nvCxnSpPr>
        <p:spPr>
          <a:xfrm>
            <a:off x="1632075" y="4533105"/>
            <a:ext cx="471429" cy="22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598146" y="4937791"/>
            <a:ext cx="1142958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Changement de politiques publiques  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2122622" y="5142522"/>
            <a:ext cx="116007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Economique </a:t>
            </a:r>
          </a:p>
        </p:txBody>
      </p:sp>
      <p:cxnSp>
        <p:nvCxnSpPr>
          <p:cNvPr id="82" name="Connecteur droit 81"/>
          <p:cNvCxnSpPr>
            <a:stCxn id="78" idx="3"/>
            <a:endCxn id="81" idx="1"/>
          </p:cNvCxnSpPr>
          <p:nvPr/>
        </p:nvCxnSpPr>
        <p:spPr>
          <a:xfrm flipV="1">
            <a:off x="1741104" y="5292563"/>
            <a:ext cx="381518" cy="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158164" y="4937789"/>
            <a:ext cx="442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C6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698752" y="5142522"/>
            <a:ext cx="99968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 err="1"/>
              <a:t>A·Biotic</a:t>
            </a:r>
            <a:r>
              <a:rPr lang="fr-FR" sz="1350" dirty="0"/>
              <a:t> </a:t>
            </a:r>
          </a:p>
        </p:txBody>
      </p:sp>
      <p:cxnSp>
        <p:nvCxnSpPr>
          <p:cNvPr id="43" name="Connecteur droit 42"/>
          <p:cNvCxnSpPr>
            <a:stCxn id="81" idx="3"/>
            <a:endCxn id="41" idx="1"/>
          </p:cNvCxnSpPr>
          <p:nvPr/>
        </p:nvCxnSpPr>
        <p:spPr>
          <a:xfrm>
            <a:off x="3282692" y="5292563"/>
            <a:ext cx="416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112652" y="3382732"/>
            <a:ext cx="1170041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FR" sz="1350" dirty="0"/>
              <a:t>Feu</a:t>
            </a:r>
          </a:p>
        </p:txBody>
      </p:sp>
      <p:cxnSp>
        <p:nvCxnSpPr>
          <p:cNvPr id="45" name="Connecteur droit 44"/>
          <p:cNvCxnSpPr>
            <a:stCxn id="28" idx="3"/>
            <a:endCxn id="44" idx="1"/>
          </p:cNvCxnSpPr>
          <p:nvPr/>
        </p:nvCxnSpPr>
        <p:spPr>
          <a:xfrm>
            <a:off x="1632075" y="3179592"/>
            <a:ext cx="480577" cy="35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7863" y="282044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3"/>
              </a:buBlip>
            </a:pPr>
            <a:r>
              <a:rPr lang="fr-FR" sz="2000" b="1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Identification des chaînes de </a:t>
            </a:r>
            <a:r>
              <a:rPr lang="fr-FR" sz="2000" b="1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risques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04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967" y="608090"/>
            <a:ext cx="8366078" cy="837435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Solutions variables selon niveau de crise(s)</a:t>
            </a:r>
            <a:br>
              <a:rPr lang="fr-FR" sz="2000" dirty="0" smtClean="0"/>
            </a:br>
            <a:r>
              <a:rPr lang="fr-FR" sz="2000" dirty="0" smtClean="0"/>
              <a:t>	</a:t>
            </a:r>
            <a:r>
              <a:rPr lang="fr-FR" sz="2000" b="1" dirty="0">
                <a:solidFill>
                  <a:srgbClr val="00A3A6"/>
                </a:solidFill>
              </a:rPr>
              <a:t>RATT : Résistance/Adaptation/Transition/Transformation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863" y="282044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3"/>
              </a:buBlip>
            </a:pPr>
            <a:r>
              <a:rPr lang="fr-FR" sz="2000" b="1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Pistes de solution </a:t>
            </a:r>
            <a:endParaRPr lang="fr-FR" sz="1200" b="1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ce réservé du contenu 3"/>
          <p:cNvPicPr>
            <a:picLocks/>
          </p:cNvPicPr>
          <p:nvPr/>
        </p:nvPicPr>
        <p:blipFill rotWithShape="1">
          <a:blip r:embed="rId4"/>
          <a:srcRect t="28867" r="26673" b="27161"/>
          <a:stretch/>
        </p:blipFill>
        <p:spPr>
          <a:xfrm>
            <a:off x="504967" y="1767016"/>
            <a:ext cx="5392140" cy="2546927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57367" y="930876"/>
            <a:ext cx="8366078" cy="514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/>
          </a:p>
        </p:txBody>
      </p:sp>
      <p:pic>
        <p:nvPicPr>
          <p:cNvPr id="7" name="Picture 2" descr="https://journals.openedition.org/ried/docannexe/image/17648/img-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72" y="4225699"/>
            <a:ext cx="5256946" cy="23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92397" y="5039068"/>
            <a:ext cx="239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 : </a:t>
            </a:r>
            <a:r>
              <a:rPr lang="en-US" sz="800" dirty="0" err="1" smtClean="0"/>
              <a:t>Béné</a:t>
            </a:r>
            <a:r>
              <a:rPr lang="en-US" sz="800" dirty="0"/>
              <a:t> C</a:t>
            </a:r>
            <a:r>
              <a:rPr lang="en-US" sz="800" dirty="0" smtClean="0"/>
              <a:t>.</a:t>
            </a:r>
            <a:r>
              <a:rPr lang="en-US" sz="800" dirty="0"/>
              <a:t> </a:t>
            </a:r>
            <a:r>
              <a:rPr lang="en-US" sz="800" i="1" dirty="0"/>
              <a:t>et al.</a:t>
            </a:r>
            <a:r>
              <a:rPr lang="en-US" sz="800" dirty="0"/>
              <a:t>, 2012, « Resilience: New Utopia or New Tyranny?  Reflection about the Potentials and Limits of the Concept of Resilience in Relation to Vulnerability Reduction </a:t>
            </a:r>
            <a:r>
              <a:rPr lang="en-US" sz="800" dirty="0" err="1"/>
              <a:t>Programmes</a:t>
            </a:r>
            <a:r>
              <a:rPr lang="en-US" sz="800" dirty="0"/>
              <a:t> », </a:t>
            </a:r>
            <a:r>
              <a:rPr lang="en-US" sz="800" i="1" dirty="0"/>
              <a:t>IDS Working Paper</a:t>
            </a:r>
            <a:r>
              <a:rPr lang="en-US" sz="800" dirty="0"/>
              <a:t>, n</a:t>
            </a:r>
            <a:r>
              <a:rPr lang="en-US" sz="800" baseline="30000" dirty="0"/>
              <a:t>o</a:t>
            </a:r>
            <a:r>
              <a:rPr lang="en-US" sz="800" dirty="0"/>
              <a:t> 405. </a:t>
            </a:r>
            <a:r>
              <a:rPr lang="en-US" sz="800" dirty="0">
                <a:hlinkClick r:id="rId6"/>
              </a:rPr>
              <a:t>DOI : 10.1111/j.2040-0209.2012.00405.x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905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pirical fitness landscapes reveal accessible evolutionary paths | Na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63" y="922449"/>
            <a:ext cx="5715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63" y="5415712"/>
            <a:ext cx="5715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srgbClr val="222222"/>
                </a:solidFill>
                <a:latin typeface="-apple-system"/>
              </a:rPr>
              <a:t>Source : </a:t>
            </a:r>
            <a:r>
              <a:rPr lang="fr-FR" sz="1050" dirty="0" err="1" smtClean="0">
                <a:solidFill>
                  <a:srgbClr val="222222"/>
                </a:solidFill>
                <a:latin typeface="-apple-system"/>
              </a:rPr>
              <a:t>Poelwijk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, F., 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Kiviet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, D., 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Weinreich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, D. </a:t>
            </a:r>
            <a:r>
              <a:rPr lang="fr-FR" sz="1050" i="1" dirty="0">
                <a:solidFill>
                  <a:srgbClr val="222222"/>
                </a:solidFill>
                <a:latin typeface="-apple-system"/>
              </a:rPr>
              <a:t>et al.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Empirical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 fitness 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landscapes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reveal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 accessible 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evolutionary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fr-FR" sz="1050" dirty="0" err="1">
                <a:solidFill>
                  <a:srgbClr val="222222"/>
                </a:solidFill>
                <a:latin typeface="-apple-system"/>
              </a:rPr>
              <a:t>paths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. </a:t>
            </a:r>
            <a:r>
              <a:rPr lang="fr-FR" sz="1050" i="1" dirty="0">
                <a:solidFill>
                  <a:srgbClr val="222222"/>
                </a:solidFill>
                <a:latin typeface="-apple-system"/>
              </a:rPr>
              <a:t>Nature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fr-FR" sz="1050" b="1" dirty="0">
                <a:solidFill>
                  <a:srgbClr val="222222"/>
                </a:solidFill>
                <a:latin typeface="-apple-system"/>
              </a:rPr>
              <a:t>445</a:t>
            </a:r>
            <a:r>
              <a:rPr lang="fr-FR" sz="1050" dirty="0">
                <a:solidFill>
                  <a:srgbClr val="222222"/>
                </a:solidFill>
                <a:latin typeface="-apple-system"/>
              </a:rPr>
              <a:t>, 383–386 (2007). https://doi.org/10.1038/nature05451</a:t>
            </a:r>
            <a:endParaRPr lang="fr-FR" sz="1050" dirty="0"/>
          </a:p>
        </p:txBody>
      </p:sp>
      <p:sp>
        <p:nvSpPr>
          <p:cNvPr id="7" name="Rectangle 6"/>
          <p:cNvSpPr/>
          <p:nvPr/>
        </p:nvSpPr>
        <p:spPr>
          <a:xfrm>
            <a:off x="360861" y="350192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4"/>
              </a:buBlip>
            </a:pPr>
            <a:r>
              <a:rPr lang="fr-FR" sz="2000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Pistes de solution : </a:t>
            </a:r>
            <a:r>
              <a:rPr lang="fr-FR" sz="2000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Les chemins compliqués de l’adaptation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14303" y="923159"/>
            <a:ext cx="2365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A- Adaptation directe </a:t>
            </a:r>
          </a:p>
          <a:p>
            <a:r>
              <a:rPr lang="fr-FR" dirty="0" smtClean="0"/>
              <a:t>B- Adaptation par étape avec échec puis réussite</a:t>
            </a:r>
          </a:p>
          <a:p>
            <a:r>
              <a:rPr lang="fr-FR" dirty="0" smtClean="0"/>
              <a:t>C- Procrastination puis adaptation en urgence</a:t>
            </a:r>
          </a:p>
          <a:p>
            <a:r>
              <a:rPr lang="fr-FR" dirty="0" smtClean="0"/>
              <a:t>D – Adaptation par chemins détournées </a:t>
            </a:r>
          </a:p>
          <a:p>
            <a:endParaRPr lang="fr-FR" dirty="0"/>
          </a:p>
          <a:p>
            <a:r>
              <a:rPr lang="fr-FR" dirty="0" smtClean="0"/>
              <a:t>Capacité et effort  différencié/équitable  de tous les acteurs de la filière </a:t>
            </a:r>
          </a:p>
          <a:p>
            <a:endParaRPr lang="fr-FR" dirty="0" smtClean="0"/>
          </a:p>
          <a:p>
            <a:r>
              <a:rPr lang="fr-FR" b="1" dirty="0" smtClean="0"/>
              <a:t>Quel niveau de risque résiduel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6607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top | Penbo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4" y="209540"/>
            <a:ext cx="1062122" cy="10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2323"/>
              </p:ext>
            </p:extLst>
          </p:nvPr>
        </p:nvGraphicFramePr>
        <p:xfrm>
          <a:off x="379329" y="1205342"/>
          <a:ext cx="8484922" cy="461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627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noProof="0" dirty="0" smtClean="0"/>
                        <a:t>Champ d’intervention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Technique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Organisationnel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Financier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Prevention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Remediation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Prevention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Remediation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Prevention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Remediation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Sécheresse + Feu + Biotique </a:t>
                      </a:r>
                    </a:p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Débroussaillement</a:t>
                      </a:r>
                    </a:p>
                    <a:p>
                      <a:pPr algn="ctr"/>
                      <a:endParaRPr lang="fr-FR" sz="1400" noProof="0" dirty="0" smtClean="0"/>
                    </a:p>
                    <a:p>
                      <a:pPr algn="ctr"/>
                      <a:r>
                        <a:rPr lang="fr-FR" sz="1400" noProof="0" dirty="0" smtClean="0"/>
                        <a:t>Jachère</a:t>
                      </a:r>
                      <a:r>
                        <a:rPr lang="fr-FR" sz="1400" baseline="0" noProof="0" dirty="0" smtClean="0"/>
                        <a:t> 1-2 ans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>
                          <a:effectLst/>
                          <a:latin typeface="+mn-lt"/>
                        </a:rPr>
                        <a:t>Diversification essences 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DFCI</a:t>
                      </a:r>
                    </a:p>
                    <a:p>
                      <a:pPr algn="ctr"/>
                      <a:endParaRPr lang="fr-FR" sz="1400" noProof="0" dirty="0" smtClean="0"/>
                    </a:p>
                    <a:p>
                      <a:pPr algn="ctr"/>
                      <a:r>
                        <a:rPr lang="fr-FR" sz="1400" noProof="0" smtClean="0"/>
                        <a:t>? 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Assurance</a:t>
                      </a:r>
                    </a:p>
                    <a:p>
                      <a:pPr algn="ctr"/>
                      <a:endParaRPr lang="fr-FR" sz="1400" noProof="0" dirty="0" smtClean="0"/>
                    </a:p>
                    <a:p>
                      <a:pPr algn="ctr"/>
                      <a:r>
                        <a:rPr lang="fr-FR" sz="1400" noProof="0" dirty="0" smtClean="0"/>
                        <a:t>?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3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Tempête + Biotique + Economique</a:t>
                      </a:r>
                    </a:p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Raccourcissement rotation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Lisière feuillues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Traitement phytosanitaire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Aire Stockage </a:t>
                      </a:r>
                    </a:p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Aire Stockage </a:t>
                      </a:r>
                    </a:p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Assurance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Fonds d’aides (?)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3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Conflit social + Economique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smtClean="0"/>
                        <a:t>Seuil</a:t>
                      </a:r>
                      <a:r>
                        <a:rPr lang="fr-FR" sz="1400" baseline="0" noProof="0" dirty="0" smtClean="0"/>
                        <a:t> </a:t>
                      </a:r>
                      <a:r>
                        <a:rPr lang="fr-FR" sz="1400" noProof="0" dirty="0" smtClean="0"/>
                        <a:t>de coupe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 err="1" smtClean="0"/>
                        <a:t>Irrégularisation</a:t>
                      </a:r>
                      <a:r>
                        <a:rPr lang="fr-FR" sz="1400" baseline="0" noProof="0" dirty="0" smtClean="0"/>
                        <a:t> peuplements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Intégration</a:t>
                      </a:r>
                      <a:r>
                        <a:rPr lang="fr-FR" sz="1400" baseline="0" noProof="0" dirty="0" smtClean="0"/>
                        <a:t> paysagère</a:t>
                      </a:r>
                    </a:p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Gouvernance élargie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Information</a:t>
                      </a:r>
                    </a:p>
                    <a:p>
                      <a:pPr algn="ctr"/>
                      <a:r>
                        <a:rPr lang="fr-FR" sz="1400" noProof="0" dirty="0" smtClean="0"/>
                        <a:t>communication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40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Nématode + Economique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Diversification essences</a:t>
                      </a:r>
                    </a:p>
                    <a:p>
                      <a:pPr algn="ctr"/>
                      <a:r>
                        <a:rPr lang="fr-FR" sz="1400" noProof="0" dirty="0" smtClean="0"/>
                        <a:t>Amélioration génétique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err="1" smtClean="0"/>
                        <a:t>Biocontrôle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Séchoir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Fonds d’aides (?)</a:t>
                      </a:r>
                      <a:endParaRPr lang="fr-FR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361038" y="5927141"/>
            <a:ext cx="535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Faut-il des stratégies spécifiques/innovantes  aux </a:t>
            </a:r>
            <a:r>
              <a:rPr lang="fr-FR" dirty="0" err="1">
                <a:solidFill>
                  <a:srgbClr val="FF0000"/>
                </a:solidFill>
              </a:rPr>
              <a:t>RMs</a:t>
            </a:r>
            <a:r>
              <a:rPr lang="fr-FR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5196" y="322904"/>
            <a:ext cx="7649036" cy="603045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4"/>
              </a:buBlip>
            </a:pPr>
            <a:r>
              <a:rPr lang="fr-FR" sz="2000" dirty="0">
                <a:solidFill>
                  <a:srgbClr val="00A3A6"/>
                </a:solidFill>
              </a:rPr>
              <a:t>Pistes de solution </a:t>
            </a:r>
            <a:r>
              <a:rPr lang="fr-FR" sz="2000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000" dirty="0" err="1">
                <a:solidFill>
                  <a:srgbClr val="00A3A6"/>
                </a:solidFill>
              </a:rPr>
              <a:t>Combinaison</a:t>
            </a:r>
            <a:r>
              <a:rPr lang="en-GB" sz="2000" dirty="0">
                <a:solidFill>
                  <a:srgbClr val="00A3A6"/>
                </a:solidFill>
              </a:rPr>
              <a:t> de </a:t>
            </a:r>
            <a:r>
              <a:rPr lang="en-GB" sz="2000" dirty="0" err="1">
                <a:solidFill>
                  <a:srgbClr val="00A3A6"/>
                </a:solidFill>
              </a:rPr>
              <a:t>réponses</a:t>
            </a:r>
            <a:r>
              <a:rPr lang="en-GB" sz="2000" dirty="0">
                <a:solidFill>
                  <a:srgbClr val="00A3A6"/>
                </a:solidFill>
              </a:rPr>
              <a:t> </a:t>
            </a:r>
            <a:r>
              <a:rPr lang="en-GB" sz="2000" dirty="0" smtClean="0">
                <a:solidFill>
                  <a:srgbClr val="00A3A6"/>
                </a:solidFill>
              </a:rPr>
              <a:t>Techniques/</a:t>
            </a:r>
            <a:r>
              <a:rPr lang="en-GB" sz="2000" dirty="0" err="1" smtClean="0">
                <a:solidFill>
                  <a:srgbClr val="00A3A6"/>
                </a:solidFill>
              </a:rPr>
              <a:t>Organisationelles</a:t>
            </a:r>
            <a:r>
              <a:rPr lang="en-GB" sz="2000" dirty="0" smtClean="0">
                <a:solidFill>
                  <a:srgbClr val="00A3A6"/>
                </a:solidFill>
              </a:rPr>
              <a:t>/</a:t>
            </a:r>
            <a:r>
              <a:rPr lang="en-GB" sz="2000" dirty="0" err="1" smtClean="0">
                <a:solidFill>
                  <a:srgbClr val="00A3A6"/>
                </a:solidFill>
              </a:rPr>
              <a:t>Financières</a:t>
            </a:r>
            <a:r>
              <a:rPr lang="fr-FR" sz="2000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 </a:t>
            </a:r>
            <a:endParaRPr lang="fr-FR" sz="1200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30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2033" y="4949076"/>
            <a:ext cx="5650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rgbClr val="FF0000"/>
                </a:solidFill>
              </a:rPr>
              <a:t>Interaction positive/negative/</a:t>
            </a:r>
          </a:p>
          <a:p>
            <a:pPr algn="ctr"/>
            <a:r>
              <a:rPr lang="en-GB" sz="1500" dirty="0" err="1">
                <a:solidFill>
                  <a:srgbClr val="FF0000"/>
                </a:solidFill>
              </a:rPr>
              <a:t>neutre</a:t>
            </a:r>
            <a:r>
              <a:rPr lang="en-GB" sz="1500" dirty="0">
                <a:solidFill>
                  <a:srgbClr val="FF0000"/>
                </a:solidFill>
              </a:rPr>
              <a:t> des </a:t>
            </a:r>
            <a:r>
              <a:rPr lang="en-GB" sz="1500" dirty="0" err="1">
                <a:solidFill>
                  <a:srgbClr val="FF0000"/>
                </a:solidFill>
              </a:rPr>
              <a:t>stratégies</a:t>
            </a:r>
            <a:r>
              <a:rPr lang="en-GB" sz="1500" dirty="0">
                <a:solidFill>
                  <a:srgbClr val="FF0000"/>
                </a:solidFill>
              </a:rPr>
              <a:t> et de </a:t>
            </a:r>
            <a:r>
              <a:rPr lang="en-GB" sz="1500" dirty="0" err="1">
                <a:solidFill>
                  <a:srgbClr val="FF0000"/>
                </a:solidFill>
              </a:rPr>
              <a:t>leurs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  <a:r>
              <a:rPr lang="en-GB" sz="1500" dirty="0" err="1">
                <a:solidFill>
                  <a:srgbClr val="FF0000"/>
                </a:solidFill>
              </a:rPr>
              <a:t>effets</a:t>
            </a:r>
            <a:r>
              <a:rPr lang="en-GB" sz="15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0861" y="350192"/>
            <a:ext cx="7649036" cy="326046"/>
          </a:xfrm>
          <a:prstGeom prst="rect">
            <a:avLst/>
          </a:prstGeom>
        </p:spPr>
        <p:txBody>
          <a:bodyPr vert="horz" wrap="square" lIns="0" tIns="24570" rIns="48006" bIns="24003" rtlCol="0" anchor="ctr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3"/>
              </a:buBlip>
            </a:pPr>
            <a:r>
              <a:rPr lang="fr-FR" sz="2000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Pistes de solution : </a:t>
            </a:r>
            <a:r>
              <a:rPr lang="fr-FR" sz="2000" dirty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Les chemins compliqués de l’adaptation </a:t>
            </a:r>
          </a:p>
        </p:txBody>
      </p:sp>
      <p:grpSp>
        <p:nvGrpSpPr>
          <p:cNvPr id="71" name="Groupe 70"/>
          <p:cNvGrpSpPr/>
          <p:nvPr/>
        </p:nvGrpSpPr>
        <p:grpSpPr>
          <a:xfrm>
            <a:off x="308823" y="1118956"/>
            <a:ext cx="8152425" cy="3671028"/>
            <a:chOff x="399939" y="2265004"/>
            <a:chExt cx="7303447" cy="3183225"/>
          </a:xfrm>
        </p:grpSpPr>
        <p:sp>
          <p:nvSpPr>
            <p:cNvPr id="41" name="ZoneTexte 40"/>
            <p:cNvSpPr txBox="1"/>
            <p:nvPr/>
          </p:nvSpPr>
          <p:spPr>
            <a:xfrm>
              <a:off x="4521833" y="4009940"/>
              <a:ext cx="1059041" cy="266880"/>
            </a:xfrm>
            <a:prstGeom prst="rect">
              <a:avLst/>
            </a:prstGeom>
            <a:noFill/>
            <a:ln>
              <a:solidFill>
                <a:srgbClr val="27566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fr-FR" sz="1400" dirty="0"/>
                <a:t>Eucalyptus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540906" y="3093348"/>
              <a:ext cx="1059041" cy="266880"/>
            </a:xfrm>
            <a:prstGeom prst="rect">
              <a:avLst/>
            </a:prstGeom>
            <a:noFill/>
            <a:ln>
              <a:solidFill>
                <a:srgbClr val="27566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fr-FR" sz="1400" dirty="0"/>
                <a:t>Bouleau</a:t>
              </a:r>
            </a:p>
          </p:txBody>
        </p:sp>
        <p:grpSp>
          <p:nvGrpSpPr>
            <p:cNvPr id="62" name="Groupe 61"/>
            <p:cNvGrpSpPr/>
            <p:nvPr/>
          </p:nvGrpSpPr>
          <p:grpSpPr>
            <a:xfrm>
              <a:off x="399939" y="2265004"/>
              <a:ext cx="7303447" cy="3183225"/>
              <a:chOff x="226835" y="2415045"/>
              <a:chExt cx="7303447" cy="3183225"/>
            </a:xfrm>
          </p:grpSpPr>
          <p:cxnSp>
            <p:nvCxnSpPr>
              <p:cNvPr id="26" name="Connecteur droit avec flèche 25"/>
              <p:cNvCxnSpPr>
                <a:stCxn id="25" idx="3"/>
                <a:endCxn id="27" idx="1"/>
              </p:cNvCxnSpPr>
              <p:nvPr/>
            </p:nvCxnSpPr>
            <p:spPr>
              <a:xfrm>
                <a:off x="1538251" y="3800801"/>
                <a:ext cx="170419" cy="4464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avec flèche 84"/>
              <p:cNvCxnSpPr>
                <a:stCxn id="4" idx="3"/>
                <a:endCxn id="27" idx="1"/>
              </p:cNvCxnSpPr>
              <p:nvPr/>
            </p:nvCxnSpPr>
            <p:spPr>
              <a:xfrm flipV="1">
                <a:off x="1497307" y="4247245"/>
                <a:ext cx="211363" cy="52350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e 54"/>
              <p:cNvGrpSpPr/>
              <p:nvPr/>
            </p:nvGrpSpPr>
            <p:grpSpPr>
              <a:xfrm>
                <a:off x="226835" y="2415045"/>
                <a:ext cx="7303447" cy="3183225"/>
                <a:chOff x="483473" y="2415045"/>
                <a:chExt cx="7216828" cy="3183225"/>
              </a:xfrm>
            </p:grpSpPr>
            <p:sp>
              <p:nvSpPr>
                <p:cNvPr id="4" name="ZoneTexte 3"/>
                <p:cNvSpPr txBox="1"/>
                <p:nvPr/>
              </p:nvSpPr>
              <p:spPr>
                <a:xfrm>
                  <a:off x="483473" y="4637312"/>
                  <a:ext cx="1255404" cy="266880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bg1"/>
                      </a:solidFill>
                    </a:rPr>
                    <a:t>Tempête</a:t>
                  </a:r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530880" y="3667361"/>
                  <a:ext cx="1248456" cy="266880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bg1"/>
                      </a:solidFill>
                    </a:rPr>
                    <a:t>Insectes</a:t>
                  </a:r>
                </a:p>
              </p:txBody>
            </p:sp>
            <p:grpSp>
              <p:nvGrpSpPr>
                <p:cNvPr id="43" name="Groupe 42"/>
                <p:cNvGrpSpPr/>
                <p:nvPr/>
              </p:nvGrpSpPr>
              <p:grpSpPr>
                <a:xfrm>
                  <a:off x="517999" y="2415045"/>
                  <a:ext cx="7182302" cy="3183225"/>
                  <a:chOff x="256213" y="208625"/>
                  <a:chExt cx="7182302" cy="3183225"/>
                </a:xfrm>
              </p:grpSpPr>
              <p:cxnSp>
                <p:nvCxnSpPr>
                  <p:cNvPr id="67" name="Connecteur droit avec flèche 66"/>
                  <p:cNvCxnSpPr>
                    <a:stCxn id="27" idx="3"/>
                    <a:endCxn id="30" idx="1"/>
                  </p:cNvCxnSpPr>
                  <p:nvPr/>
                </p:nvCxnSpPr>
                <p:spPr>
                  <a:xfrm flipV="1">
                    <a:off x="2437040" y="1554273"/>
                    <a:ext cx="408731" cy="48655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ZoneTexte 43"/>
                  <p:cNvSpPr txBox="1"/>
                  <p:nvPr/>
                </p:nvSpPr>
                <p:spPr>
                  <a:xfrm>
                    <a:off x="6013833" y="1239746"/>
                    <a:ext cx="1242356" cy="26688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Pas de marché</a:t>
                    </a:r>
                  </a:p>
                </p:txBody>
              </p:sp>
              <p:cxnSp>
                <p:nvCxnSpPr>
                  <p:cNvPr id="51" name="Connecteur droit avec flèche 50"/>
                  <p:cNvCxnSpPr>
                    <a:stCxn id="42" idx="3"/>
                    <a:endCxn id="44" idx="1"/>
                  </p:cNvCxnSpPr>
                  <p:nvPr/>
                </p:nvCxnSpPr>
                <p:spPr>
                  <a:xfrm>
                    <a:off x="5360024" y="1170409"/>
                    <a:ext cx="653809" cy="20277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necteur droit avec flèche 98"/>
                  <p:cNvCxnSpPr>
                    <a:stCxn id="30" idx="3"/>
                    <a:endCxn id="42" idx="1"/>
                  </p:cNvCxnSpPr>
                  <p:nvPr/>
                </p:nvCxnSpPr>
                <p:spPr>
                  <a:xfrm flipV="1">
                    <a:off x="3904812" y="1170409"/>
                    <a:ext cx="408731" cy="38386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necteur droit avec flèche 103"/>
                  <p:cNvCxnSpPr>
                    <a:stCxn id="41" idx="3"/>
                    <a:endCxn id="106" idx="1"/>
                  </p:cNvCxnSpPr>
                  <p:nvPr/>
                </p:nvCxnSpPr>
                <p:spPr>
                  <a:xfrm flipV="1">
                    <a:off x="5341176" y="1799914"/>
                    <a:ext cx="701263" cy="28708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ZoneTexte 105"/>
                  <p:cNvSpPr txBox="1"/>
                  <p:nvPr/>
                </p:nvSpPr>
                <p:spPr>
                  <a:xfrm>
                    <a:off x="6042440" y="1666474"/>
                    <a:ext cx="677687" cy="26688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Feu</a:t>
                    </a:r>
                  </a:p>
                </p:txBody>
              </p:sp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2845771" y="1327425"/>
                    <a:ext cx="1059041" cy="453695"/>
                  </a:xfrm>
                  <a:prstGeom prst="rect">
                    <a:avLst/>
                  </a:prstGeom>
                  <a:noFill/>
                  <a:ln>
                    <a:solidFill>
                      <a:srgbClr val="275662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Plantation lisières</a:t>
                    </a:r>
                  </a:p>
                </p:txBody>
              </p:sp>
              <p:pic>
                <p:nvPicPr>
                  <p:cNvPr id="27" name="Picture 4" descr="stop | Penboch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85948" y="1557235"/>
                    <a:ext cx="751093" cy="9671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53" name="Connecteur droit avec flèche 52"/>
                  <p:cNvCxnSpPr>
                    <a:stCxn id="30" idx="3"/>
                    <a:endCxn id="41" idx="1"/>
                  </p:cNvCxnSpPr>
                  <p:nvPr/>
                </p:nvCxnSpPr>
                <p:spPr>
                  <a:xfrm>
                    <a:off x="3904812" y="1554273"/>
                    <a:ext cx="389883" cy="53272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ZoneTexte 59"/>
                  <p:cNvSpPr txBox="1"/>
                  <p:nvPr/>
                </p:nvSpPr>
                <p:spPr>
                  <a:xfrm>
                    <a:off x="5982296" y="2111939"/>
                    <a:ext cx="1285682" cy="640511"/>
                  </a:xfrm>
                  <a:prstGeom prst="rect">
                    <a:avLst/>
                  </a:prstGeom>
                  <a:noFill/>
                  <a:ln>
                    <a:solidFill>
                      <a:srgbClr val="275662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Marché de la trituration et du bois énergie </a:t>
                    </a:r>
                  </a:p>
                </p:txBody>
              </p:sp>
              <p:cxnSp>
                <p:nvCxnSpPr>
                  <p:cNvPr id="61" name="Connecteur droit avec flèche 60"/>
                  <p:cNvCxnSpPr>
                    <a:stCxn id="41" idx="3"/>
                    <a:endCxn id="60" idx="1"/>
                  </p:cNvCxnSpPr>
                  <p:nvPr/>
                </p:nvCxnSpPr>
                <p:spPr>
                  <a:xfrm>
                    <a:off x="5341176" y="2087001"/>
                    <a:ext cx="641120" cy="34519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ZoneTexte 67"/>
                  <p:cNvSpPr txBox="1"/>
                  <p:nvPr/>
                </p:nvSpPr>
                <p:spPr>
                  <a:xfrm>
                    <a:off x="5944002" y="761217"/>
                    <a:ext cx="1494513" cy="266880"/>
                  </a:xfrm>
                  <a:prstGeom prst="rect">
                    <a:avLst/>
                  </a:prstGeom>
                  <a:noFill/>
                  <a:ln>
                    <a:solidFill>
                      <a:srgbClr val="275662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Barrière naturelle</a:t>
                    </a:r>
                  </a:p>
                </p:txBody>
              </p:sp>
              <p:cxnSp>
                <p:nvCxnSpPr>
                  <p:cNvPr id="69" name="Connecteur droit avec flèche 68"/>
                  <p:cNvCxnSpPr>
                    <a:stCxn id="42" idx="3"/>
                    <a:endCxn id="68" idx="1"/>
                  </p:cNvCxnSpPr>
                  <p:nvPr/>
                </p:nvCxnSpPr>
                <p:spPr>
                  <a:xfrm flipV="1">
                    <a:off x="5360024" y="894657"/>
                    <a:ext cx="583978" cy="275752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ZoneTexte 93"/>
                  <p:cNvSpPr txBox="1"/>
                  <p:nvPr/>
                </p:nvSpPr>
                <p:spPr>
                  <a:xfrm>
                    <a:off x="2892340" y="2176762"/>
                    <a:ext cx="1059041" cy="640511"/>
                  </a:xfrm>
                  <a:prstGeom prst="rect">
                    <a:avLst/>
                  </a:prstGeom>
                  <a:noFill/>
                  <a:ln>
                    <a:solidFill>
                      <a:srgbClr val="275662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Raccourcissement </a:t>
                    </a:r>
                    <a:r>
                      <a:rPr lang="fr-FR" sz="1400" dirty="0" smtClean="0"/>
                      <a:t>rotation pin maritime </a:t>
                    </a:r>
                    <a:endParaRPr lang="fr-FR" sz="1400" dirty="0"/>
                  </a:p>
                </p:txBody>
              </p:sp>
              <p:cxnSp>
                <p:nvCxnSpPr>
                  <p:cNvPr id="95" name="Connecteur droit avec flèche 94"/>
                  <p:cNvCxnSpPr>
                    <a:stCxn id="27" idx="3"/>
                    <a:endCxn id="94" idx="1"/>
                  </p:cNvCxnSpPr>
                  <p:nvPr/>
                </p:nvCxnSpPr>
                <p:spPr>
                  <a:xfrm>
                    <a:off x="2437040" y="2040825"/>
                    <a:ext cx="455300" cy="456192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ZoneTexte 104"/>
                  <p:cNvSpPr txBox="1"/>
                  <p:nvPr/>
                </p:nvSpPr>
                <p:spPr>
                  <a:xfrm>
                    <a:off x="4307194" y="2550752"/>
                    <a:ext cx="1059041" cy="453695"/>
                  </a:xfrm>
                  <a:prstGeom prst="rect">
                    <a:avLst/>
                  </a:prstGeom>
                  <a:noFill/>
                  <a:ln>
                    <a:solidFill>
                      <a:srgbClr val="275662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Bois d’industrie</a:t>
                    </a:r>
                  </a:p>
                </p:txBody>
              </p:sp>
              <p:cxnSp>
                <p:nvCxnSpPr>
                  <p:cNvPr id="118" name="Connecteur droit avec flèche 117"/>
                  <p:cNvCxnSpPr>
                    <a:stCxn id="105" idx="3"/>
                    <a:endCxn id="60" idx="1"/>
                  </p:cNvCxnSpPr>
                  <p:nvPr/>
                </p:nvCxnSpPr>
                <p:spPr>
                  <a:xfrm flipV="1">
                    <a:off x="5366235" y="2432194"/>
                    <a:ext cx="616061" cy="34540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necteur droit avec flèche 122"/>
                  <p:cNvCxnSpPr>
                    <a:stCxn id="94" idx="3"/>
                    <a:endCxn id="105" idx="1"/>
                  </p:cNvCxnSpPr>
                  <p:nvPr/>
                </p:nvCxnSpPr>
                <p:spPr>
                  <a:xfrm>
                    <a:off x="3951381" y="2497018"/>
                    <a:ext cx="355813" cy="280582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ZoneTexte 127"/>
                  <p:cNvSpPr txBox="1"/>
                  <p:nvPr/>
                </p:nvSpPr>
                <p:spPr>
                  <a:xfrm>
                    <a:off x="5954566" y="2938155"/>
                    <a:ext cx="1483949" cy="453695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/>
                  </a:lstStyle>
                  <a:p>
                    <a:r>
                      <a:rPr lang="fr-FR" sz="1400" dirty="0"/>
                      <a:t>Marché de masse / faible VA</a:t>
                    </a:r>
                  </a:p>
                </p:txBody>
              </p:sp>
              <p:cxnSp>
                <p:nvCxnSpPr>
                  <p:cNvPr id="129" name="Connecteur droit avec flèche 128"/>
                  <p:cNvCxnSpPr>
                    <a:stCxn id="105" idx="3"/>
                    <a:endCxn id="128" idx="1"/>
                  </p:cNvCxnSpPr>
                  <p:nvPr/>
                </p:nvCxnSpPr>
                <p:spPr>
                  <a:xfrm>
                    <a:off x="5366235" y="2777600"/>
                    <a:ext cx="588331" cy="387403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ZoneTexte 65"/>
                  <p:cNvSpPr txBox="1"/>
                  <p:nvPr/>
                </p:nvSpPr>
                <p:spPr>
                  <a:xfrm>
                    <a:off x="256213" y="208625"/>
                    <a:ext cx="1923361" cy="266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err="1" smtClean="0"/>
                      <a:t>Exemple</a:t>
                    </a:r>
                    <a:r>
                      <a:rPr lang="en-GB" sz="1400" dirty="0" smtClean="0"/>
                      <a:t> de strategies </a:t>
                    </a:r>
                    <a:endParaRPr lang="en-GB" sz="1400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746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457" y="853440"/>
            <a:ext cx="8395807" cy="492118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Prise de conscience que risques deviennent chroniques et qu’ils ne sont pas que d’ordre biotique et abiotique mais aussi liés à des événements </a:t>
            </a:r>
            <a:r>
              <a:rPr lang="fr-FR" sz="2000" dirty="0" err="1" smtClean="0"/>
              <a:t>scocio-économiques</a:t>
            </a:r>
            <a:endParaRPr lang="fr-FR" sz="20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2000" dirty="0" smtClean="0"/>
              <a:t>Prise </a:t>
            </a:r>
            <a:r>
              <a:rPr lang="fr-FR" sz="2000" dirty="0"/>
              <a:t>de décision </a:t>
            </a:r>
            <a:r>
              <a:rPr lang="fr-FR" sz="2000" dirty="0" smtClean="0"/>
              <a:t>influencés </a:t>
            </a:r>
            <a:r>
              <a:rPr lang="fr-FR" sz="2000" dirty="0"/>
              <a:t>par combinaison de facteurs individuels et structurels : </a:t>
            </a:r>
          </a:p>
          <a:p>
            <a:pPr marL="719138" indent="-255588">
              <a:lnSpc>
                <a:spcPct val="100000"/>
              </a:lnSpc>
              <a:spcBef>
                <a:spcPts val="600"/>
              </a:spcBef>
            </a:pPr>
            <a:r>
              <a:rPr lang="fr-FR" sz="2000" b="1" kern="0" dirty="0" smtClean="0">
                <a:solidFill>
                  <a:sysClr val="windowText" lastClr="000000"/>
                </a:solidFill>
              </a:rPr>
              <a:t>État des connaissances : Avancées </a:t>
            </a:r>
            <a:r>
              <a:rPr lang="fr-FR" sz="2000" b="1" kern="0" dirty="0">
                <a:solidFill>
                  <a:sysClr val="windowText" lastClr="000000"/>
                </a:solidFill>
              </a:rPr>
              <a:t>scientifiques sur </a:t>
            </a:r>
            <a:r>
              <a:rPr lang="fr-FR" sz="2000" b="1" kern="0" dirty="0" err="1">
                <a:solidFill>
                  <a:sysClr val="windowText" lastClr="000000"/>
                </a:solidFill>
              </a:rPr>
              <a:t>RMs</a:t>
            </a:r>
            <a:r>
              <a:rPr lang="fr-FR" sz="2000" b="1" kern="0" dirty="0">
                <a:solidFill>
                  <a:sysClr val="windowText" lastClr="000000"/>
                </a:solidFill>
              </a:rPr>
              <a:t> et modélisation des interactions et stratégies </a:t>
            </a:r>
          </a:p>
          <a:p>
            <a:pPr marL="719138" indent="-255588">
              <a:lnSpc>
                <a:spcPct val="100000"/>
              </a:lnSpc>
              <a:spcBef>
                <a:spcPts val="600"/>
              </a:spcBef>
            </a:pPr>
            <a:r>
              <a:rPr lang="fr-FR" sz="2000" b="1" kern="0" dirty="0" smtClean="0">
                <a:solidFill>
                  <a:sysClr val="windowText" lastClr="000000"/>
                </a:solidFill>
              </a:rPr>
              <a:t>Etat des marchés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(</a:t>
            </a:r>
            <a:r>
              <a:rPr lang="fr-FR" sz="2000" kern="0" dirty="0">
                <a:solidFill>
                  <a:sysClr val="windowText" lastClr="000000"/>
                </a:solidFill>
              </a:rPr>
              <a:t>local &amp; international)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– Modalités de gestion des bois de crise</a:t>
            </a:r>
            <a:endParaRPr lang="fr-FR" sz="2000" kern="0" dirty="0">
              <a:solidFill>
                <a:sysClr val="windowText" lastClr="000000"/>
              </a:solidFill>
            </a:endParaRPr>
          </a:p>
          <a:p>
            <a:pPr marL="719138" indent="-255588">
              <a:lnSpc>
                <a:spcPct val="100000"/>
              </a:lnSpc>
              <a:spcBef>
                <a:spcPts val="600"/>
              </a:spcBef>
            </a:pPr>
            <a:r>
              <a:rPr lang="fr-FR" sz="2000" kern="0" dirty="0" smtClean="0">
                <a:solidFill>
                  <a:sysClr val="windowText" lastClr="000000"/>
                </a:solidFill>
              </a:rPr>
              <a:t>Contexte des normes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sociales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(définition du «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 bon comportement » face aux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risques)</a:t>
            </a:r>
            <a:endParaRPr lang="fr-FR" sz="2000" kern="0" dirty="0">
              <a:solidFill>
                <a:sysClr val="windowText" lastClr="000000"/>
              </a:solidFill>
            </a:endParaRPr>
          </a:p>
          <a:p>
            <a:pPr marL="719138" indent="-255588">
              <a:lnSpc>
                <a:spcPct val="100000"/>
              </a:lnSpc>
              <a:spcBef>
                <a:spcPts val="600"/>
              </a:spcBef>
            </a:pPr>
            <a:r>
              <a:rPr lang="fr-FR" sz="2000" b="1" kern="0" dirty="0">
                <a:solidFill>
                  <a:sysClr val="windowText" lastClr="000000"/>
                </a:solidFill>
              </a:rPr>
              <a:t>Orientation des politiques publiques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(gestion </a:t>
            </a:r>
            <a:r>
              <a:rPr lang="fr-FR" sz="2000" kern="0" dirty="0">
                <a:solidFill>
                  <a:sysClr val="windowText" lastClr="000000"/>
                </a:solidFill>
              </a:rPr>
              <a:t>des risques/aménagement des territoires )</a:t>
            </a:r>
          </a:p>
          <a:p>
            <a:pPr marL="1171568" lvl="2" indent="-257168">
              <a:lnSpc>
                <a:spcPct val="100000"/>
              </a:lnSpc>
              <a:spcBef>
                <a:spcPts val="600"/>
              </a:spcBef>
            </a:pPr>
            <a:r>
              <a:rPr lang="fr-FR" sz="1600" dirty="0" smtClean="0"/>
              <a:t>Attention à la gestion des risques pensée </a:t>
            </a:r>
            <a:r>
              <a:rPr lang="fr-FR" sz="1600" dirty="0"/>
              <a:t>de façon à </a:t>
            </a:r>
            <a:r>
              <a:rPr lang="fr-FR" sz="1600" b="1" dirty="0"/>
              <a:t>contrôler des pratiques « non souhaitables », à en légitimer d’autres</a:t>
            </a:r>
            <a:r>
              <a:rPr lang="fr-FR" sz="1600" dirty="0"/>
              <a:t> (jugées « plus vertueuses ») ou à être érigé en critique. </a:t>
            </a:r>
            <a:endParaRPr lang="fr-FR" sz="1600" dirty="0"/>
          </a:p>
          <a:p>
            <a:pPr marL="714368" lvl="1" indent="-257168">
              <a:lnSpc>
                <a:spcPct val="100000"/>
              </a:lnSpc>
              <a:spcBef>
                <a:spcPts val="600"/>
              </a:spcBef>
            </a:pPr>
            <a:r>
              <a:rPr lang="fr-FR" sz="2100" b="1" kern="0" dirty="0">
                <a:solidFill>
                  <a:sysClr val="windowText" lastClr="000000"/>
                </a:solidFill>
              </a:rPr>
              <a:t>Echelles de valeurs et des enjeux (</a:t>
            </a:r>
            <a:r>
              <a:rPr lang="fr-FR" sz="2100" kern="0" dirty="0">
                <a:solidFill>
                  <a:sysClr val="windowText" lastClr="000000"/>
                </a:solidFill>
              </a:rPr>
              <a:t>aversion </a:t>
            </a:r>
            <a:r>
              <a:rPr lang="fr-FR" sz="2100" kern="0" dirty="0">
                <a:solidFill>
                  <a:sysClr val="windowText" lastClr="000000"/>
                </a:solidFill>
              </a:rPr>
              <a:t>risques, solidarité et coopération/individualisme) </a:t>
            </a:r>
          </a:p>
          <a:p>
            <a:pPr marL="622300" indent="-255588">
              <a:lnSpc>
                <a:spcPct val="100000"/>
              </a:lnSpc>
              <a:spcBef>
                <a:spcPts val="600"/>
              </a:spcBef>
            </a:pPr>
            <a:r>
              <a:rPr lang="fr-FR" sz="2000" kern="0" dirty="0">
                <a:solidFill>
                  <a:sysClr val="windowText" lastClr="000000"/>
                </a:solidFill>
              </a:rPr>
              <a:t>Capacité individuelle et collective à faire face à </a:t>
            </a:r>
            <a:r>
              <a:rPr lang="fr-FR" sz="2000" kern="0" dirty="0" err="1">
                <a:solidFill>
                  <a:sysClr val="windowText" lastClr="000000"/>
                </a:solidFill>
              </a:rPr>
              <a:t>RMs</a:t>
            </a:r>
            <a:r>
              <a:rPr lang="fr-FR" sz="2000" kern="0" dirty="0">
                <a:solidFill>
                  <a:sysClr val="windowText" lastClr="000000"/>
                </a:solidFill>
              </a:rPr>
              <a:t> (auto-assurance, capital foncier, réseau social de </a:t>
            </a:r>
            <a:r>
              <a:rPr lang="fr-FR" sz="2000" kern="0" dirty="0" smtClean="0">
                <a:solidFill>
                  <a:sysClr val="windowText" lastClr="000000"/>
                </a:solidFill>
              </a:rPr>
              <a:t>pairs, adaptation des acteurs amont vs flexibilité des acteurs aval à traiter tout type de bois, y compris bois de crise, à gérer des flux et des qualités de plus en plus hétérogènes, etc. )</a:t>
            </a:r>
            <a:endParaRPr lang="fr-FR" sz="4000" kern="0" dirty="0">
              <a:solidFill>
                <a:sysClr val="windowText" lastClr="000000"/>
              </a:solidFill>
            </a:endParaRPr>
          </a:p>
          <a:p>
            <a:endParaRPr lang="fr-FR" sz="20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1386" y="279668"/>
            <a:ext cx="7886700" cy="326046"/>
          </a:xfrm>
          <a:prstGeom prst="rect">
            <a:avLst/>
          </a:prstGeom>
        </p:spPr>
        <p:txBody>
          <a:bodyPr vert="horz" wrap="square" lIns="0" tIns="24570" rIns="48006" bIns="24003" rtlCol="0" anchor="t">
            <a:spAutoFit/>
          </a:bodyPr>
          <a:lstStyle/>
          <a:p>
            <a:pPr marL="239955" indent="-239955">
              <a:lnSpc>
                <a:spcPct val="90000"/>
              </a:lnSpc>
              <a:spcBef>
                <a:spcPct val="0"/>
              </a:spcBef>
              <a:buSzPct val="125000"/>
              <a:buBlip>
                <a:blip r:embed="rId2"/>
              </a:buBlip>
            </a:pPr>
            <a:r>
              <a:rPr lang="fr-FR" sz="2000" dirty="0" smtClean="0">
                <a:solidFill>
                  <a:srgbClr val="00A3A6"/>
                </a:solidFill>
                <a:latin typeface="+mj-lt"/>
                <a:ea typeface="+mj-ea"/>
                <a:cs typeface="+mj-cs"/>
              </a:rPr>
              <a:t>Conclusion </a:t>
            </a:r>
            <a:endParaRPr lang="fr-FR" sz="2000" dirty="0">
              <a:solidFill>
                <a:srgbClr val="00A3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49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128" y="460767"/>
            <a:ext cx="5840205" cy="765405"/>
          </a:xfrm>
        </p:spPr>
        <p:txBody>
          <a:bodyPr>
            <a:noAutofit/>
          </a:bodyPr>
          <a:lstStyle/>
          <a:p>
            <a:r>
              <a:rPr lang="fr-FR" sz="2800" dirty="0" smtClean="0"/>
              <a:t>D’une société de progrès à une société du risque (Beck, 1986)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91732"/>
            <a:ext cx="8568952" cy="4645579"/>
          </a:xfrm>
        </p:spPr>
        <p:txBody>
          <a:bodyPr>
            <a:normAutofit fontScale="62500" lnSpcReduction="20000"/>
          </a:bodyPr>
          <a:lstStyle/>
          <a:p>
            <a:pPr marL="90488" lvl="1" indent="0">
              <a:buNone/>
            </a:pPr>
            <a:r>
              <a:rPr lang="fr-FR" sz="2600" dirty="0" smtClean="0">
                <a:solidFill>
                  <a:srgbClr val="00A3A6"/>
                </a:solidFill>
              </a:rPr>
              <a:t>Changement de nature des risques</a:t>
            </a:r>
            <a:endParaRPr lang="fr-FR" sz="2600" dirty="0">
              <a:solidFill>
                <a:srgbClr val="00A3A6"/>
              </a:solidFill>
            </a:endParaRP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Années 1970-80 : catastrophes environnementales d’origine humaine (et pas seulement aléas naturels : marées noires, pluies acides) </a:t>
            </a: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Années 1990: Émergence </a:t>
            </a:r>
            <a:r>
              <a:rPr lang="fr-FR" sz="2400" dirty="0"/>
              <a:t>de nouvelles situations à risques </a:t>
            </a:r>
            <a:r>
              <a:rPr lang="fr-FR" sz="2400" dirty="0" smtClean="0"/>
              <a:t>accentuées </a:t>
            </a:r>
            <a:r>
              <a:rPr lang="fr-FR" sz="2400" dirty="0"/>
              <a:t>par  </a:t>
            </a:r>
            <a:r>
              <a:rPr lang="fr-FR" sz="2400" dirty="0" smtClean="0"/>
              <a:t>changement climatique et mondialisation (nouveaux pathogènes)</a:t>
            </a: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Risques systémiques, globaux, interconnectés, </a:t>
            </a: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réactions en chaîne avec effets diffus à long terme (</a:t>
            </a:r>
            <a:r>
              <a:rPr lang="fr-FR" sz="2400" b="1" dirty="0" smtClean="0"/>
              <a:t>risques multiples)</a:t>
            </a:r>
            <a:r>
              <a:rPr lang="fr-FR" sz="2400" dirty="0" smtClean="0"/>
              <a:t> et des boucles de rétroaction </a:t>
            </a: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Responsabilité collective et diffuse</a:t>
            </a: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Pas toujours de solutions disponibles</a:t>
            </a:r>
          </a:p>
          <a:p>
            <a:pPr marL="541338" lvl="2">
              <a:lnSpc>
                <a:spcPct val="120000"/>
              </a:lnSpc>
            </a:pPr>
            <a:r>
              <a:rPr lang="fr-FR" sz="2400" dirty="0" smtClean="0"/>
              <a:t>Solution crée le risque </a:t>
            </a:r>
            <a:r>
              <a:rPr lang="fr-FR" sz="2400" dirty="0" smtClean="0"/>
              <a:t>futur - Pas </a:t>
            </a:r>
            <a:r>
              <a:rPr lang="fr-FR" sz="2400" dirty="0" smtClean="0"/>
              <a:t>de choix sans risques </a:t>
            </a:r>
          </a:p>
          <a:p>
            <a:pPr marL="90488" lvl="1" indent="0">
              <a:buNone/>
            </a:pPr>
            <a:endParaRPr lang="fr-FR" sz="2600" dirty="0" smtClean="0">
              <a:solidFill>
                <a:srgbClr val="00A3A6"/>
              </a:solidFill>
            </a:endParaRP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fr-FR" sz="2800" dirty="0" smtClean="0">
                <a:solidFill>
                  <a:srgbClr val="00A3A6"/>
                </a:solidFill>
              </a:rPr>
              <a:t> Dépendance de nos sociétés plus </a:t>
            </a:r>
            <a:r>
              <a:rPr lang="fr-FR" sz="2800" dirty="0">
                <a:solidFill>
                  <a:srgbClr val="00A3A6"/>
                </a:solidFill>
              </a:rPr>
              <a:t>grande vis-à-vis de la qualité de l’environnement 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fr-FR" sz="2800" dirty="0">
                <a:solidFill>
                  <a:srgbClr val="00A3A6"/>
                </a:solidFill>
              </a:rPr>
              <a:t> Imbrication des crises =&gt; nouvelles formes d’instabilité et de fragilisation des sociétés humaines </a:t>
            </a:r>
            <a:r>
              <a:rPr lang="fr-FR" sz="2800" dirty="0" smtClean="0">
                <a:solidFill>
                  <a:srgbClr val="00A3A6"/>
                </a:solidFill>
              </a:rPr>
              <a:t>(risques multiples) 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fr-FR" sz="2600" dirty="0" smtClean="0">
                <a:solidFill>
                  <a:srgbClr val="00A3A6"/>
                </a:solidFill>
              </a:rPr>
              <a:t>Paradoxe </a:t>
            </a:r>
            <a:r>
              <a:rPr lang="fr-FR" sz="2600" dirty="0">
                <a:solidFill>
                  <a:srgbClr val="00A3A6"/>
                </a:solidFill>
              </a:rPr>
              <a:t>post-catastrophe: </a:t>
            </a:r>
            <a:r>
              <a:rPr lang="fr-FR" sz="2400" dirty="0" smtClean="0"/>
              <a:t>Appels aux changements de pratiques mais finalement beaucoup de reconstitutions à l’identique avec des aménagements à la marge </a:t>
            </a:r>
          </a:p>
          <a:p>
            <a:pPr lvl="1">
              <a:buNone/>
            </a:pPr>
            <a:endParaRPr lang="fr-FR" sz="2400" dirty="0" smtClean="0"/>
          </a:p>
          <a:p>
            <a:endParaRPr lang="fr-FR" dirty="0"/>
          </a:p>
        </p:txBody>
      </p:sp>
      <p:pic>
        <p:nvPicPr>
          <p:cNvPr id="4" name="Picture 7" descr="http://e-south.blog.lemonde.fr/files/2009/04/portrait_ulrich_beck_image.1240337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405" y="95207"/>
            <a:ext cx="16160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9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06438"/>
          </a:xfrm>
        </p:spPr>
        <p:txBody>
          <a:bodyPr>
            <a:noAutofit/>
          </a:bodyPr>
          <a:lstStyle/>
          <a:p>
            <a:r>
              <a:rPr lang="fr-FR" sz="2000" dirty="0" smtClean="0"/>
              <a:t>Définition </a:t>
            </a:r>
            <a:r>
              <a:rPr lang="fr-FR" sz="2000" dirty="0" smtClean="0"/>
              <a:t>du Risque </a:t>
            </a:r>
            <a:r>
              <a:rPr lang="fr-FR" sz="2000" dirty="0" smtClean="0"/>
              <a:t>= A.V.E =  Aléas X Vulnérabilité X Exposition</a:t>
            </a:r>
            <a:endParaRPr lang="fr-F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71599" y="1124744"/>
            <a:ext cx="6788808" cy="36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3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426" y="925098"/>
            <a:ext cx="656983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sz="1500" b="1" dirty="0">
                <a:latin typeface="+mj-lt"/>
              </a:rPr>
              <a:t>D’une approche en silo</a:t>
            </a:r>
            <a:endParaRPr lang="fr-FR" sz="1500" dirty="0">
              <a:latin typeface="+mj-lt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fr-FR" sz="1500" b="1" dirty="0" smtClean="0">
                <a:latin typeface="+mj-lt"/>
              </a:rPr>
              <a:t>Notion de risque en Sciences </a:t>
            </a:r>
            <a:r>
              <a:rPr lang="fr-FR" sz="1500" b="1" dirty="0" err="1">
                <a:latin typeface="+mj-lt"/>
              </a:rPr>
              <a:t>biosphysiques</a:t>
            </a:r>
            <a:r>
              <a:rPr lang="fr-FR" sz="1500" b="1" dirty="0">
                <a:latin typeface="+mj-lt"/>
              </a:rPr>
              <a:t> </a:t>
            </a:r>
            <a:r>
              <a:rPr lang="fr-FR" sz="1500" dirty="0">
                <a:latin typeface="+mj-lt"/>
              </a:rPr>
              <a:t>: 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sz="1500" dirty="0">
                <a:latin typeface="+mj-lt"/>
              </a:rPr>
              <a:t>Construction d’une expertise scientifique par types de risque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sz="1500" dirty="0">
                <a:latin typeface="+mj-lt"/>
              </a:rPr>
              <a:t>Approche probabiliste 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fr-FR" sz="1500" b="1" dirty="0" smtClean="0">
                <a:latin typeface="+mj-lt"/>
              </a:rPr>
              <a:t>Notions de risques en Sciences </a:t>
            </a:r>
            <a:r>
              <a:rPr lang="fr-FR" sz="1500" b="1" dirty="0">
                <a:latin typeface="+mj-lt"/>
              </a:rPr>
              <a:t>sociales 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sz="1500" dirty="0">
                <a:latin typeface="+mj-lt"/>
              </a:rPr>
              <a:t>Le risques est construit socialement : 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sz="1500" dirty="0">
                <a:latin typeface="+mj-lt"/>
              </a:rPr>
              <a:t>Compétition pour la définition légitime du problème/risque et de sa priorité =&gt; sélection des risques pertinents basée sur </a:t>
            </a:r>
          </a:p>
          <a:p>
            <a:pPr marL="1242982" lvl="3" indent="-214308"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+mj-lt"/>
              </a:rPr>
              <a:t>Preuves scientifiques</a:t>
            </a:r>
            <a:endParaRPr lang="fr-FR" sz="1500" dirty="0">
              <a:latin typeface="+mj-lt"/>
            </a:endParaRPr>
          </a:p>
          <a:p>
            <a:pPr marL="1242982" lvl="3" indent="-214308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FF0000"/>
                </a:solidFill>
                <a:latin typeface="+mj-lt"/>
              </a:rPr>
              <a:t>Des voix qui prédominent dans les sphères de débat (Douglas 1982) 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sz="1500" dirty="0">
                <a:latin typeface="+mj-lt"/>
              </a:rPr>
              <a:t>Paradigme psychométrique de la perception des risques </a:t>
            </a:r>
            <a:r>
              <a:rPr lang="fr-FR" sz="1500" dirty="0" smtClean="0">
                <a:latin typeface="+mj-lt"/>
              </a:rPr>
              <a:t>(</a:t>
            </a:r>
            <a:r>
              <a:rPr lang="fr-FR" sz="1500" dirty="0" err="1">
                <a:latin typeface="+mj-lt"/>
              </a:rPr>
              <a:t>Slovic</a:t>
            </a:r>
            <a:r>
              <a:rPr lang="fr-FR" sz="1500" dirty="0">
                <a:latin typeface="+mj-lt"/>
              </a:rPr>
              <a:t>, 1987) </a:t>
            </a:r>
            <a:endParaRPr lang="fr-FR" sz="1500" dirty="0" smtClean="0">
              <a:latin typeface="+mj-lt"/>
            </a:endParaRPr>
          </a:p>
          <a:p>
            <a:pPr marL="1357291" lvl="3" indent="-214308">
              <a:buFont typeface="Arial" panose="020B0604020202020204" pitchFamily="34" charset="0"/>
              <a:buChar char="•"/>
            </a:pPr>
            <a:r>
              <a:rPr lang="fr-FR" sz="1500" dirty="0" smtClean="0">
                <a:latin typeface="+mj-lt"/>
              </a:rPr>
              <a:t>Perception du risque varie selon ses caractéristiques intrinsèques et le public concerné</a:t>
            </a:r>
            <a:endParaRPr lang="fr-FR" sz="1500" dirty="0">
              <a:latin typeface="+mj-lt"/>
            </a:endParaRPr>
          </a:p>
          <a:p>
            <a:pPr marL="900091" lvl="2" indent="-214308">
              <a:buFont typeface="Arial" panose="020B0604020202020204" pitchFamily="34" charset="0"/>
              <a:buChar char="•"/>
            </a:pPr>
            <a:endParaRPr lang="fr-FR" sz="15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1" y="408060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– 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9478" y="4136988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endParaRPr lang="fr-FR" sz="15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36762" y="5471972"/>
            <a:ext cx="7072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chemeClr val="bg1"/>
                </a:solidFill>
              </a:rPr>
              <a:t>Source : DFCI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436762" y="3135964"/>
            <a:ext cx="7072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chemeClr val="bg1"/>
                </a:solidFill>
              </a:rPr>
              <a:t>Source : DFCI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5B5-0A68-4307-BD8C-E6624F2F3C8B}" type="slidenum">
              <a:rPr lang="fr-FR" smtClean="0"/>
              <a:t>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729520" y="1248253"/>
            <a:ext cx="2141921" cy="113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i="1" dirty="0">
                <a:latin typeface="+mj-lt"/>
              </a:rPr>
              <a:t>“Each social arrangement </a:t>
            </a:r>
            <a:r>
              <a:rPr lang="en-GB" sz="1350" i="1" dirty="0">
                <a:solidFill>
                  <a:srgbClr val="FF0000"/>
                </a:solidFill>
                <a:latin typeface="+mj-lt"/>
              </a:rPr>
              <a:t>elevates </a:t>
            </a:r>
            <a:r>
              <a:rPr lang="en-GB" sz="1350" i="1" dirty="0">
                <a:latin typeface="+mj-lt"/>
              </a:rPr>
              <a:t>some risks to a </a:t>
            </a:r>
            <a:r>
              <a:rPr lang="en-GB" sz="1350" i="1" dirty="0">
                <a:solidFill>
                  <a:srgbClr val="FF0000"/>
                </a:solidFill>
                <a:latin typeface="+mj-lt"/>
              </a:rPr>
              <a:t>high peak</a:t>
            </a:r>
            <a:r>
              <a:rPr lang="en-GB" sz="1350" i="1" dirty="0">
                <a:latin typeface="+mj-lt"/>
              </a:rPr>
              <a:t> and </a:t>
            </a:r>
            <a:r>
              <a:rPr lang="en-GB" sz="1350" i="1" dirty="0">
                <a:solidFill>
                  <a:srgbClr val="FF0000"/>
                </a:solidFill>
                <a:latin typeface="+mj-lt"/>
              </a:rPr>
              <a:t>depresses others below sight</a:t>
            </a:r>
            <a:r>
              <a:rPr lang="en-GB" sz="1350" i="1" dirty="0">
                <a:latin typeface="+mj-lt"/>
              </a:rPr>
              <a:t>” (Douglas, 1982)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01592" y="2627780"/>
            <a:ext cx="2141921" cy="113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350" dirty="0"/>
              <a:t>“risk levels depend on the individuals’ personal beliefs and emotions relating to a specific risk”</a:t>
            </a:r>
          </a:p>
          <a:p>
            <a:r>
              <a:rPr lang="en-GB" sz="1350" dirty="0"/>
              <a:t>(</a:t>
            </a:r>
            <a:r>
              <a:rPr lang="en-GB" sz="1350" dirty="0" err="1"/>
              <a:t>Slovic</a:t>
            </a:r>
            <a:r>
              <a:rPr lang="en-GB" sz="1350" dirty="0"/>
              <a:t>, 1987)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66" y="4250429"/>
            <a:ext cx="6639401" cy="18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915" y="1012305"/>
            <a:ext cx="4730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b="1" dirty="0"/>
              <a:t>D’une approche en silo</a:t>
            </a:r>
            <a:endParaRPr lang="fr-FR" dirty="0"/>
          </a:p>
          <a:p>
            <a:pPr marL="557199" lvl="1" indent="-214308">
              <a:buFont typeface="Arial" panose="020B0604020202020204" pitchFamily="34" charset="0"/>
              <a:buChar char="•"/>
            </a:pPr>
            <a:endParaRPr lang="fr-FR" dirty="0">
              <a:latin typeface="+mj-lt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fr-FR" b="1" dirty="0">
                <a:latin typeface="+mj-lt"/>
              </a:rPr>
              <a:t>… </a:t>
            </a:r>
            <a:r>
              <a:rPr lang="fr-FR" b="1" dirty="0"/>
              <a:t>à une approche multirisque</a:t>
            </a:r>
          </a:p>
          <a:p>
            <a:pPr marL="608395" lvl="2" indent="-214308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Sciences biophysiques </a:t>
            </a:r>
            <a:r>
              <a:rPr lang="fr-FR" dirty="0">
                <a:latin typeface="+mj-lt"/>
              </a:rPr>
              <a:t>: 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Analyse des interactions risques biotiques et abiotiques (Seidl et al., 2017) </a:t>
            </a: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fr-FR" dirty="0" smtClean="0">
                <a:latin typeface="+mj-lt"/>
              </a:rPr>
              <a:t>Sciences </a:t>
            </a:r>
            <a:r>
              <a:rPr lang="fr-FR" dirty="0">
                <a:latin typeface="+mj-lt"/>
              </a:rPr>
              <a:t>humaines et sociales </a:t>
            </a:r>
          </a:p>
          <a:p>
            <a:pPr marL="1012006" lvl="3" indent="-214308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La société du risque (Beck, 1987) : risques sont systémiques, globaux, </a:t>
            </a:r>
            <a:r>
              <a:rPr lang="fr-FR" b="1" dirty="0">
                <a:latin typeface="+mj-lt"/>
              </a:rPr>
              <a:t>interconnectés,</a:t>
            </a:r>
            <a:r>
              <a:rPr lang="fr-FR" dirty="0">
                <a:latin typeface="+mj-lt"/>
              </a:rPr>
              <a:t> avec </a:t>
            </a:r>
            <a:r>
              <a:rPr lang="fr-FR" dirty="0" smtClean="0">
                <a:latin typeface="+mj-lt"/>
              </a:rPr>
              <a:t>des </a:t>
            </a:r>
            <a:r>
              <a:rPr lang="fr-FR" b="1" dirty="0">
                <a:latin typeface="+mj-lt"/>
              </a:rPr>
              <a:t>réactions en chaînes</a:t>
            </a:r>
            <a:r>
              <a:rPr lang="fr-FR" dirty="0">
                <a:latin typeface="+mj-lt"/>
              </a:rPr>
              <a:t>, des effets à long terme et des responsabilités diluées </a:t>
            </a:r>
          </a:p>
          <a:p>
            <a:pPr marL="900091" lvl="2" indent="-214308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latin typeface="+mj-lt"/>
              </a:rPr>
              <a:t>Quid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des risques sociaux, économiques et politiques ? </a:t>
            </a:r>
            <a:endParaRPr lang="fr-FR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1" y="346735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– 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9478" y="4136988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endParaRPr lang="fr-FR" sz="15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36762" y="5471972"/>
            <a:ext cx="7072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chemeClr val="bg1"/>
                </a:solidFill>
              </a:rPr>
              <a:t>Source : DFCI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436762" y="3135964"/>
            <a:ext cx="70723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chemeClr val="bg1"/>
                </a:solidFill>
              </a:rPr>
              <a:t>Source : DFCI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5B5-0A68-4307-BD8C-E6624F2F3C8B}" type="slidenum">
              <a:rPr lang="fr-FR" smtClean="0"/>
              <a:t>6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935047" y="5157065"/>
            <a:ext cx="2689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 : Seidl</a:t>
            </a:r>
            <a:r>
              <a:rPr lang="fr-FR" sz="1000" dirty="0"/>
              <a:t> </a:t>
            </a:r>
            <a:r>
              <a:rPr lang="fr-FR" sz="1000" dirty="0" smtClean="0"/>
              <a:t>et al (</a:t>
            </a:r>
            <a:r>
              <a:rPr lang="fr-FR" sz="1000" dirty="0"/>
              <a:t>2017) Forest </a:t>
            </a:r>
            <a:r>
              <a:rPr lang="fr-FR" sz="1000" dirty="0" err="1"/>
              <a:t>disturbances</a:t>
            </a:r>
            <a:r>
              <a:rPr lang="fr-FR" sz="1000" dirty="0"/>
              <a:t> </a:t>
            </a:r>
            <a:r>
              <a:rPr lang="fr-FR" sz="1000" dirty="0" err="1"/>
              <a:t>under</a:t>
            </a:r>
            <a:r>
              <a:rPr lang="fr-FR" sz="1000" dirty="0"/>
              <a:t> </a:t>
            </a:r>
            <a:r>
              <a:rPr lang="fr-FR" sz="1000" dirty="0" err="1"/>
              <a:t>climate</a:t>
            </a:r>
            <a:r>
              <a:rPr lang="fr-FR" sz="1000" dirty="0"/>
              <a:t> change. </a:t>
            </a:r>
            <a:r>
              <a:rPr lang="fr-FR" sz="1000" i="1" dirty="0"/>
              <a:t>Nature </a:t>
            </a:r>
            <a:r>
              <a:rPr lang="fr-FR" sz="1000" i="1" dirty="0" err="1"/>
              <a:t>Climate</a:t>
            </a:r>
            <a:r>
              <a:rPr lang="fr-FR" sz="1000" i="1" dirty="0"/>
              <a:t> Change</a:t>
            </a:r>
            <a:r>
              <a:rPr lang="fr-FR" sz="1000" dirty="0"/>
              <a:t>, vol. 7, n° 6, p. 395-402.</a:t>
            </a:r>
            <a:r>
              <a:rPr lang="fr-FR" sz="1000" dirty="0" smtClean="0"/>
              <a:t> </a:t>
            </a:r>
            <a:r>
              <a:rPr lang="fr-FR" sz="1000" dirty="0"/>
              <a:t>2017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62" y="1590185"/>
            <a:ext cx="3487778" cy="3475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2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884784" y="980734"/>
            <a:ext cx="0" cy="51125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611560" y="5949280"/>
            <a:ext cx="8303770" cy="253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971600" y="6021288"/>
            <a:ext cx="1030622" cy="353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 le passé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195736" y="6021288"/>
            <a:ext cx="1944216" cy="353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8000" tIns="46800" rIns="18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A la génération de mes parents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004048" y="6093296"/>
            <a:ext cx="1180288" cy="353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 génération 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51520" y="1196752"/>
            <a:ext cx="576063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cs typeface="Arial" pitchFamily="34" charset="0"/>
              </a:rPr>
              <a:t>Elevé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0" y="5157192"/>
            <a:ext cx="827584" cy="2813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aible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79512" y="3284984"/>
            <a:ext cx="648072" cy="353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Moyen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588224" y="6093296"/>
            <a:ext cx="1080120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Aujourd’hui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812360" y="6021288"/>
            <a:ext cx="1115616" cy="353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les générations suivantes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619672" y="980304"/>
            <a:ext cx="6408714" cy="791744"/>
            <a:chOff x="1907704" y="1124314"/>
            <a:chExt cx="6120653" cy="791744"/>
          </a:xfrm>
        </p:grpSpPr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1907704" y="1124744"/>
              <a:ext cx="1169113" cy="57606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Grands incendies  1949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875897" y="1124314"/>
              <a:ext cx="1152460" cy="50369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normalizeH="0" baseline="0">
                  <a:ln>
                    <a:noFill/>
                  </a:ln>
                  <a:solidFill>
                    <a:schemeClr val="lt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/>
                <a:t>Tempête Klaus</a:t>
              </a:r>
            </a:p>
            <a:p>
              <a:r>
                <a:rPr lang="fr-FR" dirty="0"/>
                <a:t> 2009</a:t>
              </a:r>
            </a:p>
          </p:txBody>
        </p:sp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5621039" y="1412366"/>
              <a:ext cx="1177962" cy="5036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Tempête Martin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1999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196141" y="1898800"/>
            <a:ext cx="7200441" cy="2952837"/>
            <a:chOff x="1044461" y="2132856"/>
            <a:chExt cx="7200441" cy="2952837"/>
          </a:xfrm>
        </p:grpSpPr>
        <p:sp>
          <p:nvSpPr>
            <p:cNvPr id="46" name="ZoneTexte 45"/>
            <p:cNvSpPr txBox="1"/>
            <p:nvPr/>
          </p:nvSpPr>
          <p:spPr>
            <a:xfrm>
              <a:off x="6948758" y="2852936"/>
              <a:ext cx="1296144" cy="46166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Ips</a:t>
              </a:r>
              <a:r>
                <a:rPr lang="fr-FR" sz="12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2010</a:t>
              </a:r>
              <a:endParaRPr lang="fr-FR" sz="1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1044461" y="2132856"/>
              <a:ext cx="6268048" cy="2952837"/>
              <a:chOff x="1044461" y="2132856"/>
              <a:chExt cx="6268048" cy="2952837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2268237" y="2132856"/>
                <a:ext cx="4536503" cy="2003792"/>
                <a:chOff x="2268237" y="2132856"/>
                <a:chExt cx="4536503" cy="2003792"/>
              </a:xfrm>
            </p:grpSpPr>
            <p:sp>
              <p:nvSpPr>
                <p:cNvPr id="20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48357" y="3681069"/>
                  <a:ext cx="1080119" cy="455579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Sécheresse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2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1976</a:t>
                  </a:r>
                  <a:endParaRPr lang="fr-FR" sz="1200" dirty="0"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0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96629" y="3573016"/>
                  <a:ext cx="1008111" cy="504056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2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</a:t>
                  </a: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écheresse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2003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47868" y="2924955"/>
                  <a:ext cx="791940" cy="43203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R="0" lvl="0" indent="0" algn="ctr" defTabSz="914400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normalizeH="0" baseline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fr-FR" dirty="0"/>
                    <a:t>Tempête </a:t>
                  </a:r>
                </a:p>
                <a:p>
                  <a:r>
                    <a:rPr lang="fr-FR" dirty="0"/>
                    <a:t>1976</a:t>
                  </a:r>
                </a:p>
              </p:txBody>
            </p:sp>
            <p:sp>
              <p:nvSpPr>
                <p:cNvPr id="20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16509" y="2852936"/>
                  <a:ext cx="935611" cy="50405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0" rIns="9144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Feu </a:t>
                  </a:r>
                  <a:r>
                    <a:rPr kumimoji="0" lang="fr-FR" sz="1200" b="0" i="0" u="none" strike="noStrike" cap="none" normalizeH="0" baseline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Moustey</a:t>
                  </a: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1989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68144" y="2852936"/>
                  <a:ext cx="864096" cy="50405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54000" tIns="0" rIns="54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2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Feu du Porge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2003</a:t>
                  </a:r>
                  <a:endParaRPr kumimoji="0" lang="fr-FR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268237" y="2420888"/>
                  <a:ext cx="902859" cy="28803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2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Gel</a:t>
                  </a: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1962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212453" y="2132856"/>
                  <a:ext cx="840803" cy="28803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Gel 1985</a:t>
                  </a:r>
                </a:p>
              </p:txBody>
            </p:sp>
          </p:grpSp>
          <p:grpSp>
            <p:nvGrpSpPr>
              <p:cNvPr id="53" name="Groupe 52"/>
              <p:cNvGrpSpPr/>
              <p:nvPr/>
            </p:nvGrpSpPr>
            <p:grpSpPr>
              <a:xfrm>
                <a:off x="1044461" y="4221095"/>
                <a:ext cx="6268048" cy="864598"/>
                <a:chOff x="1044461" y="4221095"/>
                <a:chExt cx="6268048" cy="864598"/>
              </a:xfrm>
            </p:grpSpPr>
            <p:sp>
              <p:nvSpPr>
                <p:cNvPr id="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872238" y="4221095"/>
                  <a:ext cx="1440271" cy="5036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R="0" lvl="0" indent="0" algn="ctr" defTabSz="914400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normalizeH="0" baseline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fr-FR" dirty="0"/>
                    <a:t>Orages Biscarosse 2003</a:t>
                  </a:r>
                </a:p>
              </p:txBody>
            </p:sp>
            <p:sp>
              <p:nvSpPr>
                <p:cNvPr id="5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55974" y="4221564"/>
                  <a:ext cx="1177962" cy="32471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R="0" lvl="0" indent="0" algn="ctr" defTabSz="914400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normalizeH="0" baseline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fr-FR" dirty="0"/>
                    <a:t>Orages 1985</a:t>
                  </a:r>
                </a:p>
              </p:txBody>
            </p:sp>
            <p:sp>
              <p:nvSpPr>
                <p:cNvPr id="6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44461" y="4509133"/>
                  <a:ext cx="1224109" cy="57656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R="0" lvl="0" indent="0" algn="ctr" defTabSz="914400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normalizeH="0" baseline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fr-FR" dirty="0"/>
                    <a:t>Tempête 1915 et avant</a:t>
                  </a:r>
                </a:p>
              </p:txBody>
            </p:sp>
          </p:grpSp>
        </p:grpSp>
      </p:grpSp>
      <p:grpSp>
        <p:nvGrpSpPr>
          <p:cNvPr id="73" name="Groupe 72"/>
          <p:cNvGrpSpPr/>
          <p:nvPr/>
        </p:nvGrpSpPr>
        <p:grpSpPr>
          <a:xfrm>
            <a:off x="2584174" y="4797152"/>
            <a:ext cx="5936974" cy="1080120"/>
            <a:chOff x="4499992" y="4797152"/>
            <a:chExt cx="3957039" cy="1080120"/>
          </a:xfrm>
        </p:grpSpPr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5399584" y="4797152"/>
              <a:ext cx="3057447" cy="2160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Problèmes phytosanitaires/ dégâts gibier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19"/>
            <p:cNvSpPr txBox="1">
              <a:spLocks noChangeArrowheads="1"/>
            </p:cNvSpPr>
            <p:nvPr/>
          </p:nvSpPr>
          <p:spPr bwMode="auto">
            <a:xfrm>
              <a:off x="5830329" y="5661248"/>
              <a:ext cx="2626702" cy="2160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ysClr val="windowText" lastClr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Prix des bois 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4499992" y="5229200"/>
              <a:ext cx="3957039" cy="2093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ysClr val="windowText" lastClr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Incendies saisonniers</a:t>
              </a:r>
              <a:endParaRPr kumimoji="0" lang="fr-FR" sz="120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251520" y="3326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Perception du </a:t>
            </a:r>
            <a:r>
              <a:rPr lang="fr-FR" sz="1600" smtClean="0"/>
              <a:t>niveau des </a:t>
            </a:r>
            <a:r>
              <a:rPr lang="fr-FR" sz="1600" dirty="0" smtClean="0"/>
              <a:t>dommages subis</a:t>
            </a:r>
            <a:endParaRPr lang="fr-FR" sz="1600" dirty="0"/>
          </a:p>
        </p:txBody>
      </p:sp>
      <p:sp>
        <p:nvSpPr>
          <p:cNvPr id="59" name="Titre 1"/>
          <p:cNvSpPr txBox="1">
            <a:spLocks/>
          </p:cNvSpPr>
          <p:nvPr/>
        </p:nvSpPr>
        <p:spPr>
          <a:xfrm>
            <a:off x="3347864" y="260350"/>
            <a:ext cx="5022304" cy="504354"/>
          </a:xfrm>
          <a:prstGeom prst="rect">
            <a:avLst/>
          </a:prstGeom>
        </p:spPr>
        <p:txBody>
          <a:bodyPr vert="horz" lIns="0" tIns="46800" rIns="91440" bIns="45720" rtlCol="0" anchor="ctr">
            <a:normAutofit fontScale="62500" lnSpcReduction="20000"/>
          </a:bodyPr>
          <a:lstStyle>
            <a:lvl1pPr marL="457200" indent="-457200" defTabSz="914400">
              <a:lnSpc>
                <a:spcPct val="90000"/>
              </a:lnSpc>
              <a:spcBef>
                <a:spcPct val="0"/>
              </a:spcBef>
              <a:buSzPct val="125000"/>
              <a:buFontTx/>
              <a:buBlip>
                <a:blip r:embed="rId3"/>
              </a:buBlip>
              <a:defRPr sz="3000" b="1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Risques </a:t>
            </a:r>
            <a:r>
              <a:rPr lang="fr-FR" dirty="0" smtClean="0"/>
              <a:t>identifiés </a:t>
            </a:r>
            <a:r>
              <a:rPr lang="fr-FR" dirty="0" smtClean="0"/>
              <a:t>par propriétaires forestiers (Landes </a:t>
            </a:r>
            <a:r>
              <a:rPr lang="fr-FR" dirty="0" smtClean="0"/>
              <a:t>de </a:t>
            </a:r>
            <a:r>
              <a:rPr lang="fr-FR" dirty="0" smtClean="0"/>
              <a:t>Gascogne, 2013)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5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09" y="650144"/>
            <a:ext cx="8361989" cy="556481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Risques multiples (RM), une notion à préciser </a:t>
            </a:r>
            <a:r>
              <a:rPr lang="fr-FR" sz="1500" dirty="0"/>
              <a:t>(Alexander &amp; </a:t>
            </a:r>
            <a:r>
              <a:rPr lang="fr-FR" sz="1500" dirty="0" err="1"/>
              <a:t>Pescaroli</a:t>
            </a:r>
            <a:r>
              <a:rPr lang="fr-FR" sz="1500" dirty="0"/>
              <a:t>, 2019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13" y="1325508"/>
            <a:ext cx="4085683" cy="2642988"/>
          </a:xfrm>
        </p:spPr>
        <p:txBody>
          <a:bodyPr>
            <a:noAutofit/>
          </a:bodyPr>
          <a:lstStyle/>
          <a:p>
            <a:r>
              <a:rPr lang="fr-FR" sz="1600" dirty="0">
                <a:latin typeface="+mj-lt"/>
              </a:rPr>
              <a:t>Risques en cascade ligne de dominos où un risque en entraine un autre</a:t>
            </a:r>
          </a:p>
          <a:p>
            <a:r>
              <a:rPr lang="fr-FR" sz="1600" dirty="0">
                <a:latin typeface="+mj-lt"/>
              </a:rPr>
              <a:t>La vulnérabilité aux </a:t>
            </a:r>
            <a:r>
              <a:rPr lang="fr-FR" sz="1600" dirty="0" err="1">
                <a:latin typeface="+mj-lt"/>
              </a:rPr>
              <a:t>RMs</a:t>
            </a:r>
            <a:r>
              <a:rPr lang="fr-FR" sz="1600" dirty="0">
                <a:latin typeface="+mj-lt"/>
              </a:rPr>
              <a:t> se manifeste dans différents domaines : biophysique et structurel (</a:t>
            </a:r>
            <a:r>
              <a:rPr lang="fr-FR" sz="1600" dirty="0" smtClean="0">
                <a:latin typeface="+mj-lt"/>
              </a:rPr>
              <a:t>infrastructure</a:t>
            </a:r>
            <a:r>
              <a:rPr lang="fr-FR" sz="1600" dirty="0">
                <a:latin typeface="+mj-lt"/>
              </a:rPr>
              <a:t>)  environnemental, socio-économique, institutionnel </a:t>
            </a:r>
          </a:p>
          <a:p>
            <a:r>
              <a:rPr lang="fr-FR" sz="1600" b="1" dirty="0" err="1">
                <a:latin typeface="+mj-lt"/>
              </a:rPr>
              <a:t>RMs</a:t>
            </a:r>
            <a:r>
              <a:rPr lang="fr-FR" sz="1600" b="1" dirty="0">
                <a:latin typeface="+mj-lt"/>
              </a:rPr>
              <a:t> connectés de diverses manières :  juxtaposés</a:t>
            </a:r>
            <a:r>
              <a:rPr lang="fr-FR" sz="1600" dirty="0">
                <a:latin typeface="+mj-lt"/>
              </a:rPr>
              <a:t> (pas de lien directs R1, R2) / interconnectés  (R1&lt;-&gt;R2) / en cascade  (R1=&gt;</a:t>
            </a:r>
            <a:r>
              <a:rPr lang="fr-FR" sz="1600" dirty="0" smtClean="0">
                <a:latin typeface="+mj-lt"/>
              </a:rPr>
              <a:t>R2=&gt;R3</a:t>
            </a:r>
            <a:r>
              <a:rPr lang="fr-FR" sz="1600" dirty="0">
                <a:latin typeface="+mj-lt"/>
              </a:rPr>
              <a:t>)/ Nat-</a:t>
            </a:r>
            <a:r>
              <a:rPr lang="fr-FR" sz="1600" dirty="0" err="1">
                <a:latin typeface="+mj-lt"/>
              </a:rPr>
              <a:t>tech</a:t>
            </a:r>
            <a:r>
              <a:rPr lang="fr-FR" sz="1600" dirty="0">
                <a:latin typeface="+mj-lt"/>
              </a:rPr>
              <a:t> (R1N; R2T), complexe (R1&lt;-&gt;</a:t>
            </a:r>
            <a:r>
              <a:rPr lang="fr-FR" sz="1600" dirty="0" smtClean="0">
                <a:latin typeface="+mj-lt"/>
              </a:rPr>
              <a:t>R2, </a:t>
            </a:r>
            <a:r>
              <a:rPr lang="fr-FR" sz="1600" dirty="0">
                <a:latin typeface="+mj-lt"/>
              </a:rPr>
              <a:t>R3, R4=&gt;R5</a:t>
            </a:r>
            <a:r>
              <a:rPr lang="fr-FR" sz="1600" dirty="0" smtClean="0">
                <a:latin typeface="+mj-lt"/>
              </a:rPr>
              <a:t>)</a:t>
            </a:r>
            <a:endParaRPr lang="fr-FR" sz="16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45C8EC-0BC2-4ABE-B808-B5F446D0A789}"/>
              </a:ext>
            </a:extLst>
          </p:cNvPr>
          <p:cNvSpPr txBox="1"/>
          <p:nvPr/>
        </p:nvSpPr>
        <p:spPr>
          <a:xfrm>
            <a:off x="0" y="256179"/>
            <a:ext cx="9143999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– Introduction</a:t>
            </a: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19" y="1519573"/>
            <a:ext cx="4211231" cy="2448923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59973" y="4345497"/>
            <a:ext cx="8180525" cy="136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 smtClean="0">
                <a:latin typeface="+mj-lt"/>
              </a:rPr>
              <a:t>RMs</a:t>
            </a:r>
            <a:r>
              <a:rPr lang="fr-FR" sz="1600" dirty="0" smtClean="0">
                <a:latin typeface="+mj-lt"/>
              </a:rPr>
              <a:t> ne se déploient pas indépendamment les uns des autres et interagissent sur des échelles de temps et d’espace différentes et imbriquées </a:t>
            </a:r>
          </a:p>
          <a:p>
            <a:r>
              <a:rPr lang="fr-FR" sz="1600" dirty="0" smtClean="0">
                <a:latin typeface="+mj-lt"/>
              </a:rPr>
              <a:t>Les effets secondaires peuvent être plus dévastateurs que le risque déclencheur initial (effet d’amplification/d’emballement - </a:t>
            </a:r>
            <a:r>
              <a:rPr lang="fr-FR" sz="1600" dirty="0" err="1" smtClean="0">
                <a:latin typeface="+mj-lt"/>
              </a:rPr>
              <a:t>escalation</a:t>
            </a:r>
            <a:r>
              <a:rPr lang="fr-FR" sz="1600" dirty="0" smtClean="0">
                <a:latin typeface="+mj-lt"/>
              </a:rPr>
              <a:t> point)) 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24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6359526"/>
            <a:ext cx="1832328" cy="267051"/>
          </a:xfrm>
        </p:spPr>
        <p:txBody>
          <a:bodyPr anchor="t">
            <a:normAutofit/>
          </a:bodyPr>
          <a:lstStyle/>
          <a:p>
            <a:r>
              <a:rPr lang="fr-FR" sz="1200" dirty="0" smtClean="0"/>
              <a:t>Source : IPCC, 2022, p.145</a:t>
            </a:r>
            <a:endParaRPr lang="fr-FR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74"/>
          <a:stretch/>
        </p:blipFill>
        <p:spPr>
          <a:xfrm>
            <a:off x="466019" y="540367"/>
            <a:ext cx="8429625" cy="50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9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5294</TotalTime>
  <Words>4702</Words>
  <Application>Microsoft Office PowerPoint</Application>
  <PresentationFormat>Affichage à l'écran (4:3)</PresentationFormat>
  <Paragraphs>774</Paragraphs>
  <Slides>27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DejaVu Sans</vt:lpstr>
      <vt:lpstr>Raleway</vt:lpstr>
      <vt:lpstr>Segoe UI Semilight</vt:lpstr>
      <vt:lpstr>Symbol</vt:lpstr>
      <vt:lpstr>Times New Roman</vt:lpstr>
      <vt:lpstr>Thème Office</vt:lpstr>
      <vt:lpstr>Perception des risques multiples  Etude de cas exploratoire dans les forêts des Landes de Gascogne</vt:lpstr>
      <vt:lpstr>Présentation PowerPoint</vt:lpstr>
      <vt:lpstr>D’une société de progrès à une société du risque (Beck, 1986) </vt:lpstr>
      <vt:lpstr>Définition du Risque = A.V.E =  Aléas X Vulnérabilité X Exposition</vt:lpstr>
      <vt:lpstr>Présentation PowerPoint</vt:lpstr>
      <vt:lpstr>Présentation PowerPoint</vt:lpstr>
      <vt:lpstr>Présentation PowerPoint</vt:lpstr>
      <vt:lpstr>Risques multiples (RM), une notion à préciser (Alexander &amp; Pescaroli, 2019)</vt:lpstr>
      <vt:lpstr>Source : IPCC, 2022, p.145</vt:lpstr>
      <vt:lpstr>Source : IPCC, 2022, p.145</vt:lpstr>
      <vt:lpstr>Présentation PowerPoint</vt:lpstr>
      <vt:lpstr>Présentation PowerPoint</vt:lpstr>
      <vt:lpstr>Présentation PowerPoint</vt:lpstr>
      <vt:lpstr>Présentation PowerPoint</vt:lpstr>
      <vt:lpstr>De nouveaux regards sur les risques : De l’événement rare et isolé aux risques multiples, chroniques et en cascade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typologie de chaine de RMs </vt:lpstr>
      <vt:lpstr>Solutions variables selon niveau de crise(s)  RATT : Résistance/Adaptation/Transition/Transformation</vt:lpstr>
      <vt:lpstr>Présentation PowerPoint</vt:lpstr>
      <vt:lpstr>Présentation PowerPoint</vt:lpstr>
      <vt:lpstr>Présentation PowerPoint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anonyme</cp:lastModifiedBy>
  <cp:revision>294</cp:revision>
  <dcterms:created xsi:type="dcterms:W3CDTF">2019-12-11T10:12:20Z</dcterms:created>
  <dcterms:modified xsi:type="dcterms:W3CDTF">2025-01-13T16:14:55Z</dcterms:modified>
</cp:coreProperties>
</file>