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4" r:id="rId1"/>
  </p:sldMasterIdLst>
  <p:notesMasterIdLst>
    <p:notesMasterId r:id="rId98"/>
  </p:notesMasterIdLst>
  <p:handoutMasterIdLst>
    <p:handoutMasterId r:id="rId99"/>
  </p:handoutMasterIdLst>
  <p:sldIdLst>
    <p:sldId id="256" r:id="rId2"/>
    <p:sldId id="297" r:id="rId3"/>
    <p:sldId id="332" r:id="rId4"/>
    <p:sldId id="395" r:id="rId5"/>
    <p:sldId id="298" r:id="rId6"/>
    <p:sldId id="384" r:id="rId7"/>
    <p:sldId id="397" r:id="rId8"/>
    <p:sldId id="375" r:id="rId9"/>
    <p:sldId id="342" r:id="rId10"/>
    <p:sldId id="396" r:id="rId11"/>
    <p:sldId id="360" r:id="rId12"/>
    <p:sldId id="394" r:id="rId13"/>
    <p:sldId id="411" r:id="rId14"/>
    <p:sldId id="335" r:id="rId15"/>
    <p:sldId id="408" r:id="rId16"/>
    <p:sldId id="359" r:id="rId17"/>
    <p:sldId id="317" r:id="rId18"/>
    <p:sldId id="318" r:id="rId19"/>
    <p:sldId id="336" r:id="rId20"/>
    <p:sldId id="319" r:id="rId21"/>
    <p:sldId id="258" r:id="rId22"/>
    <p:sldId id="409" r:id="rId23"/>
    <p:sldId id="328" r:id="rId24"/>
    <p:sldId id="401" r:id="rId25"/>
    <p:sldId id="341" r:id="rId26"/>
    <p:sldId id="382" r:id="rId27"/>
    <p:sldId id="377" r:id="rId28"/>
    <p:sldId id="361" r:id="rId29"/>
    <p:sldId id="385" r:id="rId30"/>
    <p:sldId id="383" r:id="rId31"/>
    <p:sldId id="363" r:id="rId32"/>
    <p:sldId id="300" r:id="rId33"/>
    <p:sldId id="368" r:id="rId34"/>
    <p:sldId id="378" r:id="rId35"/>
    <p:sldId id="404" r:id="rId36"/>
    <p:sldId id="329" r:id="rId37"/>
    <p:sldId id="350" r:id="rId38"/>
    <p:sldId id="355" r:id="rId39"/>
    <p:sldId id="356" r:id="rId40"/>
    <p:sldId id="390" r:id="rId41"/>
    <p:sldId id="330" r:id="rId42"/>
    <p:sldId id="387" r:id="rId43"/>
    <p:sldId id="364" r:id="rId44"/>
    <p:sldId id="331" r:id="rId45"/>
    <p:sldId id="333" r:id="rId46"/>
    <p:sldId id="369" r:id="rId47"/>
    <p:sldId id="261" r:id="rId48"/>
    <p:sldId id="315" r:id="rId49"/>
    <p:sldId id="262" r:id="rId50"/>
    <p:sldId id="405" r:id="rId51"/>
    <p:sldId id="392" r:id="rId52"/>
    <p:sldId id="301" r:id="rId53"/>
    <p:sldId id="343" r:id="rId54"/>
    <p:sldId id="307" r:id="rId55"/>
    <p:sldId id="322" r:id="rId56"/>
    <p:sldId id="321" r:id="rId57"/>
    <p:sldId id="337" r:id="rId58"/>
    <p:sldId id="302" r:id="rId59"/>
    <p:sldId id="303" r:id="rId60"/>
    <p:sldId id="351" r:id="rId61"/>
    <p:sldId id="304" r:id="rId62"/>
    <p:sldId id="305" r:id="rId63"/>
    <p:sldId id="348" r:id="rId64"/>
    <p:sldId id="306" r:id="rId65"/>
    <p:sldId id="334" r:id="rId66"/>
    <p:sldId id="376" r:id="rId67"/>
    <p:sldId id="338" r:id="rId68"/>
    <p:sldId id="308" r:id="rId69"/>
    <p:sldId id="412" r:id="rId70"/>
    <p:sldId id="309" r:id="rId71"/>
    <p:sldId id="406" r:id="rId72"/>
    <p:sldId id="339" r:id="rId73"/>
    <p:sldId id="367" r:id="rId74"/>
    <p:sldId id="340" r:id="rId75"/>
    <p:sldId id="323" r:id="rId76"/>
    <p:sldId id="344" r:id="rId77"/>
    <p:sldId id="345" r:id="rId78"/>
    <p:sldId id="346" r:id="rId79"/>
    <p:sldId id="310" r:id="rId80"/>
    <p:sldId id="312" r:id="rId81"/>
    <p:sldId id="347" r:id="rId82"/>
    <p:sldId id="352" r:id="rId83"/>
    <p:sldId id="324" r:id="rId84"/>
    <p:sldId id="398" r:id="rId85"/>
    <p:sldId id="414" r:id="rId86"/>
    <p:sldId id="413" r:id="rId87"/>
    <p:sldId id="425" r:id="rId88"/>
    <p:sldId id="403" r:id="rId89"/>
    <p:sldId id="389" r:id="rId90"/>
    <p:sldId id="313" r:id="rId91"/>
    <p:sldId id="358" r:id="rId92"/>
    <p:sldId id="311" r:id="rId93"/>
    <p:sldId id="314" r:id="rId94"/>
    <p:sldId id="410" r:id="rId95"/>
    <p:sldId id="400" r:id="rId96"/>
    <p:sldId id="415" r:id="rId97"/>
  </p:sldIdLst>
  <p:sldSz cx="9144000" cy="6858000" type="screen4x3"/>
  <p:notesSz cx="6797675" cy="992663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CC"/>
    <a:srgbClr val="000000"/>
    <a:srgbClr val="666699"/>
    <a:srgbClr val="A50021"/>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2" autoAdjust="0"/>
    <p:restoredTop sz="96837" autoAdjust="0"/>
  </p:normalViewPr>
  <p:slideViewPr>
    <p:cSldViewPr>
      <p:cViewPr varScale="1">
        <p:scale>
          <a:sx n="96" d="100"/>
          <a:sy n="96" d="100"/>
        </p:scale>
        <p:origin x="504"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notesViewPr>
    <p:cSldViewPr>
      <p:cViewPr varScale="1">
        <p:scale>
          <a:sx n="49" d="100"/>
          <a:sy n="49" d="100"/>
        </p:scale>
        <p:origin x="-193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13" Type="http://schemas.openxmlformats.org/officeDocument/2006/relationships/slide" Target="slides/slide62.xml"/><Relationship Id="rId18" Type="http://schemas.openxmlformats.org/officeDocument/2006/relationships/slide" Target="slides/slide71.xml"/><Relationship Id="rId3" Type="http://schemas.openxmlformats.org/officeDocument/2006/relationships/slide" Target="slides/slide4.xml"/><Relationship Id="rId21" Type="http://schemas.openxmlformats.org/officeDocument/2006/relationships/slide" Target="slides/slide92.xml"/><Relationship Id="rId7" Type="http://schemas.openxmlformats.org/officeDocument/2006/relationships/slide" Target="slides/slide37.xml"/><Relationship Id="rId12" Type="http://schemas.openxmlformats.org/officeDocument/2006/relationships/slide" Target="slides/slide61.xml"/><Relationship Id="rId17" Type="http://schemas.openxmlformats.org/officeDocument/2006/relationships/slide" Target="slides/slide70.xml"/><Relationship Id="rId2" Type="http://schemas.openxmlformats.org/officeDocument/2006/relationships/slide" Target="slides/slide3.xml"/><Relationship Id="rId16" Type="http://schemas.openxmlformats.org/officeDocument/2006/relationships/slide" Target="slides/slide68.xml"/><Relationship Id="rId20" Type="http://schemas.openxmlformats.org/officeDocument/2006/relationships/slide" Target="slides/slide90.xml"/><Relationship Id="rId1" Type="http://schemas.openxmlformats.org/officeDocument/2006/relationships/slide" Target="slides/slide1.xml"/><Relationship Id="rId6" Type="http://schemas.openxmlformats.org/officeDocument/2006/relationships/slide" Target="slides/slide36.xml"/><Relationship Id="rId11" Type="http://schemas.openxmlformats.org/officeDocument/2006/relationships/slide" Target="slides/slide50.xml"/><Relationship Id="rId5" Type="http://schemas.openxmlformats.org/officeDocument/2006/relationships/slide" Target="slides/slide22.xml"/><Relationship Id="rId15" Type="http://schemas.openxmlformats.org/officeDocument/2006/relationships/slide" Target="slides/slide64.xml"/><Relationship Id="rId10" Type="http://schemas.openxmlformats.org/officeDocument/2006/relationships/slide" Target="slides/slide49.xml"/><Relationship Id="rId19" Type="http://schemas.openxmlformats.org/officeDocument/2006/relationships/slide" Target="slides/slide79.xml"/><Relationship Id="rId4" Type="http://schemas.openxmlformats.org/officeDocument/2006/relationships/slide" Target="slides/slide21.xml"/><Relationship Id="rId9" Type="http://schemas.openxmlformats.org/officeDocument/2006/relationships/slide" Target="slides/slide47.xml"/><Relationship Id="rId14" Type="http://schemas.openxmlformats.org/officeDocument/2006/relationships/slide" Target="slides/slide63.xml"/><Relationship Id="rId22" Type="http://schemas.openxmlformats.org/officeDocument/2006/relationships/slide" Target="slides/slide9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7EBB4-3DE2-354B-9A7B-BAC0578790E6}" type="doc">
      <dgm:prSet loTypeId="urn:microsoft.com/office/officeart/2005/8/layout/hChevron3" loCatId="" qsTypeId="urn:microsoft.com/office/officeart/2005/8/quickstyle/simple1" qsCatId="simple" csTypeId="urn:microsoft.com/office/officeart/2005/8/colors/colorful5" csCatId="colorful" phldr="1"/>
      <dgm:spPr/>
    </dgm:pt>
    <dgm:pt modelId="{EF274559-CC84-AD41-953C-18E1C6AAB567}" type="pres">
      <dgm:prSet presAssocID="{33E7EBB4-3DE2-354B-9A7B-BAC0578790E6}" presName="Name0" presStyleCnt="0">
        <dgm:presLayoutVars>
          <dgm:dir/>
          <dgm:resizeHandles val="exact"/>
        </dgm:presLayoutVars>
      </dgm:prSet>
      <dgm:spPr/>
    </dgm:pt>
  </dgm:ptLst>
  <dgm:cxnLst>
    <dgm:cxn modelId="{B2CA144F-1105-42EE-8CDA-3C774265C638}" type="presOf" srcId="{33E7EBB4-3DE2-354B-9A7B-BAC0578790E6}" destId="{EF274559-CC84-AD41-953C-18E1C6AAB567}" srcOrd="0" destOrd="0" presId="urn:microsoft.com/office/officeart/2005/8/layout/hChevron3"/>
  </dgm:cxnLst>
  <dgm:bg/>
  <dgm:whole>
    <a:ln>
      <a:noFill/>
    </a:ln>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28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pPr>
              <a:defRPr/>
            </a:pPr>
            <a:endParaRPr lang="fr-FR"/>
          </a:p>
        </p:txBody>
      </p:sp>
      <p:sp>
        <p:nvSpPr>
          <p:cNvPr id="63283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pPr>
              <a:defRPr/>
            </a:pPr>
            <a:endParaRPr lang="fr-FR"/>
          </a:p>
        </p:txBody>
      </p:sp>
      <p:sp>
        <p:nvSpPr>
          <p:cNvPr id="6328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pPr>
              <a:defRPr/>
            </a:pPr>
            <a:endParaRPr lang="fr-FR"/>
          </a:p>
        </p:txBody>
      </p:sp>
      <p:sp>
        <p:nvSpPr>
          <p:cNvPr id="63283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pPr>
              <a:defRPr/>
            </a:pPr>
            <a:fld id="{82036C47-0FD0-4D99-AC65-B09ABA5A9F5E}" type="slidenum">
              <a:rPr lang="fr-FR"/>
              <a:pPr>
                <a:defRPr/>
              </a:pPr>
              <a:t>‹N°›</a:t>
            </a:fld>
            <a:endParaRPr lang="fr-FR"/>
          </a:p>
        </p:txBody>
      </p:sp>
    </p:spTree>
    <p:extLst>
      <p:ext uri="{BB962C8B-B14F-4D97-AF65-F5344CB8AC3E}">
        <p14:creationId xmlns:p14="http://schemas.microsoft.com/office/powerpoint/2010/main" val="1422245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3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pPr>
              <a:defRPr/>
            </a:pPr>
            <a:endParaRPr lang="fr-FR"/>
          </a:p>
        </p:txBody>
      </p:sp>
      <p:sp>
        <p:nvSpPr>
          <p:cNvPr id="57037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pPr>
              <a:defRPr/>
            </a:pPr>
            <a:endParaRPr lang="fr-FR"/>
          </a:p>
        </p:txBody>
      </p:sp>
      <p:sp>
        <p:nvSpPr>
          <p:cNvPr id="778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7037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57037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pPr>
              <a:defRPr/>
            </a:pPr>
            <a:endParaRPr lang="fr-FR"/>
          </a:p>
        </p:txBody>
      </p:sp>
      <p:sp>
        <p:nvSpPr>
          <p:cNvPr id="57037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pPr>
              <a:defRPr/>
            </a:pPr>
            <a:fld id="{10EDBE9F-102B-459E-B43F-331BBE79CFA3}" type="slidenum">
              <a:rPr lang="fr-FR"/>
              <a:pPr>
                <a:defRPr/>
              </a:pPr>
              <a:t>‹N°›</a:t>
            </a:fld>
            <a:endParaRPr lang="fr-FR"/>
          </a:p>
        </p:txBody>
      </p:sp>
    </p:spTree>
    <p:extLst>
      <p:ext uri="{BB962C8B-B14F-4D97-AF65-F5344CB8AC3E}">
        <p14:creationId xmlns:p14="http://schemas.microsoft.com/office/powerpoint/2010/main" val="172177473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B5213BA-24C6-4E7F-9165-25A03C9A3AE4}" type="slidenum">
              <a:rPr lang="fr-FR" smtClean="0"/>
              <a:pPr/>
              <a:t>1</a:t>
            </a:fld>
            <a:endParaRPr lang="fr-F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0EDBE9F-102B-459E-B43F-331BBE79CFA3}" type="slidenum">
              <a:rPr lang="fr-FR" smtClean="0"/>
              <a:pPr>
                <a:defRPr/>
              </a:pPr>
              <a:t>11</a:t>
            </a:fld>
            <a:endParaRPr lang="fr-FR"/>
          </a:p>
        </p:txBody>
      </p:sp>
    </p:spTree>
    <p:extLst>
      <p:ext uri="{BB962C8B-B14F-4D97-AF65-F5344CB8AC3E}">
        <p14:creationId xmlns:p14="http://schemas.microsoft.com/office/powerpoint/2010/main" val="271951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A7B0CA6-1986-45E8-B374-E7A133D412B7}" type="slidenum">
              <a:rPr lang="fr-FR" smtClean="0"/>
              <a:pPr/>
              <a:t>14</a:t>
            </a:fld>
            <a:endParaRPr lang="fr-FR"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A7B0CA6-1986-45E8-B374-E7A133D412B7}" type="slidenum">
              <a:rPr lang="fr-FR" smtClean="0"/>
              <a:pPr/>
              <a:t>15</a:t>
            </a:fld>
            <a:endParaRPr lang="fr-FR"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Entrepreneurs de morale : ex il faut conserver du bois mort pour la biodiversité !</a:t>
            </a:r>
            <a:r>
              <a:rPr lang="fr-FR" baseline="0" dirty="0" smtClean="0"/>
              <a:t> Qui dit cela? Est ce un avis partagé par toute la communauté forestière ? </a:t>
            </a:r>
          </a:p>
          <a:p>
            <a:r>
              <a:rPr lang="fr-FR" sz="1200" dirty="0" smtClean="0">
                <a:solidFill>
                  <a:srgbClr val="000000"/>
                </a:solidFill>
              </a:rPr>
              <a:t>choix technologiques : faut il déboiser</a:t>
            </a:r>
            <a:r>
              <a:rPr lang="fr-FR" sz="1200" baseline="0" dirty="0" smtClean="0">
                <a:solidFill>
                  <a:srgbClr val="000000"/>
                </a:solidFill>
              </a:rPr>
              <a:t> la forêt pour sauver les énergie fossiles? </a:t>
            </a:r>
            <a:endParaRPr lang="fr-FR" dirty="0"/>
          </a:p>
        </p:txBody>
      </p:sp>
      <p:sp>
        <p:nvSpPr>
          <p:cNvPr id="4" name="Espace réservé du numéro de diapositive 3"/>
          <p:cNvSpPr>
            <a:spLocks noGrp="1"/>
          </p:cNvSpPr>
          <p:nvPr>
            <p:ph type="sldNum" sz="quarter" idx="10"/>
          </p:nvPr>
        </p:nvSpPr>
        <p:spPr/>
        <p:txBody>
          <a:bodyPr/>
          <a:lstStyle/>
          <a:p>
            <a:pPr>
              <a:defRPr/>
            </a:pPr>
            <a:fld id="{10EDBE9F-102B-459E-B43F-331BBE79CFA3}" type="slidenum">
              <a:rPr lang="fr-FR" smtClean="0"/>
              <a:pPr>
                <a:defRPr/>
              </a:pPr>
              <a:t>16</a:t>
            </a:fld>
            <a:endParaRPr lang="fr-FR"/>
          </a:p>
        </p:txBody>
      </p:sp>
    </p:spTree>
    <p:extLst>
      <p:ext uri="{BB962C8B-B14F-4D97-AF65-F5344CB8AC3E}">
        <p14:creationId xmlns:p14="http://schemas.microsoft.com/office/powerpoint/2010/main" val="64285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7664045-ECF0-4871-95FD-3A698B8DDDD0}" type="slidenum">
              <a:rPr lang="fr-FR" smtClean="0"/>
              <a:pPr/>
              <a:t>17</a:t>
            </a:fld>
            <a:endParaRPr lang="fr-F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239FD48-914A-4AD5-8DA7-07F1225890DC}" type="slidenum">
              <a:rPr lang="fr-FR" smtClean="0"/>
              <a:pPr/>
              <a:t>18</a:t>
            </a:fld>
            <a:endParaRPr lang="fr-F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fr-FR" i="1" dirty="0" smtClean="0"/>
              <a:t>Schütz : </a:t>
            </a:r>
          </a:p>
          <a:p>
            <a:pPr lvl="1" eaLnBrk="1" hangingPunct="1"/>
            <a:r>
              <a:rPr lang="fr-FR" i="1" dirty="0" smtClean="0"/>
              <a:t>routine  : « l’activité réelle se déroule dans une obscure semi-conscience ou dans la non conscience du sens visé »</a:t>
            </a:r>
          </a:p>
          <a:p>
            <a:pPr lvl="1" eaLnBrk="1" hangingPunct="1"/>
            <a:r>
              <a:rPr lang="fr-FR" i="1" dirty="0" smtClean="0"/>
              <a:t>Adaptation à nouvelle situation par analogie avec situation proches</a:t>
            </a:r>
          </a:p>
          <a:p>
            <a:pPr eaLnBrk="1" hangingPunct="1"/>
            <a:r>
              <a:rPr lang="fr-FR" i="1" dirty="0" smtClean="0"/>
              <a:t>Schütz : </a:t>
            </a:r>
          </a:p>
          <a:p>
            <a:pPr lvl="1" eaLnBrk="1" hangingPunct="1"/>
            <a:r>
              <a:rPr lang="fr-FR" i="1" dirty="0" smtClean="0"/>
              <a:t>routine  : « l’activité réelle se déroule dans une obscure semi-conscience ou dans la non conscience du sens visé »</a:t>
            </a:r>
          </a:p>
          <a:p>
            <a:pPr lvl="1" eaLnBrk="1" hangingPunct="1"/>
            <a:r>
              <a:rPr lang="fr-FR" i="1" dirty="0" smtClean="0"/>
              <a:t>Adaptation à nouvelle situation par analogie avec situation proches</a:t>
            </a:r>
          </a:p>
          <a:p>
            <a:pPr eaLnBrk="1" hangingPunct="1"/>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988ECD0-81B4-44C3-B94F-4C250689A401}" type="slidenum">
              <a:rPr lang="fr-FR" smtClean="0"/>
              <a:pPr/>
              <a:t>19</a:t>
            </a:fld>
            <a:endParaRPr lang="fr-FR"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fr-FR" i="1" dirty="0" smtClean="0"/>
              <a:t>Schütz : </a:t>
            </a:r>
          </a:p>
          <a:p>
            <a:pPr lvl="1" eaLnBrk="1" hangingPunct="1"/>
            <a:r>
              <a:rPr lang="fr-FR" i="1" dirty="0" smtClean="0"/>
              <a:t>routine  : « l’activité réelle se déroule dans une obscure semi-conscience ou dans la non conscience du sens visé »</a:t>
            </a:r>
          </a:p>
          <a:p>
            <a:pPr lvl="1" eaLnBrk="1" hangingPunct="1"/>
            <a:r>
              <a:rPr lang="fr-FR" i="1" dirty="0" smtClean="0"/>
              <a:t>Adaptation à nouvelle situation par analogie avec situation proches</a:t>
            </a:r>
          </a:p>
          <a:p>
            <a:pPr eaLnBrk="1" hangingPunct="1"/>
            <a:r>
              <a:rPr lang="fr-FR" i="1" dirty="0" smtClean="0"/>
              <a:t>Schütz : </a:t>
            </a:r>
          </a:p>
          <a:p>
            <a:pPr lvl="1" eaLnBrk="1" hangingPunct="1"/>
            <a:r>
              <a:rPr lang="fr-FR" i="1" dirty="0" smtClean="0"/>
              <a:t>routine  : « l’activité réelle se déroule dans une obscure semi-conscience ou dans la non conscience du sens visé »</a:t>
            </a:r>
          </a:p>
          <a:p>
            <a:pPr lvl="1" eaLnBrk="1" hangingPunct="1"/>
            <a:r>
              <a:rPr lang="fr-FR" i="1" dirty="0" smtClean="0"/>
              <a:t>Adaptation à nouvelle situation par analogie avec situation proches</a:t>
            </a:r>
          </a:p>
          <a:p>
            <a:pPr eaLnBrk="1" hangingPunct="1"/>
            <a:endParaRPr lang="fr-F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7A3E767-D2D2-4B0F-8ABA-D6527B9300E7}" type="slidenum">
              <a:rPr lang="fr-FR" smtClean="0"/>
              <a:pPr/>
              <a:t>20</a:t>
            </a:fld>
            <a:endParaRPr lang="fr-FR"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D9394B7-5DEE-47F0-A207-0C3DBCC10301}" type="slidenum">
              <a:rPr lang="fr-FR" smtClean="0"/>
              <a:pPr/>
              <a:t>21</a:t>
            </a:fld>
            <a:endParaRPr lang="fr-F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fr-FR" sz="900" dirty="0" smtClean="0"/>
              <a:t>Organisées : une RS n’est pas une base de données exhaustive sur un sujet (les forêts) mais le prototype le plus courant de sa catégorie (ma forêt, la forêt de..) : </a:t>
            </a:r>
          </a:p>
          <a:p>
            <a:pPr eaLnBrk="1" hangingPunct="1"/>
            <a:r>
              <a:rPr lang="fr-FR" sz="900" dirty="0" smtClean="0"/>
              <a:t>identification d’un objet par ressemblance avec un prototype de référence et pas à partir d’un listing exhaustifs de ces propriétés : typifications ou schémas simples, cohérents, familier, noyau stable de RS</a:t>
            </a:r>
          </a:p>
          <a:p>
            <a:pPr eaLnBrk="1" hangingPunct="1"/>
            <a:r>
              <a:rPr lang="fr-FR" sz="900" dirty="0" smtClean="0"/>
              <a:t>Stables/robustes : RS varient peu; elles ont la vie dure (on ne change pas d’opinion facilement); enracinement psychologique profond (socialisation primaire), enracinement social (effet de routine, mécanismes de subordination aux normes sociales (pas laisser déchets en forêt), stabilité des RS dans la vie quotidienne et au travail, justification des pratiques), enracinement institutionnel : RS sont fabriquées, reproduites et diffusées par le biais d’institution de toutes sortes : école, Etat, organisations professionnelles)  </a:t>
            </a:r>
          </a:p>
          <a:p>
            <a:pPr eaLnBrk="1" hangingPunct="1"/>
            <a:r>
              <a:rPr lang="fr-FR" sz="900" dirty="0" smtClean="0"/>
              <a:t>Utiles : les RS ne sont pas des images de la réalité ; elles sont des guides pour l’action elles construisent nos comportements et nos goûts (elles sont nos mode d’emplois % à notre environnement naturel et physique : ex nos images de la forêt (peur se perdre) induisent nos comportements (suivre les entiers)  </a:t>
            </a:r>
          </a:p>
          <a:p>
            <a:pPr eaLnBrk="1" hangingPunct="1"/>
            <a:r>
              <a:rPr lang="fr-FR" dirty="0" smtClean="0"/>
              <a:t>évolutives :  RS sont stables mais noyau périphérique des RS peut évoluer:  peut basculer dans des conceptions opposées. Processus d’adaptation au changement de contexte (physique, social…) : RS de la forêt : espace de loisir (accueil du public)  / espace sanctuaire de nature (réserve naturelle interdite au public)</a:t>
            </a:r>
          </a:p>
          <a:p>
            <a:pPr eaLnBrk="1" hangingPunct="1"/>
            <a:r>
              <a:rPr lang="fr-FR" sz="1000" dirty="0" smtClean="0"/>
              <a:t>RS : conceptions du monde ; des univers de pensée propres à chaque individus ou groupe d’individus</a:t>
            </a:r>
          </a:p>
          <a:p>
            <a:pPr eaLnBrk="1" hangingPunct="1"/>
            <a:endParaRPr lang="fr-FR" dirty="0" smtClean="0"/>
          </a:p>
          <a:p>
            <a:pPr eaLnBrk="1" hangingPunct="1"/>
            <a:r>
              <a:rPr lang="fr-FR" dirty="0" smtClean="0"/>
              <a:t>JODELET D . (</a:t>
            </a:r>
            <a:r>
              <a:rPr lang="fr-FR" dirty="0" err="1" smtClean="0"/>
              <a:t>sousladirectionde</a:t>
            </a:r>
            <a:r>
              <a:rPr lang="fr-FR" dirty="0" smtClean="0"/>
              <a:t>), 2003 . </a:t>
            </a:r>
            <a:r>
              <a:rPr lang="fr-FR" dirty="0" err="1" smtClean="0"/>
              <a:t>Lesreprésentations</a:t>
            </a:r>
            <a:r>
              <a:rPr lang="fr-FR" dirty="0" smtClean="0"/>
              <a:t> sociales .Paris: </a:t>
            </a:r>
            <a:r>
              <a:rPr lang="fr-FR" dirty="0" err="1" smtClean="0"/>
              <a:t>PressesUniversitairedeFrance</a:t>
            </a:r>
            <a:r>
              <a:rPr lang="fr-FR" dirty="0" smtClean="0"/>
              <a:t> . 454p .(Sociologie d’aujourd’hui) .</a:t>
            </a:r>
          </a:p>
          <a:p>
            <a:pPr eaLnBrk="1" hangingPunct="1"/>
            <a:r>
              <a:rPr lang="fr-FR" sz="1200" dirty="0" smtClean="0">
                <a:solidFill>
                  <a:srgbClr val="000000"/>
                </a:solidFill>
              </a:rPr>
              <a:t>Durkheim (1868) « Représentations individuelles et représentations collectives » </a:t>
            </a:r>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D9394B7-5DEE-47F0-A207-0C3DBCC10301}" type="slidenum">
              <a:rPr lang="fr-FR" smtClean="0"/>
              <a:pPr/>
              <a:t>22</a:t>
            </a:fld>
            <a:endParaRPr lang="fr-F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fr-FR" sz="900" dirty="0" smtClean="0"/>
              <a:t>Organisées : une RS n’est pas une base de données exhaustive sur un sujet (les forêts) mais le prototype le plus courant de sa catégorie (ma forêt, la forêt de..) : </a:t>
            </a:r>
          </a:p>
          <a:p>
            <a:pPr eaLnBrk="1" hangingPunct="1"/>
            <a:r>
              <a:rPr lang="fr-FR" sz="900" dirty="0" smtClean="0"/>
              <a:t>identification d’un objet par ressemblance avec un prototype de référence et pas à partir d’un listing exhaustifs de ces propriétés : typifications ou schémas simples, cohérents, familier, noyau stable de RS</a:t>
            </a:r>
          </a:p>
          <a:p>
            <a:pPr eaLnBrk="1" hangingPunct="1"/>
            <a:r>
              <a:rPr lang="fr-FR" sz="900" dirty="0" smtClean="0"/>
              <a:t>Stables/robustes : RS varient peu; elles ont la vie dure (on ne change pas d’opinion facilement); enracinement psychologique profond (socialisation primaire), enracinement social (effet de routine, mécanismes de subordination aux normes sociales (pas laisser déchets en forêt), stabilité des RS dans la vie quotidienne et au travail, justification des pratiques), enracinement institutionnel : RS sont fabriquées, reproduites et diffusées par le biais d’institution de toutes sortes : école, Etat, organisations professionnelles)  </a:t>
            </a:r>
          </a:p>
          <a:p>
            <a:pPr eaLnBrk="1" hangingPunct="1"/>
            <a:r>
              <a:rPr lang="fr-FR" sz="900" dirty="0" smtClean="0"/>
              <a:t>Utiles : les RS ne sont pas des images de la réalité ; elles sont des guides pour l’action elles construisent nos comportements et nos goûts (elles sont nos mode d’emplois % à notre environnement naturel et physique : ex nos images de la forêt (peur se perdre) induisent nos comportements (suivre les entiers)  </a:t>
            </a:r>
          </a:p>
          <a:p>
            <a:pPr eaLnBrk="1" hangingPunct="1"/>
            <a:r>
              <a:rPr lang="fr-FR" dirty="0" smtClean="0"/>
              <a:t>évolutives :  RS sont stables mais noyau périphérique des RS peut évoluer:  peut basculer dans des conceptions opposées. Processus d’adaptation au changement de contexte (physique, social…) : RS de la forêt : espace de loisir (accueil du public)  / espace sanctuaire de nature (réserve naturelle interdite au public)</a:t>
            </a:r>
          </a:p>
          <a:p>
            <a:pPr eaLnBrk="1" hangingPunct="1"/>
            <a:r>
              <a:rPr lang="fr-FR" sz="1000" dirty="0" smtClean="0"/>
              <a:t>RS : conceptions du monde ; des univers de pensée propres à chaque individus ou groupe d’individus</a:t>
            </a:r>
          </a:p>
          <a:p>
            <a:pPr eaLnBrk="1" hangingPunct="1"/>
            <a:endParaRPr lang="fr-FR" dirty="0" smtClean="0"/>
          </a:p>
          <a:p>
            <a:pPr eaLnBrk="1" hangingPunct="1"/>
            <a:r>
              <a:rPr lang="fr-FR" dirty="0" smtClean="0"/>
              <a:t>JODELET D . (</a:t>
            </a:r>
            <a:r>
              <a:rPr lang="fr-FR" dirty="0" err="1" smtClean="0"/>
              <a:t>sousladirectionde</a:t>
            </a:r>
            <a:r>
              <a:rPr lang="fr-FR" dirty="0" smtClean="0"/>
              <a:t>), 2003 . </a:t>
            </a:r>
            <a:r>
              <a:rPr lang="fr-FR" dirty="0" err="1" smtClean="0"/>
              <a:t>Lesreprésentations</a:t>
            </a:r>
            <a:r>
              <a:rPr lang="fr-FR" dirty="0" smtClean="0"/>
              <a:t> sociales .Paris: </a:t>
            </a:r>
            <a:r>
              <a:rPr lang="fr-FR" dirty="0" err="1" smtClean="0"/>
              <a:t>PressesUniversitairedeFrance</a:t>
            </a:r>
            <a:r>
              <a:rPr lang="fr-FR" dirty="0" smtClean="0"/>
              <a:t> . 454p .(Sociologie d’aujourd’hui) .</a:t>
            </a:r>
          </a:p>
          <a:p>
            <a:pPr eaLnBrk="1" hangingPunct="1"/>
            <a:endParaRPr lang="fr-FR" dirty="0" smtClean="0"/>
          </a:p>
          <a:p>
            <a:pPr eaLnBrk="1" hangingPunct="1"/>
            <a:r>
              <a:rPr lang="fr-FR" sz="1200" dirty="0" smtClean="0">
                <a:solidFill>
                  <a:srgbClr val="000000"/>
                </a:solidFill>
              </a:rPr>
              <a:t>Durkheim (1868) « Représentations individuelles et représentations collectives » </a:t>
            </a:r>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805C042-CBDF-49DF-97B7-B58901297B2A}" type="slidenum">
              <a:rPr lang="fr-FR" smtClean="0"/>
              <a:pPr/>
              <a:t>2</a:t>
            </a:fld>
            <a:endParaRPr lang="fr-F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5E06CC5-B129-4B89-9FB7-6D56442F86DB}" type="slidenum">
              <a:rPr lang="fr-FR" smtClean="0"/>
              <a:pPr/>
              <a:t>23</a:t>
            </a:fld>
            <a:endParaRPr lang="fr-FR"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EC6D905-61B7-40FE-8D7B-89CB91603DAF}" type="slidenum">
              <a:rPr lang="fr-FR" smtClean="0"/>
              <a:pPr/>
              <a:t>25</a:t>
            </a:fld>
            <a:endParaRPr lang="fr-F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EC6D905-61B7-40FE-8D7B-89CB91603DAF}" type="slidenum">
              <a:rPr lang="fr-FR" smtClean="0"/>
              <a:pPr/>
              <a:t>27</a:t>
            </a:fld>
            <a:endParaRPr lang="fr-F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21D1348-5E14-4D77-B2F7-383E3C6E8DCC}" type="slidenum">
              <a:rPr lang="fr-FR" smtClean="0"/>
              <a:pPr/>
              <a:t>32</a:t>
            </a:fld>
            <a:endParaRPr lang="fr-F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4EDE4D-C06E-457B-A54F-37547A9BC4B9}" type="slidenum">
              <a:rPr lang="fr-FR" smtClean="0"/>
              <a:pPr/>
              <a:t>33</a:t>
            </a:fld>
            <a:endParaRPr lang="fr-F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4EDE4D-C06E-457B-A54F-37547A9BC4B9}" type="slidenum">
              <a:rPr lang="fr-FR" smtClean="0"/>
              <a:pPr/>
              <a:t>34</a:t>
            </a:fld>
            <a:endParaRPr lang="fr-F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72BEDAA-6D10-4B0B-A257-E8F5558E2F0E}" type="slidenum">
              <a:rPr lang="fr-FR" smtClean="0"/>
              <a:pPr/>
              <a:t>36</a:t>
            </a:fld>
            <a:endParaRPr lang="fr-F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fr-FR" dirty="0" smtClean="0"/>
              <a:t>Approche quantitative</a:t>
            </a:r>
          </a:p>
          <a:p>
            <a:pPr lvl="2" eaLnBrk="1" hangingPunct="1"/>
            <a:r>
              <a:rPr lang="fr-FR" dirty="0" smtClean="0"/>
              <a:t>Quantifier des opinions : combien de gens pensent que …?</a:t>
            </a:r>
          </a:p>
          <a:p>
            <a:pPr lvl="2" eaLnBrk="1" hangingPunct="1"/>
            <a:r>
              <a:rPr lang="fr-FR" dirty="0" smtClean="0"/>
              <a:t>Enquête sur de grands territoires (département-Etat-UE) sur d’un base d’un échantillon représentatif de la population du territoire concerné  (100-1000)</a:t>
            </a:r>
          </a:p>
          <a:p>
            <a:pPr lvl="2" eaLnBrk="1" hangingPunct="1"/>
            <a:r>
              <a:rPr lang="fr-FR" dirty="0" smtClean="0"/>
              <a:t>Tester hypothèses et variables simples (influence de l’âge, sexe, profession)</a:t>
            </a:r>
          </a:p>
          <a:p>
            <a:pPr eaLnBrk="1" hangingPunct="1"/>
            <a:r>
              <a:rPr lang="fr-FR" dirty="0" smtClean="0"/>
              <a:t>Approche qualitative : </a:t>
            </a:r>
          </a:p>
          <a:p>
            <a:pPr lvl="2" eaLnBrk="1" hangingPunct="1"/>
            <a:r>
              <a:rPr lang="fr-FR" dirty="0" smtClean="0"/>
              <a:t>Comprendre de façon approfondie les RS :  pourquoi les gens pensent que ….? </a:t>
            </a:r>
          </a:p>
          <a:p>
            <a:pPr lvl="2" eaLnBrk="1" hangingPunct="1"/>
            <a:r>
              <a:rPr lang="fr-FR" dirty="0" smtClean="0"/>
              <a:t>Enquête sur de très petits territoires (commune- canton) et sur base d’un échantillon petit (20-50) et très diversifié </a:t>
            </a:r>
          </a:p>
          <a:p>
            <a:pPr lvl="2" eaLnBrk="1" hangingPunct="1"/>
            <a:r>
              <a:rPr lang="fr-FR" dirty="0" smtClean="0"/>
              <a:t>Tester des hypothèses et variables plus complexes (réseau social informel, catégories de pensée) </a:t>
            </a:r>
          </a:p>
          <a:p>
            <a:pPr eaLnBrk="1" hangingPunct="1"/>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D87B17B-A3BA-4D7E-94CB-00BC9C64A272}" type="slidenum">
              <a:rPr lang="fr-FR" smtClean="0"/>
              <a:pPr/>
              <a:t>37</a:t>
            </a:fld>
            <a:endParaRPr lang="fr-F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fr-FR" smtClean="0"/>
              <a:t>3000 hab : Marge d’erreur de 2.5% : 1016</a:t>
            </a:r>
          </a:p>
          <a:p>
            <a:pPr eaLnBrk="1" hangingPunct="1"/>
            <a:r>
              <a:rPr lang="fr-FR" smtClean="0"/>
              <a:t>3000 : Marge d’erreur 1% : 2286</a:t>
            </a:r>
          </a:p>
          <a:p>
            <a:pPr eaLnBrk="1" hangingPunct="1"/>
            <a:r>
              <a:rPr lang="fr-FR" smtClean="0"/>
              <a:t>50000 hab : 381/1491/8057</a:t>
            </a:r>
          </a:p>
          <a:p>
            <a:pPr eaLnBrk="1" hangingPunct="1"/>
            <a:r>
              <a:rPr lang="fr-FR" smtClean="0"/>
              <a:t>100 000 : 383/ 1513/ 8763</a:t>
            </a:r>
          </a:p>
          <a:p>
            <a:pPr eaLnBrk="1" hangingPunct="1"/>
            <a:endParaRPr lang="fr-FR" smtClean="0"/>
          </a:p>
          <a:p>
            <a:pPr eaLnBrk="1" hangingPunct="1"/>
            <a:r>
              <a:rPr lang="fr-FR" smtClean="0"/>
              <a:t>Représentativité : </a:t>
            </a:r>
          </a:p>
          <a:p>
            <a:pPr eaLnBrk="1" hangingPunct="1"/>
            <a:r>
              <a:rPr lang="fr-FR" smtClean="0"/>
              <a:t>Catégorie d’enquêtés bien identifiées : habitants permanents de la commune </a:t>
            </a:r>
          </a:p>
          <a:p>
            <a:pPr eaLnBrk="1" hangingPunct="1"/>
            <a:r>
              <a:rPr lang="fr-FR" smtClean="0"/>
              <a:t>catégorie plus difficiles à cerner (résident II/touristes, propriétaires fonciers forestiers: absenteïstes, très petits propriétaires&lt;1ha…)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EB72934-1238-4CF7-B119-84CC9B99DD85}" type="slidenum">
              <a:rPr lang="fr-FR" smtClean="0"/>
              <a:pPr/>
              <a:t>38</a:t>
            </a:fld>
            <a:endParaRPr lang="fr-F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kumimoji="1" lang="fr-FR" sz="1200" kern="1200" dirty="0" smtClean="0">
                <a:solidFill>
                  <a:schemeClr val="tx1"/>
                </a:solidFill>
                <a:effectLst/>
                <a:latin typeface="Times New Roman" pitchFamily="18" charset="0"/>
                <a:ea typeface="+mn-ea"/>
                <a:cs typeface="+mn-cs"/>
              </a:rPr>
              <a:t>La plupart du temps, la taille de la population, notée </a:t>
            </a:r>
            <a:r>
              <a:rPr kumimoji="1" lang="fr-FR" sz="1200" i="1" kern="1200" dirty="0" smtClean="0">
                <a:solidFill>
                  <a:schemeClr val="tx1"/>
                </a:solidFill>
                <a:effectLst/>
                <a:latin typeface="Times New Roman" pitchFamily="18" charset="0"/>
                <a:ea typeface="+mn-ea"/>
                <a:cs typeface="+mn-cs"/>
              </a:rPr>
              <a:t>N, </a:t>
            </a:r>
            <a:r>
              <a:rPr kumimoji="1" lang="fr-FR" sz="1200" kern="1200" dirty="0" smtClean="0">
                <a:solidFill>
                  <a:schemeClr val="tx1"/>
                </a:solidFill>
                <a:effectLst/>
                <a:latin typeface="Times New Roman" pitchFamily="18" charset="0"/>
                <a:ea typeface="+mn-ea"/>
                <a:cs typeface="+mn-cs"/>
              </a:rPr>
              <a:t>est très grande et la taille de l’échantillon peut être calculée à partir de la formule simplifiée :</a:t>
            </a:r>
          </a:p>
          <a:p>
            <a:r>
              <a:rPr kumimoji="1" lang="fr-FR" sz="1200" kern="1200" dirty="0" smtClean="0">
                <a:solidFill>
                  <a:schemeClr val="tx1"/>
                </a:solidFill>
                <a:effectLst/>
                <a:latin typeface="Times New Roman" pitchFamily="18" charset="0"/>
                <a:ea typeface="+mn-ea"/>
                <a:cs typeface="+mn-cs"/>
              </a:rPr>
              <a:t>où n est la taille de l’échantillon et m la marge d’erreur (exprimée en %).</a:t>
            </a:r>
          </a:p>
          <a:p>
            <a:r>
              <a:rPr kumimoji="1" lang="fr-FR" sz="1200" kern="1200" dirty="0" smtClean="0">
                <a:solidFill>
                  <a:schemeClr val="tx1"/>
                </a:solidFill>
                <a:effectLst/>
                <a:latin typeface="Times New Roman" pitchFamily="18" charset="0"/>
                <a:ea typeface="+mn-ea"/>
                <a:cs typeface="+mn-cs"/>
              </a:rPr>
              <a:t>Dans le cas de populations finies (où n &gt; 1/20 = 5% de N), on applique un facteur de correction et la taille de l’échantillon se calcule alors de la façon suivante : </a:t>
            </a:r>
          </a:p>
          <a:p>
            <a:r>
              <a:rPr kumimoji="1" lang="fr-FR" sz="1200" kern="1200" smtClean="0">
                <a:solidFill>
                  <a:schemeClr val="tx1"/>
                </a:solidFill>
                <a:effectLst/>
                <a:latin typeface="Times New Roman" pitchFamily="18" charset="0"/>
                <a:ea typeface="+mn-ea"/>
                <a:cs typeface="+mn-cs"/>
              </a:rPr>
              <a:t> </a:t>
            </a:r>
          </a:p>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B5885B6-4563-4D11-A876-EBCE3C404BDD}" type="slidenum">
              <a:rPr lang="fr-FR" smtClean="0"/>
              <a:pPr/>
              <a:t>39</a:t>
            </a:fld>
            <a:endParaRPr lang="fr-FR"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kumimoji="1" lang="fr-FR" sz="1200" kern="1200" dirty="0" smtClean="0">
                <a:solidFill>
                  <a:schemeClr val="tx1"/>
                </a:solidFill>
                <a:effectLst/>
                <a:latin typeface="Times New Roman" pitchFamily="18" charset="0"/>
                <a:ea typeface="+mn-ea"/>
                <a:cs typeface="+mn-cs"/>
              </a:rPr>
              <a:t>La plupart du temps, la taille de la population, notée </a:t>
            </a:r>
            <a:r>
              <a:rPr kumimoji="1" lang="fr-FR" sz="1200" i="1" kern="1200" dirty="0" smtClean="0">
                <a:solidFill>
                  <a:schemeClr val="tx1"/>
                </a:solidFill>
                <a:effectLst/>
                <a:latin typeface="Times New Roman" pitchFamily="18" charset="0"/>
                <a:ea typeface="+mn-ea"/>
                <a:cs typeface="+mn-cs"/>
              </a:rPr>
              <a:t>N, </a:t>
            </a:r>
            <a:r>
              <a:rPr kumimoji="1" lang="fr-FR" sz="1200" kern="1200" dirty="0" smtClean="0">
                <a:solidFill>
                  <a:schemeClr val="tx1"/>
                </a:solidFill>
                <a:effectLst/>
                <a:latin typeface="Times New Roman" pitchFamily="18" charset="0"/>
                <a:ea typeface="+mn-ea"/>
                <a:cs typeface="+mn-cs"/>
              </a:rPr>
              <a:t>est très grande et la taille de l’échantillon peut être calculée à partir de la formule simplifiée :</a:t>
            </a:r>
          </a:p>
          <a:p>
            <a:r>
              <a:rPr kumimoji="1" lang="fr-FR" sz="1200" kern="1200" dirty="0" smtClean="0">
                <a:solidFill>
                  <a:schemeClr val="tx1"/>
                </a:solidFill>
                <a:effectLst/>
                <a:latin typeface="Times New Roman" pitchFamily="18" charset="0"/>
                <a:ea typeface="+mn-ea"/>
                <a:cs typeface="+mn-cs"/>
              </a:rPr>
              <a:t>où n est la taille de l’échantillon et m la marge d’erreur (exprimée en %).</a:t>
            </a:r>
          </a:p>
          <a:p>
            <a:r>
              <a:rPr kumimoji="1" lang="fr-FR" sz="1200" kern="1200" dirty="0" smtClean="0">
                <a:solidFill>
                  <a:schemeClr val="tx1"/>
                </a:solidFill>
                <a:effectLst/>
                <a:latin typeface="Times New Roman" pitchFamily="18" charset="0"/>
                <a:ea typeface="+mn-ea"/>
                <a:cs typeface="+mn-cs"/>
              </a:rPr>
              <a:t>Dans le cas de populations finies (où n &gt; 1/20 = 5% de N), on applique un facteur de correction et la taille de l’échantillon se calcule alors de la façon suivante : </a:t>
            </a:r>
          </a:p>
          <a:p>
            <a:r>
              <a:rPr kumimoji="1" lang="fr-FR" sz="1200" kern="1200" dirty="0" smtClean="0">
                <a:solidFill>
                  <a:schemeClr val="tx1"/>
                </a:solidFill>
                <a:effectLst/>
                <a:latin typeface="Times New Roman" pitchFamily="18" charset="0"/>
                <a:ea typeface="+mn-ea"/>
                <a:cs typeface="+mn-cs"/>
              </a:rPr>
              <a:t> </a:t>
            </a:r>
          </a:p>
          <a:p>
            <a:pPr eaLnBrk="1" hangingPunct="1"/>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0636A41-EDB7-412B-B047-96405C1B3CB1}" type="slidenum">
              <a:rPr lang="fr-FR" smtClean="0"/>
              <a:pPr/>
              <a:t>3</a:t>
            </a:fld>
            <a:endParaRPr lang="fr-F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50/50 = population</a:t>
            </a:r>
            <a:r>
              <a:rPr lang="fr-FR" baseline="0" dirty="0" smtClean="0"/>
              <a:t> homogène 50%homme, 50% femme</a:t>
            </a:r>
          </a:p>
          <a:p>
            <a:r>
              <a:rPr lang="fr-FR" baseline="0" dirty="0" smtClean="0"/>
              <a:t>80/20 = population non homogène : 80% homme, 20% femme</a:t>
            </a:r>
            <a:endParaRPr lang="fr-FR" dirty="0"/>
          </a:p>
        </p:txBody>
      </p:sp>
      <p:sp>
        <p:nvSpPr>
          <p:cNvPr id="4" name="Espace réservé du numéro de diapositive 3"/>
          <p:cNvSpPr>
            <a:spLocks noGrp="1"/>
          </p:cNvSpPr>
          <p:nvPr>
            <p:ph type="sldNum" sz="quarter" idx="10"/>
          </p:nvPr>
        </p:nvSpPr>
        <p:spPr/>
        <p:txBody>
          <a:bodyPr/>
          <a:lstStyle/>
          <a:p>
            <a:pPr>
              <a:defRPr/>
            </a:pPr>
            <a:fld id="{10EDBE9F-102B-459E-B43F-331BBE79CFA3}" type="slidenum">
              <a:rPr lang="fr-FR" smtClean="0"/>
              <a:pPr>
                <a:defRPr/>
              </a:pPr>
              <a:t>40</a:t>
            </a:fld>
            <a:endParaRPr lang="fr-FR"/>
          </a:p>
        </p:txBody>
      </p:sp>
    </p:spTree>
    <p:extLst>
      <p:ext uri="{BB962C8B-B14F-4D97-AF65-F5344CB8AC3E}">
        <p14:creationId xmlns:p14="http://schemas.microsoft.com/office/powerpoint/2010/main" val="3959098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527FB68-5866-4EE8-887E-D825097083FF}" type="slidenum">
              <a:rPr lang="fr-FR" smtClean="0"/>
              <a:pPr/>
              <a:t>41</a:t>
            </a:fld>
            <a:endParaRPr lang="fr-F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D0D5FF6-F3EA-4CEA-9CB4-7C609F5556F9}" type="slidenum">
              <a:rPr lang="fr-FR" smtClean="0"/>
              <a:pPr/>
              <a:t>42</a:t>
            </a:fld>
            <a:endParaRPr lang="fr-FR"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fr-FR" sz="1000" smtClean="0"/>
              <a:t>AFCM et CAH réalisées sur toutes les variables en excluant L25, car trop atypique (les analyses précédentes qui l’incluaient le classaient toujours tout seul dans une catégorie à part).</a:t>
            </a:r>
          </a:p>
          <a:p>
            <a:pPr eaLnBrk="1" hangingPunct="1"/>
            <a:r>
              <a:rPr lang="fr-FR" sz="1000" smtClean="0"/>
              <a:t>Nombre d’individus retenus pour l’analyse finale : 33 (attention donc aux conclusions que l’on tire de ces résultats…)</a:t>
            </a:r>
            <a:endParaRPr lang="fr-FR" sz="1000" b="1" smtClean="0"/>
          </a:p>
          <a:p>
            <a:pPr eaLnBrk="1" hangingPunct="1"/>
            <a:r>
              <a:rPr lang="fr-FR" sz="1000" b="1" smtClean="0"/>
              <a:t>Commentaires AFCM</a:t>
            </a:r>
            <a:endParaRPr lang="fr-FR" sz="1000" smtClean="0"/>
          </a:p>
          <a:p>
            <a:pPr eaLnBrk="1" hangingPunct="1"/>
            <a:r>
              <a:rPr lang="fr-FR" sz="1000" smtClean="0"/>
              <a:t>D’après l’histogramme des valeurs propres on peut s’intéresser aux 2 ou 4 premiers axes.</a:t>
            </a:r>
          </a:p>
          <a:p>
            <a:pPr eaLnBrk="1" hangingPunct="1"/>
            <a:r>
              <a:rPr lang="fr-FR" sz="1000" smtClean="0"/>
              <a:t>Le premier plan factoriel (F1,F2) explique près de 38% de l’inertie totale.</a:t>
            </a:r>
          </a:p>
          <a:p>
            <a:pPr eaLnBrk="1" hangingPunct="1"/>
            <a:r>
              <a:rPr lang="fr-FR" sz="1000" smtClean="0"/>
              <a:t>Variables qui contribuent à la construction de l’Axe 1 : ResSoc, Gestion, Sylvi2, Gestsylvi.</a:t>
            </a:r>
          </a:p>
          <a:p>
            <a:pPr eaLnBrk="1" hangingPunct="1"/>
            <a:r>
              <a:rPr lang="fr-FR" sz="1000" smtClean="0"/>
              <a:t>Variables qui contribuent à la construction de l’Axe 2 : Biodiv, Remanent, IntFeuil, Sylvi2.</a:t>
            </a:r>
            <a:endParaRPr lang="fr-FR" sz="1000" b="1" smtClean="0"/>
          </a:p>
          <a:p>
            <a:pPr eaLnBrk="1" hangingPunct="1"/>
            <a:r>
              <a:rPr lang="fr-FR" sz="1000" b="1" smtClean="0"/>
              <a:t>Commentaires CAH</a:t>
            </a:r>
            <a:endParaRPr lang="fr-FR" sz="1000" smtClean="0"/>
          </a:p>
          <a:p>
            <a:pPr eaLnBrk="1" hangingPunct="1"/>
            <a:r>
              <a:rPr lang="fr-FR" sz="1000" smtClean="0"/>
              <a:t>L’analyse des correspondances multiples est suivie d’une classification ascendante hiérarchique qui permet de faire une partition des individus.</a:t>
            </a:r>
          </a:p>
          <a:p>
            <a:pPr eaLnBrk="1" hangingPunct="1"/>
            <a:r>
              <a:rPr lang="fr-FR" sz="1000" smtClean="0"/>
              <a:t>La meilleure partition possible d’après SPAD est une partition en 3 classes (cassure visible sur l’histogramme des indices de niveau).</a:t>
            </a:r>
          </a:p>
          <a:p>
            <a:pPr eaLnBrk="1" hangingPunct="1"/>
            <a:r>
              <a:rPr lang="fr-FR" sz="1000" smtClean="0"/>
              <a:t>3 classes :</a:t>
            </a:r>
          </a:p>
          <a:p>
            <a:pPr eaLnBrk="1" hangingPunct="1"/>
            <a:r>
              <a:rPr lang="fr-FR" sz="1000" smtClean="0"/>
              <a:t>- Classe 1 (55%) : individus qui sont pour la récolte des rémanents, avec un intérêt faible pour la biodiversité, une faible part des revenus issus de la forêt et un intérêt environnemental des feuillus faible (G2-G3) : L05   L11   L15   L16   L20   L22   L23   L26   L29   L30   L32   L33   L34   L37   L38</a:t>
            </a:r>
          </a:p>
          <a:p>
            <a:pPr eaLnBrk="1" hangingPunct="1"/>
            <a:r>
              <a:rPr lang="fr-FR" sz="1000" smtClean="0"/>
              <a:t>L42   L43   L51</a:t>
            </a:r>
          </a:p>
          <a:p>
            <a:pPr eaLnBrk="1" hangingPunct="1"/>
            <a:r>
              <a:rPr lang="fr-FR" sz="1000" smtClean="0"/>
              <a:t>- Classe 2 (30%) : intérêt environnemental des feuillus fort, contre la récolte des rémanents, fort intérêt pour la biodiversité (G4) : L12   L14   L19   L21   L28   L39   L41   L44   L48   L49</a:t>
            </a:r>
          </a:p>
          <a:p>
            <a:pPr eaLnBrk="1" hangingPunct="1"/>
            <a:r>
              <a:rPr lang="fr-FR" sz="1000" smtClean="0"/>
              <a:t>- Classe 3 (15%) : sylviculture HQ et standard, grandes propriétés, et actifs dans le réseau social (G1) : L17   L18   L24   L35   L36</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EA93802-3730-483E-BCD3-95FC70DE07F5}" type="slidenum">
              <a:rPr lang="fr-FR" smtClean="0"/>
              <a:pPr/>
              <a:t>44</a:t>
            </a:fld>
            <a:endParaRPr lang="fr-F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4658BB4-C264-4285-8584-907172687C63}" type="slidenum">
              <a:rPr lang="fr-FR" smtClean="0"/>
              <a:pPr/>
              <a:t>45</a:t>
            </a:fld>
            <a:endParaRPr lang="fr-F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1230A6-A26A-440A-87F1-617D6500045F}" type="slidenum">
              <a:rPr lang="fr-FR" smtClean="0"/>
              <a:pPr/>
              <a:t>47</a:t>
            </a:fld>
            <a:endParaRPr lang="fr-FR"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A2D2510-0C82-43B6-9FDE-7063173ACF2C}" type="slidenum">
              <a:rPr lang="fr-FR" smtClean="0"/>
              <a:pPr/>
              <a:t>48</a:t>
            </a:fld>
            <a:endParaRPr lang="fr-F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EEC17C3-41C2-4B3B-85AE-41DD53A0B242}" type="slidenum">
              <a:rPr lang="fr-FR" smtClean="0"/>
              <a:pPr/>
              <a:t>49</a:t>
            </a:fld>
            <a:endParaRPr lang="fr-F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fr-FR" dirty="0" smtClean="0"/>
              <a:t>Comment identifier les RS ? </a:t>
            </a:r>
          </a:p>
          <a:p>
            <a:pPr eaLnBrk="1" hangingPunct="1"/>
            <a:r>
              <a:rPr lang="fr-FR" dirty="0" smtClean="0"/>
              <a:t>Toujours eu tentation de vouloir quantifier le paysage notamment soit ses structures matérielles, ses composantes physiques : rassurant pour certains décideurs publiques de disposer de données quantitatives, de mesures, de données « objectives »  </a:t>
            </a:r>
          </a:p>
          <a:p>
            <a:pPr eaLnBrk="1" hangingPunct="1"/>
            <a:r>
              <a:rPr lang="fr-FR" dirty="0" smtClean="0"/>
              <a:t>1970 : approche très descriptive et analytique 1990 : écologie du paysage (inventaire des structures matérielles et fonctionnement entre elles)</a:t>
            </a:r>
          </a:p>
          <a:p>
            <a:pPr eaLnBrk="1" hangingPunct="1"/>
            <a:r>
              <a:rPr lang="fr-FR" dirty="0" smtClean="0"/>
              <a:t>Mais approche qui demande à être complété : est on sûr que les kilomètres de haies recensées ou disparues sont bien repérés par les acteurs locaux à qui est destiné l’action de sensibilisation au paysage (agriculteurs) ? Acteurs ont souvent une vue qualitative plus que quantitative du paysage </a:t>
            </a:r>
          </a:p>
          <a:p>
            <a:pPr eaLnBrk="1" hangingPunct="1"/>
            <a:r>
              <a:rPr lang="fr-FR" dirty="0" smtClean="0"/>
              <a:t>1970 : approche sensible du paysage à œil d’expert </a:t>
            </a:r>
          </a:p>
          <a:p>
            <a:pPr eaLnBrk="1" hangingPunct="1"/>
            <a:r>
              <a:rPr lang="fr-FR" dirty="0" smtClean="0"/>
              <a:t>1990 : approche sur les perceptions et </a:t>
            </a:r>
            <a:r>
              <a:rPr lang="fr-FR" dirty="0" err="1" smtClean="0"/>
              <a:t>représentaions</a:t>
            </a:r>
            <a:r>
              <a:rPr lang="fr-FR" dirty="0" smtClean="0"/>
              <a:t> du paysage par les acteurs locaux eux-mêmes</a:t>
            </a:r>
          </a:p>
          <a:p>
            <a:pPr eaLnBrk="1" hangingPunct="1"/>
            <a:r>
              <a:rPr lang="fr-FR" dirty="0" smtClean="0"/>
              <a:t>Question centrale : qu’est que je perçois de mon paysage et comment je l’apprécie  </a:t>
            </a:r>
          </a:p>
          <a:p>
            <a:pPr eaLnBrk="1" hangingPunct="1"/>
            <a:endParaRPr lang="fr-FR" dirty="0" smtClean="0"/>
          </a:p>
          <a:p>
            <a:pPr eaLnBrk="1" hangingPunct="1"/>
            <a:r>
              <a:rPr lang="fr-FR" dirty="0" smtClean="0"/>
              <a:t>Approche quantitative</a:t>
            </a:r>
          </a:p>
          <a:p>
            <a:pPr lvl="2" eaLnBrk="1" hangingPunct="1"/>
            <a:r>
              <a:rPr lang="fr-FR" dirty="0" smtClean="0"/>
              <a:t>Quantifier des opinions : combien de gens pensent que …?</a:t>
            </a:r>
          </a:p>
          <a:p>
            <a:pPr lvl="2" eaLnBrk="1" hangingPunct="1"/>
            <a:r>
              <a:rPr lang="fr-FR" dirty="0" smtClean="0"/>
              <a:t>Enquête sur de grands territoires (département-Etat-UE) sur d’un base d’un échantillon représentatif de la population du territoire concerné  (100-1000)</a:t>
            </a:r>
          </a:p>
          <a:p>
            <a:pPr lvl="2" eaLnBrk="1" hangingPunct="1"/>
            <a:r>
              <a:rPr lang="fr-FR" dirty="0" smtClean="0"/>
              <a:t>Tester hypothèses et variables simples (influence de l’âge, sexe, profession)</a:t>
            </a:r>
          </a:p>
          <a:p>
            <a:pPr eaLnBrk="1" hangingPunct="1"/>
            <a:r>
              <a:rPr lang="fr-FR" dirty="0" smtClean="0"/>
              <a:t>Approche qualitative : </a:t>
            </a:r>
          </a:p>
          <a:p>
            <a:pPr lvl="2" eaLnBrk="1" hangingPunct="1"/>
            <a:r>
              <a:rPr lang="fr-FR" dirty="0" smtClean="0"/>
              <a:t>Comprendre de façon approfondie les RS :  pourquoi les gens pensent que ….? </a:t>
            </a:r>
          </a:p>
          <a:p>
            <a:pPr lvl="2" eaLnBrk="1" hangingPunct="1"/>
            <a:r>
              <a:rPr lang="fr-FR" dirty="0" smtClean="0"/>
              <a:t>Enquête sur de très petits territoires (commune- canton) et sur base d’un échantillon petit (20-50) et très diversifié </a:t>
            </a:r>
          </a:p>
          <a:p>
            <a:pPr lvl="2" eaLnBrk="1" hangingPunct="1"/>
            <a:r>
              <a:rPr lang="fr-FR" dirty="0" smtClean="0"/>
              <a:t>Tester des hypothèses et variables plus complexes (réseau social informel, catégories de pensée) </a:t>
            </a:r>
          </a:p>
          <a:p>
            <a:pPr eaLnBrk="1" hangingPunct="1"/>
            <a:endParaRPr lang="fr-FR"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EEC17C3-41C2-4B3B-85AE-41DD53A0B242}" type="slidenum">
              <a:rPr lang="fr-FR" smtClean="0"/>
              <a:pPr/>
              <a:t>50</a:t>
            </a:fld>
            <a:endParaRPr lang="fr-F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fr-FR" dirty="0" smtClean="0"/>
              <a:t>Comment identifier les RS ? </a:t>
            </a:r>
          </a:p>
          <a:p>
            <a:pPr eaLnBrk="1" hangingPunct="1"/>
            <a:r>
              <a:rPr lang="fr-FR" dirty="0" smtClean="0"/>
              <a:t>Toujours eu tentation de vouloir quantifier le paysage notamment soit ses structures matérielles, ses composantes physiques : rassurant pour certains décideurs publiques de disposer de données quantitatives, de mesures, de données « objectives »  </a:t>
            </a:r>
          </a:p>
          <a:p>
            <a:pPr eaLnBrk="1" hangingPunct="1"/>
            <a:r>
              <a:rPr lang="fr-FR" dirty="0" smtClean="0"/>
              <a:t>1970 : approche très descriptive et analytique 1990 : écologie du paysage (inventaire des structures matérielles et fonctionnement entre elles)</a:t>
            </a:r>
          </a:p>
          <a:p>
            <a:pPr eaLnBrk="1" hangingPunct="1"/>
            <a:r>
              <a:rPr lang="fr-FR" dirty="0" smtClean="0"/>
              <a:t>Mais approche qui demande à être complété : est on sûr que les kilomètres de haies recensées ou disparues sont bien repérés par les acteurs locaux à qui est destiné l’action de sensibilisation au paysage (agriculteurs) ? Acteurs ont souvent une vue qualitative plus que quantitative du paysage </a:t>
            </a:r>
          </a:p>
          <a:p>
            <a:pPr eaLnBrk="1" hangingPunct="1"/>
            <a:r>
              <a:rPr lang="fr-FR" dirty="0" smtClean="0"/>
              <a:t>1970 : approche sensible du paysage à œil d’expert </a:t>
            </a:r>
          </a:p>
          <a:p>
            <a:pPr eaLnBrk="1" hangingPunct="1"/>
            <a:r>
              <a:rPr lang="fr-FR" dirty="0" smtClean="0"/>
              <a:t>1990 : approche sur les perceptions et </a:t>
            </a:r>
            <a:r>
              <a:rPr lang="fr-FR" dirty="0" err="1" smtClean="0"/>
              <a:t>représentaions</a:t>
            </a:r>
            <a:r>
              <a:rPr lang="fr-FR" dirty="0" smtClean="0"/>
              <a:t> du paysage par les acteurs locaux eux-mêmes</a:t>
            </a:r>
          </a:p>
          <a:p>
            <a:pPr eaLnBrk="1" hangingPunct="1"/>
            <a:r>
              <a:rPr lang="fr-FR" dirty="0" smtClean="0"/>
              <a:t>Question centrale : qu’est que je perçois de mon paysage et comment je l’apprécie  </a:t>
            </a:r>
          </a:p>
          <a:p>
            <a:pPr eaLnBrk="1" hangingPunct="1"/>
            <a:endParaRPr lang="fr-FR" dirty="0" smtClean="0"/>
          </a:p>
          <a:p>
            <a:pPr eaLnBrk="1" hangingPunct="1"/>
            <a:r>
              <a:rPr lang="fr-FR" dirty="0" smtClean="0"/>
              <a:t>Approche quantitative</a:t>
            </a:r>
          </a:p>
          <a:p>
            <a:pPr lvl="2" eaLnBrk="1" hangingPunct="1"/>
            <a:r>
              <a:rPr lang="fr-FR" dirty="0" smtClean="0"/>
              <a:t>Quantifier des opinions : combien de gens pensent que …?</a:t>
            </a:r>
          </a:p>
          <a:p>
            <a:pPr lvl="2" eaLnBrk="1" hangingPunct="1"/>
            <a:r>
              <a:rPr lang="fr-FR" dirty="0" smtClean="0"/>
              <a:t>Enquête sur de grands territoires (département-Etat-UE) sur d’un base d’un échantillon représentatif de la population du territoire concerné  (100-1000)</a:t>
            </a:r>
          </a:p>
          <a:p>
            <a:pPr lvl="2" eaLnBrk="1" hangingPunct="1"/>
            <a:r>
              <a:rPr lang="fr-FR" dirty="0" smtClean="0"/>
              <a:t>Tester hypothèses et variables simples (influence de l’âge, sexe, profession)</a:t>
            </a:r>
          </a:p>
          <a:p>
            <a:pPr eaLnBrk="1" hangingPunct="1"/>
            <a:r>
              <a:rPr lang="fr-FR" dirty="0" smtClean="0"/>
              <a:t>Approche qualitative : </a:t>
            </a:r>
          </a:p>
          <a:p>
            <a:pPr lvl="2" eaLnBrk="1" hangingPunct="1"/>
            <a:r>
              <a:rPr lang="fr-FR" dirty="0" smtClean="0"/>
              <a:t>Comprendre de façon approfondie les RS :  pourquoi les gens pensent que ….? </a:t>
            </a:r>
          </a:p>
          <a:p>
            <a:pPr lvl="2" eaLnBrk="1" hangingPunct="1"/>
            <a:r>
              <a:rPr lang="fr-FR" dirty="0" smtClean="0"/>
              <a:t>Enquête sur de très petits territoires (commune- canton) et sur base d’un échantillon petit (20-50) et très diversifié </a:t>
            </a:r>
          </a:p>
          <a:p>
            <a:pPr lvl="2" eaLnBrk="1" hangingPunct="1"/>
            <a:r>
              <a:rPr lang="fr-FR" dirty="0" smtClean="0"/>
              <a:t>Tester des hypothèses et variables plus complexes (réseau social informel, catégories de pensée) </a:t>
            </a:r>
          </a:p>
          <a:p>
            <a:pPr eaLnBrk="1" hangingPunct="1"/>
            <a:endParaRPr lang="fr-FR"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811869A-04C8-4F7C-9F6F-82B7BBCFB9C7}" type="slidenum">
              <a:rPr lang="fr-FR" smtClean="0"/>
              <a:pPr/>
              <a:t>52</a:t>
            </a:fld>
            <a:endParaRPr lang="fr-F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0636A41-EDB7-412B-B047-96405C1B3CB1}" type="slidenum">
              <a:rPr lang="fr-FR" smtClean="0"/>
              <a:pPr/>
              <a:t>4</a:t>
            </a:fld>
            <a:endParaRPr lang="fr-F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73F0975-8432-4615-9560-9E93E07133DA}" type="slidenum">
              <a:rPr lang="fr-FR" smtClean="0"/>
              <a:pPr/>
              <a:t>53</a:t>
            </a:fld>
            <a:endParaRPr lang="fr-F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5C7503B-A2A0-4BC6-908B-AE52A9F98983}" type="slidenum">
              <a:rPr lang="fr-FR" smtClean="0"/>
              <a:pPr/>
              <a:t>54</a:t>
            </a:fld>
            <a:endParaRPr lang="fr-F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F172CDD-D636-4049-9B74-F8629CC59F6D}" type="slidenum">
              <a:rPr lang="fr-FR" smtClean="0"/>
              <a:pPr/>
              <a:t>55</a:t>
            </a:fld>
            <a:endParaRPr lang="fr-F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B8DE79D-BDD1-42E9-B7E2-BFDB2543FD7E}" type="slidenum">
              <a:rPr lang="fr-FR" smtClean="0"/>
              <a:pPr/>
              <a:t>56</a:t>
            </a:fld>
            <a:endParaRPr lang="fr-F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fr-FR" smtClean="0"/>
              <a:t>Jeux de rôles : le suspicieux (nbre d’ha en propriété ; avoir au moins un ordre d’idée), le bavard, le « mon avis n’est pas important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04BFAC2-13A1-42C0-82C8-3615E31C816F}" type="slidenum">
              <a:rPr lang="fr-FR" smtClean="0"/>
              <a:pPr/>
              <a:t>57</a:t>
            </a:fld>
            <a:endParaRPr lang="fr-FR"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2E61E55-151D-44F6-A7E5-99D3D9BCCD78}" type="slidenum">
              <a:rPr lang="fr-FR" smtClean="0"/>
              <a:pPr/>
              <a:t>58</a:t>
            </a:fld>
            <a:endParaRPr lang="fr-F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fr-FR" smtClean="0"/>
              <a:t>Jouer un rôle d’informateur (pas un spécialiste de la forêt mais un connaisseur de la vie locale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6DEC7CD-3747-4743-826B-92B04B2D682E}" type="slidenum">
              <a:rPr lang="fr-FR" smtClean="0"/>
              <a:pPr/>
              <a:t>59</a:t>
            </a:fld>
            <a:endParaRPr lang="fr-F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0C59CB7-FCA5-45DB-85DA-B2BC4F7758AB}" type="slidenum">
              <a:rPr lang="fr-FR" smtClean="0"/>
              <a:pPr/>
              <a:t>60</a:t>
            </a:fld>
            <a:endParaRPr lang="fr-F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F241AE8-AB55-427E-86DF-F436F6F50825}" type="slidenum">
              <a:rPr lang="fr-FR" smtClean="0"/>
              <a:pPr/>
              <a:t>61</a:t>
            </a:fld>
            <a:endParaRPr lang="fr-F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96C0F5E-E681-4115-A28E-D9588593C980}" type="slidenum">
              <a:rPr lang="fr-FR" smtClean="0"/>
              <a:pPr/>
              <a:t>62</a:t>
            </a:fld>
            <a:endParaRPr lang="fr-FR"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CA5C8C5-E3EB-41CF-8157-E22C731EDFBA}" type="slidenum">
              <a:rPr lang="fr-FR" smtClean="0"/>
              <a:pPr/>
              <a:t>5</a:t>
            </a:fld>
            <a:endParaRPr lang="fr-FR"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BEA1105-2A3E-44FE-8A92-D4C83D1F0936}" type="slidenum">
              <a:rPr lang="fr-FR" smtClean="0"/>
              <a:pPr/>
              <a:t>63</a:t>
            </a:fld>
            <a:endParaRPr lang="fr-F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96BE0A6-D547-4A13-8258-F99E88CFE545}" type="slidenum">
              <a:rPr lang="fr-FR" smtClean="0"/>
              <a:pPr/>
              <a:t>64</a:t>
            </a:fld>
            <a:endParaRPr lang="fr-F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4F662AC-D614-4349-877B-72F8A5E541CF}" type="slidenum">
              <a:rPr lang="fr-FR" smtClean="0"/>
              <a:pPr/>
              <a:t>65</a:t>
            </a:fld>
            <a:endParaRPr lang="fr-FR"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B8DE79D-BDD1-42E9-B7E2-BFDB2543FD7E}" type="slidenum">
              <a:rPr lang="fr-FR" smtClean="0"/>
              <a:pPr/>
              <a:t>66</a:t>
            </a:fld>
            <a:endParaRPr lang="fr-F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fr-FR" smtClean="0"/>
              <a:t>Jeux de rôles : le suspicieux (nbre d’ha en propriété ; avoir au moins un ordre d’idée), le bavard, le « mon avis n’est pas important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5DED7D5-36F7-40FA-9819-A82D4ECE1A08}" type="slidenum">
              <a:rPr lang="fr-FR" smtClean="0"/>
              <a:pPr/>
              <a:t>67</a:t>
            </a:fld>
            <a:endParaRPr lang="fr-FR"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FF9A876-8358-49B2-B729-89AA1F0D2A43}" type="slidenum">
              <a:rPr lang="fr-FR" smtClean="0"/>
              <a:pPr/>
              <a:t>68</a:t>
            </a:fld>
            <a:endParaRPr lang="fr-FR"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473142B-2E11-4DD2-9272-BD2B585A3A02}" type="slidenum">
              <a:rPr lang="fr-FR" smtClean="0"/>
              <a:pPr/>
              <a:t>70</a:t>
            </a:fld>
            <a:endParaRPr lang="fr-FR"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473142B-2E11-4DD2-9272-BD2B585A3A02}" type="slidenum">
              <a:rPr lang="fr-FR" smtClean="0"/>
              <a:pPr/>
              <a:t>71</a:t>
            </a:fld>
            <a:endParaRPr lang="fr-FR"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87EB340-D421-4FC3-8D78-2C7988A60C35}" type="slidenum">
              <a:rPr lang="fr-FR" smtClean="0"/>
              <a:pPr/>
              <a:t>72</a:t>
            </a:fld>
            <a:endParaRPr lang="fr-FR"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4B2F8D2F-7F63-426E-B295-0221BF3EEADC}" type="slidenum">
              <a:rPr lang="fr-FR" smtClean="0"/>
              <a:pPr/>
              <a:t>73</a:t>
            </a:fld>
            <a:endParaRPr lang="fr-F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CA5C8C5-E3EB-41CF-8157-E22C731EDFBA}" type="slidenum">
              <a:rPr lang="fr-FR" smtClean="0"/>
              <a:pPr/>
              <a:t>6</a:t>
            </a:fld>
            <a:endParaRPr lang="fr-FR"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While the reality is always constructed and ordered through the subjective meaning, an elusive and disordered world persists and participates in peoples’ experiments by producing unexpected effects. </a:t>
            </a:r>
            <a:endParaRPr lang="fr-FR" sz="1400" dirty="0" smtClean="0">
              <a:solidFill>
                <a:srgbClr val="000000"/>
              </a:solidFill>
            </a:endParaRPr>
          </a:p>
          <a:p>
            <a:pPr eaLnBrk="1" hangingPunct="1"/>
            <a:endParaRPr lang="fr-FR"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E3D869F-2AA4-4AC1-AE64-E1A5D03E0DF5}" type="slidenum">
              <a:rPr lang="fr-FR" smtClean="0"/>
              <a:pPr/>
              <a:t>74</a:t>
            </a:fld>
            <a:endParaRPr lang="fr-F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396C920-49C8-43B7-A9E9-45C33984A531}" type="slidenum">
              <a:rPr lang="fr-FR" smtClean="0"/>
              <a:pPr/>
              <a:t>75</a:t>
            </a:fld>
            <a:endParaRPr lang="fr-F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ADB189AA-81CE-418C-9538-33FCBC50DBD1}" type="slidenum">
              <a:rPr lang="fr-FR" smtClean="0"/>
              <a:pPr/>
              <a:t>76</a:t>
            </a:fld>
            <a:endParaRPr lang="fr-F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B3A1F58-C0F3-43E3-9AF2-DACA7E3F3B0A}" type="slidenum">
              <a:rPr lang="fr-FR" smtClean="0"/>
              <a:pPr/>
              <a:t>77</a:t>
            </a:fld>
            <a:endParaRPr lang="fr-F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1C3CDB3-3848-49D3-B803-6A7E5FD7882D}" type="slidenum">
              <a:rPr lang="fr-FR" smtClean="0"/>
              <a:pPr/>
              <a:t>78</a:t>
            </a:fld>
            <a:endParaRPr lang="fr-FR"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2822C33-DB20-4DAE-B1FC-FD845AE0DC04}" type="slidenum">
              <a:rPr lang="fr-FR" smtClean="0"/>
              <a:pPr/>
              <a:t>79</a:t>
            </a:fld>
            <a:endParaRPr lang="fr-FR"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BBD32201-756D-4C4C-8723-C09FE925A301}" type="slidenum">
              <a:rPr lang="fr-FR" smtClean="0"/>
              <a:pPr/>
              <a:t>80</a:t>
            </a:fld>
            <a:endParaRPr lang="fr-FR"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F8D91DA-A7A5-46C1-9A1F-F32B9AD385B7}" type="slidenum">
              <a:rPr lang="fr-FR" smtClean="0"/>
              <a:pPr/>
              <a:t>81</a:t>
            </a:fld>
            <a:endParaRPr lang="fr-F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B35C701-154C-4D84-883A-4CBC40272F45}" type="slidenum">
              <a:rPr lang="fr-FR" smtClean="0"/>
              <a:pPr/>
              <a:t>82</a:t>
            </a:fld>
            <a:endParaRPr lang="fr-FR"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79FA4B0-3B19-499A-8A6A-92C18558CDE3}" type="slidenum">
              <a:rPr lang="fr-FR" smtClean="0"/>
              <a:pPr/>
              <a:t>83</a:t>
            </a:fld>
            <a:endParaRPr lang="fr-FR"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CA5C8C5-E3EB-41CF-8157-E22C731EDFBA}" type="slidenum">
              <a:rPr lang="fr-FR" smtClean="0"/>
              <a:pPr/>
              <a:t>8</a:t>
            </a:fld>
            <a:endParaRPr lang="fr-FR"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02c4461fe_0_3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002c4461fe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7265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dirty="0"/>
              <a:t>6 groupes de propriétaires forestiers et 6 façons de considérer et d’intégrer la biodiversité dans leurs pratiques forestières </a:t>
            </a:r>
          </a:p>
        </p:txBody>
      </p:sp>
    </p:spTree>
    <p:extLst>
      <p:ext uri="{BB962C8B-B14F-4D97-AF65-F5344CB8AC3E}">
        <p14:creationId xmlns:p14="http://schemas.microsoft.com/office/powerpoint/2010/main" val="1596190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Tx/>
              <a:buChar char="-"/>
            </a:pPr>
            <a:r>
              <a:rPr lang="fr-FR" dirty="0" smtClean="0"/>
              <a:t> 10 pays : BG, FR, GR, IE, IT, LT, NL, PT, SE, SK</a:t>
            </a:r>
          </a:p>
          <a:p>
            <a:pPr>
              <a:buFontTx/>
              <a:buChar char="-"/>
            </a:pPr>
            <a:r>
              <a:rPr lang="fr-FR" dirty="0" smtClean="0"/>
              <a:t> profils</a:t>
            </a:r>
            <a:r>
              <a:rPr lang="fr-FR" baseline="0" dirty="0" smtClean="0"/>
              <a:t> ou idéaux-types communs aux 10 pays . Idéaux types construits sur leurs logiques d’action individuelle et sur leurs sensibilité à des facteurs structurels (marché, politiques publiques, prescriptions environnementales, information, etc.)</a:t>
            </a:r>
          </a:p>
          <a:p>
            <a:pPr>
              <a:buFontTx/>
              <a:buChar char="-"/>
            </a:pPr>
            <a:r>
              <a:rPr lang="fr-FR" baseline="0" dirty="0" smtClean="0"/>
              <a:t> PFO pas réductible à un seul type de logique </a:t>
            </a:r>
          </a:p>
          <a:p>
            <a:pPr>
              <a:buFontTx/>
              <a:buNone/>
            </a:pPr>
            <a:endParaRPr lang="fr-FR" dirty="0" smtClean="0"/>
          </a:p>
          <a:p>
            <a:pPr rtl="0" eaLnBrk="1" fontAlgn="t" latinLnBrk="0" hangingPunct="1"/>
            <a:r>
              <a:rPr lang="en-GB" sz="1200" b="1" i="0" u="none" strike="noStrike" kern="1200" dirty="0" smtClean="0">
                <a:solidFill>
                  <a:schemeClr val="tx1"/>
                </a:solidFill>
                <a:effectLst/>
                <a:latin typeface="+mn-lt"/>
                <a:ea typeface="+mn-ea"/>
                <a:cs typeface="+mn-cs"/>
              </a:rPr>
              <a:t>Type </a:t>
            </a:r>
            <a:endParaRPr lang="fr-FR"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T1 “Optimizers” (Economy-oriented) </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“businessmen” (LT), “Forest entrepreneurs” (SE); “Grands propriétaires ” (FR, GR), “Forest </a:t>
            </a:r>
            <a:r>
              <a:rPr lang="fr-FR" sz="1200" b="0" i="0" u="none" strike="noStrike" kern="1200" dirty="0" err="1" smtClean="0">
                <a:solidFill>
                  <a:schemeClr val="tx1"/>
                </a:solidFill>
                <a:effectLst/>
                <a:latin typeface="+mn-lt"/>
                <a:ea typeface="+mn-ea"/>
                <a:cs typeface="+mn-cs"/>
              </a:rPr>
              <a:t>farmer</a:t>
            </a:r>
            <a:r>
              <a:rPr lang="fr-FR" sz="1200" b="0" i="0" u="none" strike="noStrike" kern="1200" dirty="0" smtClean="0">
                <a:solidFill>
                  <a:schemeClr val="tx1"/>
                </a:solidFill>
                <a:effectLst/>
                <a:latin typeface="+mn-lt"/>
                <a:ea typeface="+mn-ea"/>
                <a:cs typeface="+mn-cs"/>
              </a:rPr>
              <a:t>” (IE)</a:t>
            </a:r>
          </a:p>
          <a:p>
            <a:pPr rtl="0" eaLnBrk="1" fontAlgn="t" latinLnBrk="0" hangingPunct="1"/>
            <a:r>
              <a:rPr lang="fr-FR" sz="1200" b="0" i="0" u="none" strike="noStrike" kern="1200" dirty="0" smtClean="0">
                <a:solidFill>
                  <a:schemeClr val="tx1"/>
                </a:solidFill>
                <a:effectLst/>
                <a:latin typeface="+mn-lt"/>
                <a:ea typeface="+mn-ea"/>
                <a:cs typeface="+mn-cs"/>
              </a:rPr>
              <a:t>Grande propriété</a:t>
            </a:r>
            <a:r>
              <a:rPr lang="fr-FR" sz="1200" b="0" i="0" u="none" strike="noStrike" kern="1200" baseline="0" dirty="0" smtClean="0">
                <a:solidFill>
                  <a:schemeClr val="tx1"/>
                </a:solidFill>
                <a:effectLst/>
                <a:latin typeface="+mn-lt"/>
                <a:ea typeface="+mn-ea"/>
                <a:cs typeface="+mn-cs"/>
              </a:rPr>
              <a:t>, leader actifs dans les réseaux de vulgarisation, innovateur </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baseline="0" dirty="0" smtClean="0">
                <a:solidFill>
                  <a:schemeClr val="tx1"/>
                </a:solidFill>
                <a:effectLst/>
                <a:latin typeface="+mn-lt"/>
                <a:ea typeface="+mn-ea"/>
                <a:cs typeface="+mn-cs"/>
              </a:rPr>
              <a:t>Rentabilité/productivité comme critère de performance </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baseline="0" dirty="0" smtClean="0">
                <a:solidFill>
                  <a:schemeClr val="tx1"/>
                </a:solidFill>
                <a:effectLst/>
                <a:latin typeface="+mn-lt"/>
                <a:ea typeface="+mn-ea"/>
                <a:cs typeface="+mn-cs"/>
              </a:rPr>
              <a:t>Normes environnementales comme facteur limitant à la rentabilité </a:t>
            </a:r>
            <a:r>
              <a:rPr lang="fr-FR" sz="1200" b="0" i="0" u="none" strike="noStrike" kern="1200" dirty="0" smtClean="0">
                <a:solidFill>
                  <a:schemeClr val="tx1"/>
                </a:solidFill>
                <a:effectLst/>
                <a:latin typeface="+mn-lt"/>
                <a:ea typeface="+mn-ea"/>
                <a:cs typeface="+mn-cs"/>
              </a:rPr>
              <a:t> </a:t>
            </a:r>
          </a:p>
          <a:p>
            <a:pPr rtl="0" eaLnBrk="1" fontAlgn="t" latinLnBrk="0" hangingPunct="1"/>
            <a:r>
              <a:rPr lang="fr-FR" sz="1200" b="0" i="0" u="none" strike="noStrike" kern="1200" dirty="0" smtClean="0">
                <a:solidFill>
                  <a:schemeClr val="tx1"/>
                </a:solidFill>
                <a:effectLst/>
                <a:latin typeface="+mn-lt"/>
                <a:ea typeface="+mn-ea"/>
                <a:cs typeface="+mn-cs"/>
              </a:rPr>
              <a:t>Revenu</a:t>
            </a:r>
            <a:r>
              <a:rPr lang="fr-FR" sz="1200" b="0" i="0" u="none" strike="noStrike" kern="1200" baseline="0" dirty="0" smtClean="0">
                <a:solidFill>
                  <a:schemeClr val="tx1"/>
                </a:solidFill>
                <a:effectLst/>
                <a:latin typeface="+mn-lt"/>
                <a:ea typeface="+mn-ea"/>
                <a:cs typeface="+mn-cs"/>
              </a:rPr>
              <a:t> forestier issus dune grande diversité possible de produits (BO, BI, BE, Chasse)</a:t>
            </a:r>
            <a:endParaRPr lang="fr-FR"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T2 “traditionalist ” (tradition oriented) </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“Gestionnaire</a:t>
            </a:r>
            <a:r>
              <a:rPr lang="fr-FR" sz="1200" b="0" i="0" u="none" strike="noStrike" kern="1200" baseline="0" dirty="0" smtClean="0">
                <a:solidFill>
                  <a:schemeClr val="tx1"/>
                </a:solidFill>
                <a:effectLst/>
                <a:latin typeface="+mn-lt"/>
                <a:ea typeface="+mn-ea"/>
                <a:cs typeface="+mn-cs"/>
              </a:rPr>
              <a:t> bon père de famille”  </a:t>
            </a:r>
            <a:r>
              <a:rPr lang="fr-FR" sz="1200" b="0" i="0" u="none" strike="noStrike" kern="1200" dirty="0" smtClean="0">
                <a:solidFill>
                  <a:schemeClr val="tx1"/>
                </a:solidFill>
                <a:effectLst/>
                <a:latin typeface="+mn-lt"/>
                <a:ea typeface="+mn-ea"/>
                <a:cs typeface="+mn-cs"/>
              </a:rPr>
              <a:t>(FR), “</a:t>
            </a:r>
            <a:r>
              <a:rPr lang="fr-FR" sz="1200" b="0" i="0" u="none" strike="noStrike" kern="1200" dirty="0" err="1" smtClean="0">
                <a:solidFill>
                  <a:schemeClr val="tx1"/>
                </a:solidFill>
                <a:effectLst/>
                <a:latin typeface="+mn-lt"/>
                <a:ea typeface="+mn-ea"/>
                <a:cs typeface="+mn-cs"/>
              </a:rPr>
              <a:t>household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FOw</a:t>
            </a:r>
            <a:r>
              <a:rPr lang="fr-FR" sz="1200" b="0" i="0" u="none" strike="noStrike" kern="1200" dirty="0" smtClean="0">
                <a:solidFill>
                  <a:schemeClr val="tx1"/>
                </a:solidFill>
                <a:effectLst/>
                <a:latin typeface="+mn-lt"/>
                <a:ea typeface="+mn-ea"/>
                <a:cs typeface="+mn-cs"/>
              </a:rPr>
              <a:t>”(LT), “</a:t>
            </a:r>
            <a:r>
              <a:rPr lang="fr-FR" sz="1200" b="0" i="0" u="none" strike="noStrike" kern="1200" dirty="0" err="1" smtClean="0">
                <a:solidFill>
                  <a:schemeClr val="tx1"/>
                </a:solidFill>
                <a:effectLst/>
                <a:latin typeface="+mn-lt"/>
                <a:ea typeface="+mn-ea"/>
                <a:cs typeface="+mn-cs"/>
              </a:rPr>
              <a:t>family</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FOw</a:t>
            </a:r>
            <a:r>
              <a:rPr lang="fr-FR" sz="1200" b="0" i="0" u="none" strike="noStrike" kern="1200" dirty="0" smtClean="0">
                <a:solidFill>
                  <a:schemeClr val="tx1"/>
                </a:solidFill>
                <a:effectLst/>
                <a:latin typeface="+mn-lt"/>
                <a:ea typeface="+mn-ea"/>
                <a:cs typeface="+mn-cs"/>
              </a:rPr>
              <a:t>” (SE), “multi-objective </a:t>
            </a:r>
            <a:r>
              <a:rPr lang="fr-FR" sz="1200" b="0" i="0" u="none" strike="noStrike" kern="1200" dirty="0" err="1" smtClean="0">
                <a:solidFill>
                  <a:schemeClr val="tx1"/>
                </a:solidFill>
                <a:effectLst/>
                <a:latin typeface="+mn-lt"/>
                <a:ea typeface="+mn-ea"/>
                <a:cs typeface="+mn-cs"/>
              </a:rPr>
              <a:t>FOw</a:t>
            </a:r>
            <a:r>
              <a:rPr lang="fr-FR" sz="1200" b="0" i="0" u="none" strike="noStrike" kern="1200" dirty="0" smtClean="0">
                <a:solidFill>
                  <a:schemeClr val="tx1"/>
                </a:solidFill>
                <a:effectLst/>
                <a:latin typeface="+mn-lt"/>
                <a:ea typeface="+mn-ea"/>
                <a:cs typeface="+mn-cs"/>
              </a:rPr>
              <a:t>” (IT)</a:t>
            </a:r>
          </a:p>
          <a:p>
            <a:pPr rtl="0" eaLnBrk="1" fontAlgn="t" latinLnBrk="0" hangingPunct="1"/>
            <a:r>
              <a:rPr lang="fr-FR" sz="1200" b="0" i="0" u="none" strike="noStrike" kern="1200" dirty="0" smtClean="0">
                <a:solidFill>
                  <a:schemeClr val="tx1"/>
                </a:solidFill>
                <a:effectLst/>
                <a:latin typeface="+mn-lt"/>
                <a:ea typeface="+mn-ea"/>
                <a:cs typeface="+mn-cs"/>
              </a:rPr>
              <a:t>Petite moyenne</a:t>
            </a:r>
            <a:r>
              <a:rPr lang="fr-FR" sz="1200" b="0" i="0" u="none" strike="noStrike" kern="1200" baseline="0" dirty="0" smtClean="0">
                <a:solidFill>
                  <a:schemeClr val="tx1"/>
                </a:solidFill>
                <a:effectLst/>
                <a:latin typeface="+mn-lt"/>
                <a:ea typeface="+mn-ea"/>
                <a:cs typeface="+mn-cs"/>
              </a:rPr>
              <a:t> propriété forestière, intégré dans réseau de pairs mais pas leader</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Attachés</a:t>
            </a:r>
            <a:r>
              <a:rPr lang="fr-FR" sz="1200" b="0" i="0" u="none" strike="noStrike" kern="1200" baseline="0" dirty="0" smtClean="0">
                <a:solidFill>
                  <a:schemeClr val="tx1"/>
                </a:solidFill>
                <a:effectLst/>
                <a:latin typeface="+mn-lt"/>
                <a:ea typeface="+mn-ea"/>
                <a:cs typeface="+mn-cs"/>
              </a:rPr>
              <a:t> à pratiques </a:t>
            </a:r>
            <a:r>
              <a:rPr lang="fr-FR" sz="1200" b="0" i="0" u="none" strike="noStrike" kern="1200" baseline="0" dirty="0" err="1" smtClean="0">
                <a:solidFill>
                  <a:schemeClr val="tx1"/>
                </a:solidFill>
                <a:effectLst/>
                <a:latin typeface="+mn-lt"/>
                <a:ea typeface="+mn-ea"/>
                <a:cs typeface="+mn-cs"/>
              </a:rPr>
              <a:t>routinisées</a:t>
            </a:r>
            <a:r>
              <a:rPr lang="fr-FR" sz="1200" b="0" i="0" u="none" strike="noStrike" kern="1200" baseline="0" dirty="0" smtClean="0">
                <a:solidFill>
                  <a:schemeClr val="tx1"/>
                </a:solidFill>
                <a:effectLst/>
                <a:latin typeface="+mn-lt"/>
                <a:ea typeface="+mn-ea"/>
                <a:cs typeface="+mn-cs"/>
              </a:rPr>
              <a:t>, testés par expérience des prédécesseurs </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Revenu</a:t>
            </a:r>
            <a:r>
              <a:rPr lang="fr-FR" sz="1200" b="0" i="0" u="none" strike="noStrike" kern="1200" baseline="0" dirty="0" smtClean="0">
                <a:solidFill>
                  <a:schemeClr val="tx1"/>
                </a:solidFill>
                <a:effectLst/>
                <a:latin typeface="+mn-lt"/>
                <a:ea typeface="+mn-ea"/>
                <a:cs typeface="+mn-cs"/>
              </a:rPr>
              <a:t> forestier issus plus faibles, moins de diversité possibles,(BO/BI,  forêt “caisse d’épargne/patrimoine”</a:t>
            </a:r>
            <a:r>
              <a:rPr lang="fr-FR" sz="1200" b="0" i="0" u="none" strike="noStrike" kern="1200" dirty="0" smtClean="0">
                <a:solidFill>
                  <a:schemeClr val="tx1"/>
                </a:solidFill>
                <a:effectLst/>
                <a:latin typeface="+mn-lt"/>
                <a:ea typeface="+mn-ea"/>
                <a:cs typeface="+mn-cs"/>
              </a:rPr>
              <a:t>.</a:t>
            </a:r>
          </a:p>
          <a:p>
            <a:pPr rtl="0" eaLnBrk="1" fontAlgn="t" latinLnBrk="0" hangingPunct="1"/>
            <a:r>
              <a:rPr lang="en-GB" sz="1200" b="1" i="0" u="none" strike="noStrike" kern="1200" dirty="0" smtClean="0">
                <a:solidFill>
                  <a:schemeClr val="tx1"/>
                </a:solidFill>
                <a:effectLst/>
                <a:latin typeface="+mn-lt"/>
                <a:ea typeface="+mn-ea"/>
                <a:cs typeface="+mn-cs"/>
              </a:rPr>
              <a:t>T3 “Passives” (Outsider/passive) </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“Passif/absentéiste” (FR), “ad hoc </a:t>
            </a:r>
            <a:r>
              <a:rPr lang="fr-FR" sz="1200" b="0" i="0" u="none" strike="noStrike" kern="1200" dirty="0" err="1" smtClean="0">
                <a:solidFill>
                  <a:schemeClr val="tx1"/>
                </a:solidFill>
                <a:effectLst/>
                <a:latin typeface="+mn-lt"/>
                <a:ea typeface="+mn-ea"/>
                <a:cs typeface="+mn-cs"/>
              </a:rPr>
              <a:t>owner</a:t>
            </a:r>
            <a:r>
              <a:rPr lang="fr-FR" sz="1200" b="0" i="0" u="none" strike="noStrike" kern="1200" dirty="0" smtClean="0">
                <a:solidFill>
                  <a:schemeClr val="tx1"/>
                </a:solidFill>
                <a:effectLst/>
                <a:latin typeface="+mn-lt"/>
                <a:ea typeface="+mn-ea"/>
                <a:cs typeface="+mn-cs"/>
              </a:rPr>
              <a:t>” (LT), “</a:t>
            </a:r>
            <a:r>
              <a:rPr lang="fr-FR" sz="1200" b="0" i="0" u="none" strike="noStrike" kern="1200" dirty="0" err="1" smtClean="0">
                <a:solidFill>
                  <a:schemeClr val="tx1"/>
                </a:solidFill>
                <a:effectLst/>
                <a:latin typeface="+mn-lt"/>
                <a:ea typeface="+mn-ea"/>
                <a:cs typeface="+mn-cs"/>
              </a:rPr>
              <a:t>neglecting</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famer</a:t>
            </a:r>
            <a:r>
              <a:rPr lang="fr-FR" sz="1200" b="0" i="0" u="none" strike="noStrike" kern="1200" dirty="0" smtClean="0">
                <a:solidFill>
                  <a:schemeClr val="tx1"/>
                </a:solidFill>
                <a:effectLst/>
                <a:latin typeface="+mn-lt"/>
                <a:ea typeface="+mn-ea"/>
                <a:cs typeface="+mn-cs"/>
              </a:rPr>
              <a:t>” (IE), “</a:t>
            </a:r>
            <a:r>
              <a:rPr lang="fr-FR" sz="1200" b="0" i="0" u="none" strike="noStrike" kern="1200" dirty="0" err="1" smtClean="0">
                <a:solidFill>
                  <a:schemeClr val="tx1"/>
                </a:solidFill>
                <a:effectLst/>
                <a:latin typeface="+mn-lt"/>
                <a:ea typeface="+mn-ea"/>
                <a:cs typeface="+mn-cs"/>
              </a:rPr>
              <a:t>disinterested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FOw</a:t>
            </a:r>
            <a:r>
              <a:rPr lang="fr-FR" sz="1200" b="0" i="0" u="none" strike="noStrike" kern="1200" dirty="0" smtClean="0">
                <a:solidFill>
                  <a:schemeClr val="tx1"/>
                </a:solidFill>
                <a:effectLst/>
                <a:latin typeface="+mn-lt"/>
                <a:ea typeface="+mn-ea"/>
                <a:cs typeface="+mn-cs"/>
              </a:rPr>
              <a:t>” (IT), </a:t>
            </a:r>
          </a:p>
          <a:p>
            <a:pPr rtl="0" eaLnBrk="1" fontAlgn="t" latinLnBrk="0" hangingPunct="1"/>
            <a:r>
              <a:rPr lang="fr-FR" sz="1200" b="0" i="0" u="none" strike="noStrike" kern="1200" dirty="0" smtClean="0">
                <a:solidFill>
                  <a:schemeClr val="tx1"/>
                </a:solidFill>
                <a:effectLst/>
                <a:latin typeface="+mn-lt"/>
                <a:ea typeface="+mn-ea"/>
                <a:cs typeface="+mn-cs"/>
              </a:rPr>
              <a:t>Petite propriété, souvent absentéiste, Pas/peu</a:t>
            </a:r>
            <a:r>
              <a:rPr lang="fr-FR" sz="1200" b="0" i="0" u="none" strike="noStrike" kern="1200" baseline="0" dirty="0" smtClean="0">
                <a:solidFill>
                  <a:schemeClr val="tx1"/>
                </a:solidFill>
                <a:effectLst/>
                <a:latin typeface="+mn-lt"/>
                <a:ea typeface="+mn-ea"/>
                <a:cs typeface="+mn-cs"/>
              </a:rPr>
              <a:t> de contact avec réseaux de pairs</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Gestion a minima en fonction des besoins (bois de chauffage, champignon) , pas des “illettrés sylvicoles” mais</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non-conseillés, potentiel d’investissement personnel</a:t>
            </a:r>
          </a:p>
          <a:p>
            <a:pPr rtl="0" eaLnBrk="1" fontAlgn="t" latinLnBrk="0" hangingPunct="1"/>
            <a:r>
              <a:rPr lang="fr-FR" sz="1200" b="0" i="0" u="none" strike="noStrike" kern="1200" dirty="0" smtClean="0">
                <a:solidFill>
                  <a:schemeClr val="tx1"/>
                </a:solidFill>
                <a:effectLst/>
                <a:latin typeface="+mn-lt"/>
                <a:ea typeface="+mn-ea"/>
                <a:cs typeface="+mn-cs"/>
              </a:rPr>
              <a:t>Vrais passifs , l’héritage fardeau </a:t>
            </a:r>
          </a:p>
          <a:p>
            <a:pPr rtl="0" eaLnBrk="1" fontAlgn="t" latinLnBrk="0" hangingPunct="1"/>
            <a:r>
              <a:rPr lang="en-GB" sz="1200" b="1" i="0" u="none" strike="noStrike" kern="1200" dirty="0" smtClean="0">
                <a:solidFill>
                  <a:schemeClr val="tx1"/>
                </a:solidFill>
                <a:effectLst/>
                <a:latin typeface="+mn-lt"/>
                <a:ea typeface="+mn-ea"/>
                <a:cs typeface="+mn-cs"/>
              </a:rPr>
              <a:t>T4 “Environmentalists” (close to nature)</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a:t>
            </a:r>
            <a:r>
              <a:rPr lang="fr-FR" sz="1200" b="0" i="0" u="none" strike="noStrike" kern="1200" dirty="0" err="1" smtClean="0">
                <a:solidFill>
                  <a:schemeClr val="tx1"/>
                </a:solidFill>
                <a:effectLst/>
                <a:latin typeface="+mn-lt"/>
                <a:ea typeface="+mn-ea"/>
                <a:cs typeface="+mn-cs"/>
              </a:rPr>
              <a:t>Environmentaliste</a:t>
            </a:r>
            <a:r>
              <a:rPr lang="fr-FR" sz="1200" b="0" i="0" u="none" strike="noStrike" kern="1200" dirty="0" smtClean="0">
                <a:solidFill>
                  <a:schemeClr val="tx1"/>
                </a:solidFill>
                <a:effectLst/>
                <a:latin typeface="+mn-lt"/>
                <a:ea typeface="+mn-ea"/>
                <a:cs typeface="+mn-cs"/>
              </a:rPr>
              <a:t>” (FR), “</a:t>
            </a:r>
            <a:r>
              <a:rPr lang="fr-FR" sz="1200" b="0" i="0" u="none" strike="noStrike" kern="1200" dirty="0" err="1" smtClean="0">
                <a:solidFill>
                  <a:schemeClr val="tx1"/>
                </a:solidFill>
                <a:effectLst/>
                <a:latin typeface="+mn-lt"/>
                <a:ea typeface="+mn-ea"/>
                <a:cs typeface="+mn-cs"/>
              </a:rPr>
              <a:t>forest</a:t>
            </a:r>
            <a:r>
              <a:rPr lang="fr-FR" sz="1200" b="0" i="0" u="none" strike="noStrike" kern="1200" dirty="0" smtClean="0">
                <a:solidFill>
                  <a:schemeClr val="tx1"/>
                </a:solidFill>
                <a:effectLst/>
                <a:latin typeface="+mn-lt"/>
                <a:ea typeface="+mn-ea"/>
                <a:cs typeface="+mn-cs"/>
              </a:rPr>
              <a:t> lover” (LT), “green values” </a:t>
            </a:r>
            <a:r>
              <a:rPr lang="fr-FR" sz="1200" b="0" i="0" u="none" strike="noStrike" kern="1200" dirty="0" err="1" smtClean="0">
                <a:solidFill>
                  <a:schemeClr val="tx1"/>
                </a:solidFill>
                <a:effectLst/>
                <a:latin typeface="+mn-lt"/>
                <a:ea typeface="+mn-ea"/>
                <a:cs typeface="+mn-cs"/>
              </a:rPr>
              <a:t>FOw</a:t>
            </a:r>
            <a:r>
              <a:rPr lang="fr-FR" sz="1200" b="0" i="0" u="none" strike="noStrike" kern="1200" dirty="0" smtClean="0">
                <a:solidFill>
                  <a:schemeClr val="tx1"/>
                </a:solidFill>
                <a:effectLst/>
                <a:latin typeface="+mn-lt"/>
                <a:ea typeface="+mn-ea"/>
                <a:cs typeface="+mn-cs"/>
              </a:rPr>
              <a:t> (SE), </a:t>
            </a:r>
          </a:p>
          <a:p>
            <a:pPr rtl="0" eaLnBrk="1" fontAlgn="t" latinLnBrk="0" hangingPunct="1"/>
            <a:r>
              <a:rPr lang="fr-FR" sz="1200" b="0" i="0" u="none" strike="noStrike" kern="1200" dirty="0" smtClean="0">
                <a:solidFill>
                  <a:schemeClr val="tx1"/>
                </a:solidFill>
                <a:effectLst/>
                <a:latin typeface="+mn-lt"/>
                <a:ea typeface="+mn-ea"/>
                <a:cs typeface="+mn-cs"/>
              </a:rPr>
              <a:t>Double objectif rentabilité</a:t>
            </a:r>
            <a:r>
              <a:rPr lang="fr-FR" sz="1200" b="0" i="0" u="none" strike="noStrike" kern="1200" baseline="0" dirty="0" smtClean="0">
                <a:solidFill>
                  <a:schemeClr val="tx1"/>
                </a:solidFill>
                <a:effectLst/>
                <a:latin typeface="+mn-lt"/>
                <a:ea typeface="+mn-ea"/>
                <a:cs typeface="+mn-cs"/>
              </a:rPr>
              <a:t> économique et protection de l’environnement </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baseline="0" dirty="0" smtClean="0">
                <a:solidFill>
                  <a:schemeClr val="tx1"/>
                </a:solidFill>
                <a:effectLst/>
                <a:latin typeface="+mn-lt"/>
                <a:ea typeface="+mn-ea"/>
                <a:cs typeface="+mn-cs"/>
              </a:rPr>
              <a:t>Adepte de mode de gestion alternative, diversification des mode de gestion  </a:t>
            </a:r>
            <a:r>
              <a:rPr lang="fr-FR" sz="1200" b="0" i="0" u="none" strike="noStrike" kern="1200" dirty="0" smtClean="0">
                <a:solidFill>
                  <a:schemeClr val="tx1"/>
                </a:solidFill>
                <a:effectLst/>
                <a:latin typeface="+mn-lt"/>
                <a:ea typeface="+mn-ea"/>
                <a:cs typeface="+mn-cs"/>
              </a:rPr>
              <a:t>Looks to </a:t>
            </a:r>
            <a:r>
              <a:rPr lang="fr-FR" sz="1200" b="0" i="0" u="none" strike="noStrike" kern="1200" dirty="0" err="1" smtClean="0">
                <a:solidFill>
                  <a:schemeClr val="tx1"/>
                </a:solidFill>
                <a:effectLst/>
                <a:latin typeface="+mn-lt"/>
                <a:ea typeface="+mn-ea"/>
                <a:cs typeface="+mn-cs"/>
              </a:rPr>
              <a:t>earn</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their</a:t>
            </a:r>
            <a:r>
              <a:rPr lang="fr-FR" sz="1200" b="0" i="0" u="none" strike="noStrike" kern="1200" dirty="0" smtClean="0">
                <a:solidFill>
                  <a:schemeClr val="tx1"/>
                </a:solidFill>
                <a:effectLst/>
                <a:latin typeface="+mn-lt"/>
                <a:ea typeface="+mn-ea"/>
                <a:cs typeface="+mn-cs"/>
              </a:rPr>
              <a:t> living </a:t>
            </a:r>
            <a:r>
              <a:rPr lang="fr-FR" sz="1200" b="0" i="0" u="none" strike="noStrike" kern="1200" dirty="0" err="1" smtClean="0">
                <a:solidFill>
                  <a:schemeClr val="tx1"/>
                </a:solidFill>
                <a:effectLst/>
                <a:latin typeface="+mn-lt"/>
                <a:ea typeface="+mn-ea"/>
                <a:cs typeface="+mn-cs"/>
              </a:rPr>
              <a:t>from</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forestry</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while</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still</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aiming</a:t>
            </a:r>
            <a:r>
              <a:rPr lang="fr-FR" sz="1200" b="0" i="0" u="none" strike="noStrike" kern="1200" dirty="0" smtClean="0">
                <a:solidFill>
                  <a:schemeClr val="tx1"/>
                </a:solidFill>
                <a:effectLst/>
                <a:latin typeface="+mn-lt"/>
                <a:ea typeface="+mn-ea"/>
                <a:cs typeface="+mn-cs"/>
              </a:rPr>
              <a:t> to </a:t>
            </a:r>
            <a:r>
              <a:rPr lang="fr-FR" sz="1200" b="0" i="0" u="none" strike="noStrike" kern="1200" dirty="0" err="1" smtClean="0">
                <a:solidFill>
                  <a:schemeClr val="tx1"/>
                </a:solidFill>
                <a:effectLst/>
                <a:latin typeface="+mn-lt"/>
                <a:ea typeface="+mn-ea"/>
                <a:cs typeface="+mn-cs"/>
              </a:rPr>
              <a:t>protect</a:t>
            </a:r>
            <a:r>
              <a:rPr lang="fr-FR" sz="1200" b="0" i="0" u="none" strike="noStrike" kern="1200" dirty="0" smtClean="0">
                <a:solidFill>
                  <a:schemeClr val="tx1"/>
                </a:solidFill>
                <a:effectLst/>
                <a:latin typeface="+mn-lt"/>
                <a:ea typeface="+mn-ea"/>
                <a:cs typeface="+mn-cs"/>
              </a:rPr>
              <a:t> the </a:t>
            </a:r>
            <a:r>
              <a:rPr lang="fr-FR" sz="1200" b="0" i="0" u="none" strike="noStrike" kern="1200" dirty="0" err="1" smtClean="0">
                <a:solidFill>
                  <a:schemeClr val="tx1"/>
                </a:solidFill>
                <a:effectLst/>
                <a:latin typeface="+mn-lt"/>
                <a:ea typeface="+mn-ea"/>
                <a:cs typeface="+mn-cs"/>
              </a:rPr>
              <a:t>environment</a:t>
            </a:r>
            <a:r>
              <a:rPr lang="fr-FR" sz="1200" b="0" i="0" u="none" strike="noStrike" kern="1200" dirty="0" smtClean="0">
                <a:solidFill>
                  <a:schemeClr val="tx1"/>
                </a:solidFill>
                <a:effectLst/>
                <a:latin typeface="+mn-lt"/>
                <a:ea typeface="+mn-ea"/>
                <a:cs typeface="+mn-cs"/>
              </a:rPr>
              <a:t>.</a:t>
            </a:r>
          </a:p>
          <a:p>
            <a:pPr rtl="0" eaLnBrk="1" fontAlgn="t" latinLnBrk="0" hangingPunct="1"/>
            <a:r>
              <a:rPr lang="fr-FR" sz="1200" b="0" i="0" u="none" strike="noStrike" kern="1200" dirty="0" smtClean="0">
                <a:solidFill>
                  <a:schemeClr val="tx1"/>
                </a:solidFill>
                <a:effectLst/>
                <a:latin typeface="+mn-lt"/>
                <a:ea typeface="+mn-ea"/>
                <a:cs typeface="+mn-cs"/>
              </a:rPr>
              <a:t>Critère</a:t>
            </a:r>
            <a:r>
              <a:rPr lang="fr-FR" sz="1200" b="0" i="0" u="none" strike="noStrike" kern="1200" baseline="0" dirty="0" smtClean="0">
                <a:solidFill>
                  <a:schemeClr val="tx1"/>
                </a:solidFill>
                <a:effectLst/>
                <a:latin typeface="+mn-lt"/>
                <a:ea typeface="+mn-ea"/>
                <a:cs typeface="+mn-cs"/>
              </a:rPr>
              <a:t> de performance : résilience du peuplement, approche </a:t>
            </a:r>
            <a:r>
              <a:rPr lang="fr-FR" sz="1200" b="0" i="0" u="none" strike="noStrike" kern="1200" baseline="0" dirty="0" err="1" smtClean="0">
                <a:solidFill>
                  <a:schemeClr val="tx1"/>
                </a:solidFill>
                <a:effectLst/>
                <a:latin typeface="+mn-lt"/>
                <a:ea typeface="+mn-ea"/>
                <a:cs typeface="+mn-cs"/>
              </a:rPr>
              <a:t>biocentrique</a:t>
            </a:r>
            <a:r>
              <a:rPr lang="fr-FR" sz="1200" b="0" i="0" u="none" strike="noStrike" kern="1200" baseline="0" dirty="0" smtClean="0">
                <a:solidFill>
                  <a:schemeClr val="tx1"/>
                </a:solidFill>
                <a:effectLst/>
                <a:latin typeface="+mn-lt"/>
                <a:ea typeface="+mn-ea"/>
                <a:cs typeface="+mn-cs"/>
              </a:rPr>
              <a:t> </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baseline="0" dirty="0" smtClean="0">
                <a:solidFill>
                  <a:schemeClr val="tx1"/>
                </a:solidFill>
                <a:effectLst/>
                <a:latin typeface="+mn-lt"/>
                <a:ea typeface="+mn-ea"/>
                <a:cs typeface="+mn-cs"/>
              </a:rPr>
              <a:t>Cas particulier : hédoniste, </a:t>
            </a:r>
            <a:r>
              <a:rPr lang="fr-FR" sz="1200" b="0" i="0" u="none" strike="noStrike" kern="1200" baseline="0" dirty="0" err="1" smtClean="0">
                <a:solidFill>
                  <a:schemeClr val="tx1"/>
                </a:solidFill>
                <a:effectLst/>
                <a:latin typeface="+mn-lt"/>
                <a:ea typeface="+mn-ea"/>
                <a:cs typeface="+mn-cs"/>
              </a:rPr>
              <a:t>récréationniste</a:t>
            </a:r>
            <a:r>
              <a:rPr lang="fr-FR" sz="1200" b="0" i="0" u="none" strike="noStrike" kern="1200" baseline="0" dirty="0" smtClean="0">
                <a:solidFill>
                  <a:schemeClr val="tx1"/>
                </a:solidFill>
                <a:effectLst/>
                <a:latin typeface="+mn-lt"/>
                <a:ea typeface="+mn-ea"/>
                <a:cs typeface="+mn-cs"/>
              </a:rPr>
              <a:t> (objectif : préservation cadre de vie)</a:t>
            </a:r>
            <a:endParaRPr lang="fr-FR"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T5 Public (public or collective forest manager)</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“State </a:t>
            </a:r>
            <a:r>
              <a:rPr lang="fr-FR" sz="1200" b="0" i="0" u="none" strike="noStrike" kern="1200" dirty="0" err="1" smtClean="0">
                <a:solidFill>
                  <a:schemeClr val="tx1"/>
                </a:solidFill>
                <a:effectLst/>
                <a:latin typeface="+mn-lt"/>
                <a:ea typeface="+mn-ea"/>
                <a:cs typeface="+mn-cs"/>
              </a:rPr>
              <a:t>forest</a:t>
            </a:r>
            <a:r>
              <a:rPr lang="fr-FR" sz="1200" b="0" i="0" u="none" strike="noStrike" kern="1200" dirty="0" smtClean="0">
                <a:solidFill>
                  <a:schemeClr val="tx1"/>
                </a:solidFill>
                <a:effectLst/>
                <a:latin typeface="+mn-lt"/>
                <a:ea typeface="+mn-ea"/>
                <a:cs typeface="+mn-cs"/>
              </a:rPr>
              <a:t> managers”, “</a:t>
            </a:r>
            <a:r>
              <a:rPr lang="fr-FR" sz="1200" b="0" i="0" u="none" strike="noStrike" kern="1200" dirty="0" err="1" smtClean="0">
                <a:solidFill>
                  <a:schemeClr val="tx1"/>
                </a:solidFill>
                <a:effectLst/>
                <a:latin typeface="+mn-lt"/>
                <a:ea typeface="+mn-ea"/>
                <a:cs typeface="+mn-cs"/>
              </a:rPr>
              <a:t>Municipalities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forest</a:t>
            </a:r>
            <a:r>
              <a:rPr lang="fr-FR" sz="1200" b="0" i="0" u="none" strike="noStrike" kern="1200" dirty="0" smtClean="0">
                <a:solidFill>
                  <a:schemeClr val="tx1"/>
                </a:solidFill>
                <a:effectLst/>
                <a:latin typeface="+mn-lt"/>
                <a:ea typeface="+mn-ea"/>
                <a:cs typeface="+mn-cs"/>
              </a:rPr>
              <a:t> managers”, “Managers for collective organisation”)</a:t>
            </a:r>
          </a:p>
          <a:p>
            <a:pPr rtl="0" eaLnBrk="1" fontAlgn="t" latinLnBrk="0" hangingPunct="1"/>
            <a:r>
              <a:rPr lang="fr-FR" sz="1200" b="0" i="0" u="none" strike="noStrike" kern="1200" dirty="0" smtClean="0">
                <a:solidFill>
                  <a:schemeClr val="tx1"/>
                </a:solidFill>
                <a:effectLst/>
                <a:latin typeface="+mn-lt"/>
                <a:ea typeface="+mn-ea"/>
                <a:cs typeface="+mn-cs"/>
              </a:rPr>
              <a:t>Gestionnaire de grandes propriétés publiques</a:t>
            </a:r>
            <a:r>
              <a:rPr lang="fr-FR" sz="1200" b="0" i="0" u="none" strike="noStrike" kern="1200" baseline="0" dirty="0" smtClean="0">
                <a:solidFill>
                  <a:schemeClr val="tx1"/>
                </a:solidFill>
                <a:effectLst/>
                <a:latin typeface="+mn-lt"/>
                <a:ea typeface="+mn-ea"/>
                <a:cs typeface="+mn-cs"/>
              </a:rPr>
              <a:t>, très intégrés dans réseau de professionnels</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dirty="0" smtClean="0">
                <a:solidFill>
                  <a:schemeClr val="tx1"/>
                </a:solidFill>
                <a:effectLst/>
                <a:latin typeface="+mn-lt"/>
                <a:ea typeface="+mn-ea"/>
                <a:cs typeface="+mn-cs"/>
              </a:rPr>
              <a:t>Gestion</a:t>
            </a:r>
            <a:r>
              <a:rPr lang="fr-FR" sz="1200" b="0" i="0" u="none" strike="noStrike" kern="1200" baseline="0" dirty="0" smtClean="0">
                <a:solidFill>
                  <a:schemeClr val="tx1"/>
                </a:solidFill>
                <a:effectLst/>
                <a:latin typeface="+mn-lt"/>
                <a:ea typeface="+mn-ea"/>
                <a:cs typeface="+mn-cs"/>
              </a:rPr>
              <a:t> multifonctionnelle mais pas toujours à l’aise pour tout concilier (nouvelle gestion publique : crédo de l’équilibre des comptes)</a:t>
            </a:r>
            <a:endParaRPr lang="fr-FR" sz="1200" b="0" i="0" u="none" strike="noStrike" kern="1200" dirty="0" smtClean="0">
              <a:solidFill>
                <a:schemeClr val="tx1"/>
              </a:solidFill>
              <a:effectLst/>
              <a:latin typeface="+mn-lt"/>
              <a:ea typeface="+mn-ea"/>
              <a:cs typeface="+mn-cs"/>
            </a:endParaRPr>
          </a:p>
          <a:p>
            <a:pPr rtl="0" eaLnBrk="1" fontAlgn="t" latinLnBrk="0" hangingPunct="1"/>
            <a:r>
              <a:rPr lang="fr-FR" sz="1200" b="0" i="0" u="none" strike="noStrike" kern="1200" baseline="0" dirty="0" smtClean="0">
                <a:solidFill>
                  <a:schemeClr val="tx1"/>
                </a:solidFill>
                <a:effectLst/>
                <a:latin typeface="+mn-lt"/>
                <a:ea typeface="+mn-ea"/>
                <a:cs typeface="+mn-cs"/>
              </a:rPr>
              <a:t>Sensibles aux changements d’orientations des politiques forestières </a:t>
            </a:r>
            <a:endParaRPr lang="fr-FR" sz="1200" b="0" i="0" u="none" strike="noStrike" kern="1200" dirty="0" smtClean="0">
              <a:solidFill>
                <a:schemeClr val="tx1"/>
              </a:solidFill>
              <a:effectLst/>
              <a:latin typeface="+mn-lt"/>
              <a:ea typeface="+mn-ea"/>
              <a:cs typeface="+mn-cs"/>
            </a:endParaRPr>
          </a:p>
          <a:p>
            <a:pPr>
              <a:buFontTx/>
              <a:buNone/>
            </a:pPr>
            <a:endParaRPr lang="fr-FR" dirty="0" smtClean="0"/>
          </a:p>
          <a:p>
            <a:pPr>
              <a:buFontTx/>
              <a:buNone/>
            </a:pPr>
            <a:endParaRPr lang="fr-FR" dirty="0" smtClean="0"/>
          </a:p>
          <a:p>
            <a:pPr>
              <a:buFontTx/>
              <a:buNone/>
            </a:pPr>
            <a:endParaRPr lang="fr-FR" dirty="0" smtClean="0"/>
          </a:p>
          <a:p>
            <a:pPr>
              <a:buFontTx/>
              <a:buChar char="-"/>
            </a:pPr>
            <a:r>
              <a:rPr lang="fr-FR" dirty="0" smtClean="0"/>
              <a:t>Tension entre </a:t>
            </a:r>
          </a:p>
          <a:p>
            <a:pPr lvl="1">
              <a:buFontTx/>
              <a:buChar char="-"/>
            </a:pPr>
            <a:r>
              <a:rPr lang="fr-FR" dirty="0" smtClean="0"/>
              <a:t>Généralisation/simplification vs affinement/dispersion des profils</a:t>
            </a:r>
          </a:p>
          <a:p>
            <a:pPr lvl="1">
              <a:buFontTx/>
              <a:buChar char="-"/>
            </a:pPr>
            <a:r>
              <a:rPr lang="fr-FR" dirty="0" smtClean="0"/>
              <a:t>Qualification </a:t>
            </a:r>
            <a:r>
              <a:rPr lang="fr-FR" sz="1600" dirty="0" smtClean="0"/>
              <a:t>(complexité des relations à la forêt, style de vie) </a:t>
            </a:r>
            <a:r>
              <a:rPr lang="fr-FR" dirty="0" smtClean="0"/>
              <a:t>vs quantification </a:t>
            </a:r>
            <a:r>
              <a:rPr lang="fr-FR" sz="1400" dirty="0" smtClean="0"/>
              <a:t>(fiabilité des registres cadastraux, données de base manquantes, comparaison difficiles) </a:t>
            </a:r>
          </a:p>
          <a:p>
            <a:pPr lvl="1">
              <a:buFontTx/>
              <a:buNone/>
            </a:pP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6"/>
                </a:solidFill>
              </a:rPr>
              <a:t>Individu « </a:t>
            </a:r>
            <a:r>
              <a:rPr lang="fr-FR" sz="1200" dirty="0" err="1" smtClean="0">
                <a:solidFill>
                  <a:schemeClr val="accent6"/>
                </a:solidFill>
              </a:rPr>
              <a:t>mutiple</a:t>
            </a:r>
            <a:r>
              <a:rPr lang="fr-FR" sz="1200" dirty="0" smtClean="0">
                <a:solidFill>
                  <a:schemeClr val="accent6"/>
                </a:solidFill>
              </a:rPr>
              <a:t> » : profilage vs </a:t>
            </a:r>
            <a:r>
              <a:rPr lang="fr-FR" sz="1200" dirty="0" err="1" smtClean="0">
                <a:solidFill>
                  <a:schemeClr val="accent6"/>
                </a:solidFill>
              </a:rPr>
              <a:t>reduction</a:t>
            </a:r>
            <a:r>
              <a:rPr lang="fr-FR" sz="1200" dirty="0" smtClean="0">
                <a:solidFill>
                  <a:schemeClr val="accent6"/>
                </a:solidFill>
              </a:rPr>
              <a:t> citadin écolo, chasseur, boursicoteur</a:t>
            </a:r>
            <a:endParaRPr lang="fr-FR" sz="1100" dirty="0" smtClean="0">
              <a:solidFill>
                <a:schemeClr val="accent6"/>
              </a:solidFill>
            </a:endParaRPr>
          </a:p>
          <a:p>
            <a:endParaRPr lang="fr-FR" dirty="0"/>
          </a:p>
        </p:txBody>
      </p:sp>
      <p:sp>
        <p:nvSpPr>
          <p:cNvPr id="4" name="Espace réservé du numéro de diapositive 3"/>
          <p:cNvSpPr>
            <a:spLocks noGrp="1"/>
          </p:cNvSpPr>
          <p:nvPr>
            <p:ph type="sldNum" sz="quarter" idx="10"/>
          </p:nvPr>
        </p:nvSpPr>
        <p:spPr/>
        <p:txBody>
          <a:bodyPr/>
          <a:lstStyle/>
          <a:p>
            <a:fld id="{083AFAB5-EF79-49D9-8C27-1993FD575B3E}" type="slidenum">
              <a:rPr lang="en-GB" smtClean="0"/>
              <a:pPr/>
              <a:t>89</a:t>
            </a:fld>
            <a:endParaRPr lang="en-GB"/>
          </a:p>
        </p:txBody>
      </p:sp>
    </p:spTree>
    <p:extLst>
      <p:ext uri="{BB962C8B-B14F-4D97-AF65-F5344CB8AC3E}">
        <p14:creationId xmlns:p14="http://schemas.microsoft.com/office/powerpoint/2010/main" val="1042610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D671BE77-A22A-4757-AC94-F0FF339A0A1D}" type="slidenum">
              <a:rPr lang="fr-FR" smtClean="0"/>
              <a:pPr/>
              <a:t>90</a:t>
            </a:fld>
            <a:endParaRPr lang="fr-F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DFB03BD-05FE-43ED-A3D8-C54D37B2A83D}" type="slidenum">
              <a:rPr lang="fr-FR" smtClean="0"/>
              <a:pPr/>
              <a:t>92</a:t>
            </a:fld>
            <a:endParaRPr lang="fr-F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96DBA0A-6E25-4634-8918-F4FE5319DBD4}" type="slidenum">
              <a:rPr lang="fr-FR" smtClean="0"/>
              <a:pPr/>
              <a:t>93</a:t>
            </a:fld>
            <a:endParaRPr lang="fr-F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6B9E9A2-87B5-45F4-8F71-5113BCD04310}" type="slidenum">
              <a:rPr lang="fr-FR" smtClean="0"/>
              <a:pPr/>
              <a:t>9</a:t>
            </a:fld>
            <a:endParaRPr lang="fr-F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6B9E9A2-87B5-45F4-8F71-5113BCD04310}" type="slidenum">
              <a:rPr lang="fr-FR" smtClean="0"/>
              <a:pPr/>
              <a:t>10</a:t>
            </a:fld>
            <a:endParaRPr lang="fr-F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382" y="1272216"/>
            <a:ext cx="1160145" cy="313373"/>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7628"/>
            <a:ext cx="40767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979" y="2862261"/>
            <a:ext cx="235744" cy="321469"/>
          </a:xfrm>
          <a:prstGeom prst="rect">
            <a:avLst/>
          </a:prstGeom>
        </p:spPr>
      </p:pic>
      <p:sp>
        <p:nvSpPr>
          <p:cNvPr id="7" name="Rectangle 6">
            <a:extLst>
              <a:ext uri="{FF2B5EF4-FFF2-40B4-BE49-F238E27FC236}">
                <a16:creationId xmlns:a16="http://schemas.microsoft.com/office/drawing/2014/main" id="{0A9A26A8-F041-4097-AF69-174D33070FC9}"/>
              </a:ext>
            </a:extLst>
          </p:cNvPr>
          <p:cNvSpPr/>
          <p:nvPr/>
        </p:nvSpPr>
        <p:spPr>
          <a:xfrm>
            <a:off x="0" y="5994603"/>
            <a:ext cx="9144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1801382" y="2767205"/>
            <a:ext cx="6858000" cy="1057708"/>
          </a:xfrm>
        </p:spPr>
        <p:txBody>
          <a:bodyPr anchor="t" anchorCtr="0">
            <a:normAutofit/>
          </a:bodyPr>
          <a:lstStyle>
            <a:lvl1pPr marL="0" indent="0" algn="l">
              <a:buFontTx/>
              <a:buNone/>
              <a:defRPr sz="3600"/>
            </a:lvl1pPr>
          </a:lstStyle>
          <a:p>
            <a:r>
              <a:rPr lang="fr-FR" smtClean="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1801382" y="3634444"/>
            <a:ext cx="6858000" cy="654923"/>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34636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38843" y="581890"/>
            <a:ext cx="2440175" cy="910244"/>
          </a:xfrm>
        </p:spPr>
        <p:txBody>
          <a:bodyPr anchor="t" anchorCtr="0">
            <a:normAutofit/>
          </a:bodyPr>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3887391" y="581890"/>
            <a:ext cx="4629150" cy="5062452"/>
          </a:xfr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38843" y="1492133"/>
            <a:ext cx="2440175" cy="110143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38844" y="2593570"/>
            <a:ext cx="2440174" cy="305077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348144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581890"/>
            <a:ext cx="4629150" cy="503751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0" name="Title 1">
            <a:extLst>
              <a:ext uri="{FF2B5EF4-FFF2-40B4-BE49-F238E27FC236}">
                <a16:creationId xmlns:a16="http://schemas.microsoft.com/office/drawing/2014/main" id="{FB3E39DD-4EF5-40BB-B7DF-0FBC1CA6110C}"/>
              </a:ext>
            </a:extLst>
          </p:cNvPr>
          <p:cNvSpPr>
            <a:spLocks noGrp="1"/>
          </p:cNvSpPr>
          <p:nvPr>
            <p:ph type="title"/>
          </p:nvPr>
        </p:nvSpPr>
        <p:spPr>
          <a:xfrm>
            <a:off x="1138843" y="581890"/>
            <a:ext cx="2440175" cy="910244"/>
          </a:xfrm>
        </p:spPr>
        <p:txBody>
          <a:bodyPr anchor="t" anchorCtr="0">
            <a:normAutofit/>
          </a:bodyPr>
          <a:lstStyle>
            <a:lvl1pPr>
              <a:defRPr sz="2400"/>
            </a:lvl1pPr>
          </a:lstStyle>
          <a:p>
            <a:r>
              <a:rPr lang="fr-FR" smtClean="0"/>
              <a:t>Modifiez le style du titre</a:t>
            </a:r>
            <a:endParaRPr lang="en-US" dirty="0"/>
          </a:p>
        </p:txBody>
      </p:sp>
      <p:sp>
        <p:nvSpPr>
          <p:cNvPr id="11" name="Subtitle 2">
            <a:extLst>
              <a:ext uri="{FF2B5EF4-FFF2-40B4-BE49-F238E27FC236}">
                <a16:creationId xmlns:a16="http://schemas.microsoft.com/office/drawing/2014/main" id="{EE58761D-328C-41E9-9379-256236BD2D5C}"/>
              </a:ext>
            </a:extLst>
          </p:cNvPr>
          <p:cNvSpPr>
            <a:spLocks noGrp="1"/>
          </p:cNvSpPr>
          <p:nvPr>
            <p:ph type="subTitle" idx="10"/>
          </p:nvPr>
        </p:nvSpPr>
        <p:spPr>
          <a:xfrm>
            <a:off x="1138843" y="1492133"/>
            <a:ext cx="2440175" cy="110143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12" name="Text Placeholder 2">
            <a:extLst>
              <a:ext uri="{FF2B5EF4-FFF2-40B4-BE49-F238E27FC236}">
                <a16:creationId xmlns:a16="http://schemas.microsoft.com/office/drawing/2014/main" id="{D896CCA9-291E-425F-AF04-DFA8C86B5468}"/>
              </a:ext>
            </a:extLst>
          </p:cNvPr>
          <p:cNvSpPr>
            <a:spLocks noGrp="1"/>
          </p:cNvSpPr>
          <p:nvPr>
            <p:ph type="body" idx="11"/>
          </p:nvPr>
        </p:nvSpPr>
        <p:spPr>
          <a:xfrm>
            <a:off x="1138844" y="2593570"/>
            <a:ext cx="2440174" cy="305077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389555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30284" y="1424045"/>
            <a:ext cx="7285066" cy="4009910"/>
          </a:xfrm>
        </p:spPr>
        <p:txBody>
          <a:bodyPr vert="eaVert"/>
          <a:lstStyle>
            <a:lvl1pPr>
              <a:defRPr sz="2400"/>
            </a:lvl1pPr>
            <a:lvl2pPr>
              <a:defRPr sz="2200"/>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Title 1">
            <a:extLst>
              <a:ext uri="{FF2B5EF4-FFF2-40B4-BE49-F238E27FC236}">
                <a16:creationId xmlns:a16="http://schemas.microsoft.com/office/drawing/2014/main" id="{AC5397C7-28D4-4FCC-978A-64FFC2C50632}"/>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smtClean="0"/>
              <a:t>Modifiez le style du titre</a:t>
            </a:r>
            <a:endParaRPr lang="en-US" dirty="0"/>
          </a:p>
        </p:txBody>
      </p:sp>
      <p:sp>
        <p:nvSpPr>
          <p:cNvPr id="8" name="Subtitle 2">
            <a:extLst>
              <a:ext uri="{FF2B5EF4-FFF2-40B4-BE49-F238E27FC236}">
                <a16:creationId xmlns:a16="http://schemas.microsoft.com/office/drawing/2014/main" id="{E7F1404C-CDE5-4C5B-BECC-6588FAC96AF5}"/>
              </a:ext>
            </a:extLst>
          </p:cNvPr>
          <p:cNvSpPr>
            <a:spLocks noGrp="1"/>
          </p:cNvSpPr>
          <p:nvPr>
            <p:ph type="subTitle" idx="10"/>
          </p:nvPr>
        </p:nvSpPr>
        <p:spPr>
          <a:xfrm>
            <a:off x="1250458" y="858838"/>
            <a:ext cx="726012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6435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822" y="365125"/>
            <a:ext cx="1316528"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618078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4243025" y="2931536"/>
            <a:ext cx="581183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221531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1"/>
          <p:cNvSpPr>
            <a:spLocks noGrp="1" noChangeArrowheads="1"/>
          </p:cNvSpPr>
          <p:nvPr>
            <p:ph type="dt" sz="half" idx="10"/>
          </p:nvPr>
        </p:nvSpPr>
        <p:spPr>
          <a:xfrm>
            <a:off x="1066800" y="6413500"/>
            <a:ext cx="1905000" cy="457200"/>
          </a:xfrm>
          <a:prstGeom prst="rect">
            <a:avLst/>
          </a:prstGeom>
          <a:ln/>
        </p:spPr>
        <p:txBody>
          <a:bodyPr/>
          <a:lstStyle>
            <a:lvl1pPr>
              <a:defRPr/>
            </a:lvl1pPr>
          </a:lstStyle>
          <a:p>
            <a:pPr>
              <a:defRPr/>
            </a:pPr>
            <a:endParaRPr lang="fr-FR"/>
          </a:p>
        </p:txBody>
      </p:sp>
      <p:sp>
        <p:nvSpPr>
          <p:cNvPr id="5" name="Rectangle 32"/>
          <p:cNvSpPr>
            <a:spLocks noGrp="1" noChangeArrowheads="1"/>
          </p:cNvSpPr>
          <p:nvPr>
            <p:ph type="ftr" sz="quarter" idx="11"/>
          </p:nvPr>
        </p:nvSpPr>
        <p:spPr>
          <a:xfrm>
            <a:off x="3429000" y="6413500"/>
            <a:ext cx="2895600" cy="457200"/>
          </a:xfrm>
          <a:prstGeom prst="rect">
            <a:avLst/>
          </a:prstGeom>
          <a:ln/>
        </p:spPr>
        <p:txBody>
          <a:bodyPr/>
          <a:lstStyle>
            <a:lvl1pPr>
              <a:defRPr/>
            </a:lvl1pPr>
          </a:lstStyle>
          <a:p>
            <a:pPr>
              <a:defRPr/>
            </a:pPr>
            <a:r>
              <a:rPr lang="fr-FR" smtClean="0"/>
              <a:t>1</a:t>
            </a:r>
            <a:endParaRPr lang="fr-FR"/>
          </a:p>
        </p:txBody>
      </p:sp>
      <p:sp>
        <p:nvSpPr>
          <p:cNvPr id="6" name="Rectangle 35"/>
          <p:cNvSpPr>
            <a:spLocks noGrp="1" noChangeArrowheads="1"/>
          </p:cNvSpPr>
          <p:nvPr>
            <p:ph type="sldNum" sz="quarter" idx="12"/>
          </p:nvPr>
        </p:nvSpPr>
        <p:spPr>
          <a:xfrm>
            <a:off x="8229600" y="6413500"/>
            <a:ext cx="914400" cy="457200"/>
          </a:xfrm>
          <a:prstGeom prst="rect">
            <a:avLst/>
          </a:prstGeom>
          <a:ln/>
        </p:spPr>
        <p:txBody>
          <a:bodyPr/>
          <a:lstStyle>
            <a:lvl1pPr>
              <a:defRPr/>
            </a:lvl1pPr>
          </a:lstStyle>
          <a:p>
            <a:pPr>
              <a:defRPr/>
            </a:pPr>
            <a:fld id="{65745476-DC08-4A0F-BE60-3F4BEBD53FAD}" type="slidenum">
              <a:rPr lang="fr-FR"/>
              <a:pPr>
                <a:defRPr/>
              </a:pPr>
              <a:t>‹N°›</a:t>
            </a:fld>
            <a:r>
              <a:rPr lang="fr-FR"/>
              <a:t>/42</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066800" y="8382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066800" y="210185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graphique 3"/>
          <p:cNvSpPr>
            <a:spLocks noGrp="1"/>
          </p:cNvSpPr>
          <p:nvPr>
            <p:ph type="chart" sz="half" idx="2"/>
          </p:nvPr>
        </p:nvSpPr>
        <p:spPr>
          <a:xfrm>
            <a:off x="5029200" y="2101850"/>
            <a:ext cx="3810000" cy="4114800"/>
          </a:xfrm>
        </p:spPr>
        <p:txBody>
          <a:bodyPr/>
          <a:lstStyle/>
          <a:p>
            <a:pPr lvl="0"/>
            <a:endParaRPr lang="fr-FR" noProof="0" smtClean="0"/>
          </a:p>
        </p:txBody>
      </p:sp>
      <p:sp>
        <p:nvSpPr>
          <p:cNvPr id="5" name="Rectangle 31"/>
          <p:cNvSpPr>
            <a:spLocks noGrp="1" noChangeArrowheads="1"/>
          </p:cNvSpPr>
          <p:nvPr>
            <p:ph type="dt" sz="half" idx="10"/>
          </p:nvPr>
        </p:nvSpPr>
        <p:spPr>
          <a:xfrm>
            <a:off x="1066800" y="6413500"/>
            <a:ext cx="1905000" cy="457200"/>
          </a:xfrm>
          <a:prstGeom prst="rect">
            <a:avLst/>
          </a:prstGeom>
          <a:ln/>
        </p:spPr>
        <p:txBody>
          <a:bodyPr/>
          <a:lstStyle>
            <a:lvl1pPr>
              <a:defRPr/>
            </a:lvl1pPr>
          </a:lstStyle>
          <a:p>
            <a:pPr>
              <a:defRPr/>
            </a:pPr>
            <a:endParaRPr lang="fr-FR"/>
          </a:p>
        </p:txBody>
      </p:sp>
      <p:sp>
        <p:nvSpPr>
          <p:cNvPr id="6" name="Rectangle 32"/>
          <p:cNvSpPr>
            <a:spLocks noGrp="1" noChangeArrowheads="1"/>
          </p:cNvSpPr>
          <p:nvPr>
            <p:ph type="ftr" sz="quarter" idx="11"/>
          </p:nvPr>
        </p:nvSpPr>
        <p:spPr>
          <a:xfrm>
            <a:off x="3429000" y="6413500"/>
            <a:ext cx="2895600" cy="457200"/>
          </a:xfrm>
          <a:prstGeom prst="rect">
            <a:avLst/>
          </a:prstGeom>
          <a:ln/>
        </p:spPr>
        <p:txBody>
          <a:bodyPr/>
          <a:lstStyle>
            <a:lvl1pPr>
              <a:defRPr/>
            </a:lvl1pPr>
          </a:lstStyle>
          <a:p>
            <a:pPr>
              <a:defRPr/>
            </a:pPr>
            <a:r>
              <a:rPr lang="fr-FR" smtClean="0"/>
              <a:t>1</a:t>
            </a:r>
            <a:endParaRPr lang="fr-FR"/>
          </a:p>
        </p:txBody>
      </p:sp>
      <p:sp>
        <p:nvSpPr>
          <p:cNvPr id="7" name="Rectangle 35"/>
          <p:cNvSpPr>
            <a:spLocks noGrp="1" noChangeArrowheads="1"/>
          </p:cNvSpPr>
          <p:nvPr>
            <p:ph type="sldNum" sz="quarter" idx="12"/>
          </p:nvPr>
        </p:nvSpPr>
        <p:spPr>
          <a:xfrm>
            <a:off x="8229600" y="6413500"/>
            <a:ext cx="914400" cy="457200"/>
          </a:xfrm>
          <a:prstGeom prst="rect">
            <a:avLst/>
          </a:prstGeom>
          <a:ln/>
        </p:spPr>
        <p:txBody>
          <a:bodyPr/>
          <a:lstStyle>
            <a:lvl1pPr>
              <a:defRPr/>
            </a:lvl1pPr>
          </a:lstStyle>
          <a:p>
            <a:pPr>
              <a:defRPr/>
            </a:pPr>
            <a:fld id="{DE1BD165-8840-48A7-8F69-14518CCE515F}" type="slidenum">
              <a:rPr lang="fr-FR"/>
              <a:pPr>
                <a:defRPr/>
              </a:pPr>
              <a:t>‹N°›</a:t>
            </a:fld>
            <a:r>
              <a:rPr lang="fr-FR"/>
              <a:t>/42</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838200"/>
            <a:ext cx="77724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1066800" y="2101850"/>
            <a:ext cx="7772400" cy="4114800"/>
          </a:xfrm>
        </p:spPr>
        <p:txBody>
          <a:bodyPr/>
          <a:lstStyle/>
          <a:p>
            <a:pPr lvl="0"/>
            <a:endParaRPr lang="fr-FR" noProof="0" smtClean="0"/>
          </a:p>
        </p:txBody>
      </p:sp>
      <p:sp>
        <p:nvSpPr>
          <p:cNvPr id="4" name="Rectangle 31"/>
          <p:cNvSpPr>
            <a:spLocks noGrp="1" noChangeArrowheads="1"/>
          </p:cNvSpPr>
          <p:nvPr>
            <p:ph type="dt" sz="half" idx="10"/>
          </p:nvPr>
        </p:nvSpPr>
        <p:spPr>
          <a:xfrm>
            <a:off x="1066800" y="6413500"/>
            <a:ext cx="1905000" cy="457200"/>
          </a:xfrm>
          <a:prstGeom prst="rect">
            <a:avLst/>
          </a:prstGeom>
          <a:ln/>
        </p:spPr>
        <p:txBody>
          <a:bodyPr/>
          <a:lstStyle>
            <a:lvl1pPr>
              <a:defRPr/>
            </a:lvl1pPr>
          </a:lstStyle>
          <a:p>
            <a:pPr>
              <a:defRPr/>
            </a:pPr>
            <a:endParaRPr lang="fr-FR"/>
          </a:p>
        </p:txBody>
      </p:sp>
      <p:sp>
        <p:nvSpPr>
          <p:cNvPr id="5" name="Rectangle 32"/>
          <p:cNvSpPr>
            <a:spLocks noGrp="1" noChangeArrowheads="1"/>
          </p:cNvSpPr>
          <p:nvPr>
            <p:ph type="ftr" sz="quarter" idx="11"/>
          </p:nvPr>
        </p:nvSpPr>
        <p:spPr>
          <a:xfrm>
            <a:off x="3429000" y="6413500"/>
            <a:ext cx="2895600" cy="457200"/>
          </a:xfrm>
          <a:prstGeom prst="rect">
            <a:avLst/>
          </a:prstGeom>
          <a:ln/>
        </p:spPr>
        <p:txBody>
          <a:bodyPr/>
          <a:lstStyle>
            <a:lvl1pPr>
              <a:defRPr/>
            </a:lvl1pPr>
          </a:lstStyle>
          <a:p>
            <a:pPr>
              <a:defRPr/>
            </a:pPr>
            <a:r>
              <a:rPr lang="fr-FR" smtClean="0"/>
              <a:t>1</a:t>
            </a:r>
            <a:endParaRPr lang="fr-FR"/>
          </a:p>
        </p:txBody>
      </p:sp>
      <p:sp>
        <p:nvSpPr>
          <p:cNvPr id="6" name="Rectangle 35"/>
          <p:cNvSpPr>
            <a:spLocks noGrp="1" noChangeArrowheads="1"/>
          </p:cNvSpPr>
          <p:nvPr>
            <p:ph type="sldNum" sz="quarter" idx="12"/>
          </p:nvPr>
        </p:nvSpPr>
        <p:spPr>
          <a:xfrm>
            <a:off x="8229600" y="6413500"/>
            <a:ext cx="914400" cy="457200"/>
          </a:xfrm>
          <a:prstGeom prst="rect">
            <a:avLst/>
          </a:prstGeom>
          <a:ln/>
        </p:spPr>
        <p:txBody>
          <a:bodyPr/>
          <a:lstStyle>
            <a:lvl1pPr>
              <a:defRPr/>
            </a:lvl1pPr>
          </a:lstStyle>
          <a:p>
            <a:pPr>
              <a:defRPr/>
            </a:pPr>
            <a:fld id="{0C37079C-FBD7-46E3-8853-9C9DF656BD00}" type="slidenum">
              <a:rPr lang="fr-FR"/>
              <a:pPr>
                <a:defRPr/>
              </a:pPr>
              <a:t>‹N°›</a:t>
            </a:fld>
            <a:r>
              <a:rPr lang="fr-FR"/>
              <a:t>/42</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8382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066800" y="210185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210185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1"/>
          <p:cNvSpPr>
            <a:spLocks noGrp="1" noChangeArrowheads="1"/>
          </p:cNvSpPr>
          <p:nvPr>
            <p:ph type="dt" sz="half" idx="10"/>
          </p:nvPr>
        </p:nvSpPr>
        <p:spPr>
          <a:xfrm>
            <a:off x="1066800" y="6413500"/>
            <a:ext cx="1905000" cy="457200"/>
          </a:xfrm>
          <a:prstGeom prst="rect">
            <a:avLst/>
          </a:prstGeom>
          <a:ln/>
        </p:spPr>
        <p:txBody>
          <a:bodyPr/>
          <a:lstStyle>
            <a:lvl1pPr>
              <a:defRPr/>
            </a:lvl1pPr>
          </a:lstStyle>
          <a:p>
            <a:pPr>
              <a:defRPr/>
            </a:pPr>
            <a:endParaRPr lang="fr-FR"/>
          </a:p>
        </p:txBody>
      </p:sp>
      <p:sp>
        <p:nvSpPr>
          <p:cNvPr id="6" name="Rectangle 32"/>
          <p:cNvSpPr>
            <a:spLocks noGrp="1" noChangeArrowheads="1"/>
          </p:cNvSpPr>
          <p:nvPr>
            <p:ph type="ftr" sz="quarter" idx="11"/>
          </p:nvPr>
        </p:nvSpPr>
        <p:spPr>
          <a:xfrm>
            <a:off x="3429000" y="6413500"/>
            <a:ext cx="2895600" cy="457200"/>
          </a:xfrm>
          <a:prstGeom prst="rect">
            <a:avLst/>
          </a:prstGeom>
          <a:ln/>
        </p:spPr>
        <p:txBody>
          <a:bodyPr/>
          <a:lstStyle>
            <a:lvl1pPr>
              <a:defRPr/>
            </a:lvl1pPr>
          </a:lstStyle>
          <a:p>
            <a:pPr>
              <a:defRPr/>
            </a:pPr>
            <a:r>
              <a:rPr lang="fr-FR" smtClean="0"/>
              <a:t>1</a:t>
            </a:r>
            <a:endParaRPr lang="fr-FR"/>
          </a:p>
        </p:txBody>
      </p:sp>
      <p:sp>
        <p:nvSpPr>
          <p:cNvPr id="7" name="Rectangle 35"/>
          <p:cNvSpPr>
            <a:spLocks noGrp="1" noChangeArrowheads="1"/>
          </p:cNvSpPr>
          <p:nvPr>
            <p:ph type="sldNum" sz="quarter" idx="12"/>
          </p:nvPr>
        </p:nvSpPr>
        <p:spPr>
          <a:xfrm>
            <a:off x="8229600" y="6413500"/>
            <a:ext cx="914400" cy="457200"/>
          </a:xfrm>
          <a:prstGeom prst="rect">
            <a:avLst/>
          </a:prstGeom>
          <a:ln/>
        </p:spPr>
        <p:txBody>
          <a:bodyPr/>
          <a:lstStyle>
            <a:lvl1pPr>
              <a:defRPr/>
            </a:lvl1pPr>
          </a:lstStyle>
          <a:p>
            <a:pPr>
              <a:defRPr/>
            </a:pPr>
            <a:fld id="{31E6BC0E-500A-46E9-B366-0EAE7CFA0F3F}" type="slidenum">
              <a:rPr lang="fr-FR"/>
              <a:pPr>
                <a:defRPr/>
              </a:pPr>
              <a:t>‹N°›</a:t>
            </a:fld>
            <a:r>
              <a:rPr lang="fr-FR"/>
              <a:t>/42</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C5C2C36-3B1E-FC4F-BAA0-F79C7689C8BD}"/>
              </a:ext>
            </a:extLst>
          </p:cNvPr>
          <p:cNvSpPr>
            <a:spLocks noGrp="1"/>
          </p:cNvSpPr>
          <p:nvPr>
            <p:ph type="dt" sz="half" idx="10"/>
          </p:nvPr>
        </p:nvSpPr>
        <p:spPr>
          <a:xfrm>
            <a:off x="5866072" y="6238816"/>
            <a:ext cx="2065310" cy="323968"/>
          </a:xfrm>
          <a:prstGeom prst="rect">
            <a:avLst/>
          </a:prstGeom>
        </p:spPr>
        <p:txBody>
          <a:bodyPr/>
          <a:lstStyle/>
          <a:p>
            <a:fld id="{A88C5BB1-C33B-5B45-AAB8-C3982BE2E867}" type="datetime1">
              <a:rPr lang="fr-FR" smtClean="0"/>
              <a:t>22/10/2024</a:t>
            </a:fld>
            <a:endParaRPr lang="fr-FR"/>
          </a:p>
        </p:txBody>
      </p:sp>
      <p:sp>
        <p:nvSpPr>
          <p:cNvPr id="4" name="Espace réservé du pied de page 3">
            <a:extLst>
              <a:ext uri="{FF2B5EF4-FFF2-40B4-BE49-F238E27FC236}">
                <a16:creationId xmlns:a16="http://schemas.microsoft.com/office/drawing/2014/main" id="{911089C0-8444-6D49-B8E3-AD2B115B5052}"/>
              </a:ext>
            </a:extLst>
          </p:cNvPr>
          <p:cNvSpPr>
            <a:spLocks noGrp="1"/>
          </p:cNvSpPr>
          <p:nvPr>
            <p:ph type="ftr" sz="quarter" idx="11"/>
          </p:nvPr>
        </p:nvSpPr>
        <p:spPr>
          <a:xfrm>
            <a:off x="1200150" y="6236208"/>
            <a:ext cx="4425892" cy="320040"/>
          </a:xfrm>
          <a:prstGeom prst="rect">
            <a:avLst/>
          </a:prstGeom>
        </p:spPr>
        <p:txBody>
          <a:bodyPr/>
          <a:lstStyle/>
          <a:p>
            <a:endParaRPr lang="fr-FR"/>
          </a:p>
        </p:txBody>
      </p:sp>
      <p:sp>
        <p:nvSpPr>
          <p:cNvPr id="6" name="Espace réservé du numéro de diapositive 3">
            <a:extLst>
              <a:ext uri="{FF2B5EF4-FFF2-40B4-BE49-F238E27FC236}">
                <a16:creationId xmlns:a16="http://schemas.microsoft.com/office/drawing/2014/main" id="{75F90D86-FC2B-F64E-B0C7-6D3B1F861B31}"/>
              </a:ext>
            </a:extLst>
          </p:cNvPr>
          <p:cNvSpPr txBox="1">
            <a:spLocks/>
          </p:cNvSpPr>
          <p:nvPr userDrawn="1"/>
        </p:nvSpPr>
        <p:spPr>
          <a:xfrm>
            <a:off x="8692647" y="6318227"/>
            <a:ext cx="274320" cy="365760"/>
          </a:xfrm>
          <a:prstGeom prst="teardrop">
            <a:avLst/>
          </a:prstGeom>
          <a:solidFill>
            <a:srgbClr val="1D1D1D">
              <a:alpha val="70000"/>
            </a:srgbClr>
          </a:solidFill>
        </p:spPr>
        <p:txBody>
          <a:bodyPr vert="horz" lIns="18288" tIns="45720" rIns="18288" bIns="45720" rtlCol="0" anchor="ctr">
            <a:noAutofit/>
          </a:bodyPr>
          <a:lstStyle>
            <a:defPPr>
              <a:defRPr lang="en-US"/>
            </a:defPPr>
            <a:lvl1pPr marL="0" algn="ctr" defTabSz="457200" rtl="0" eaLnBrk="1" latinLnBrk="0" hangingPunct="1">
              <a:defRPr sz="825"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CE89E6-0082-C743-A80F-8B77E6A9CA63}" type="slidenum">
              <a:rPr lang="fr-FR" smtClean="0"/>
              <a:pPr/>
              <a:t>‹N°›</a:t>
            </a:fld>
            <a:endParaRPr lang="fr-FR" dirty="0"/>
          </a:p>
        </p:txBody>
      </p:sp>
    </p:spTree>
    <p:extLst>
      <p:ext uri="{BB962C8B-B14F-4D97-AF65-F5344CB8AC3E}">
        <p14:creationId xmlns:p14="http://schemas.microsoft.com/office/powerpoint/2010/main" val="120100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0" y="0"/>
            <a:ext cx="9144000" cy="116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311700" y="266000"/>
            <a:ext cx="85206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200"/>
              <a:buNone/>
              <a:defRPr sz="2200">
                <a:solidFill>
                  <a:schemeClr val="lt1"/>
                </a:solidFill>
              </a:defRPr>
            </a:lvl1pPr>
            <a:lvl2pPr lvl="1">
              <a:spcBef>
                <a:spcPts val="0"/>
              </a:spcBef>
              <a:spcAft>
                <a:spcPts val="0"/>
              </a:spcAft>
              <a:buClr>
                <a:schemeClr val="lt1"/>
              </a:buClr>
              <a:buSzPts val="2200"/>
              <a:buNone/>
              <a:defRPr sz="2200">
                <a:solidFill>
                  <a:schemeClr val="lt1"/>
                </a:solidFill>
              </a:defRPr>
            </a:lvl2pPr>
            <a:lvl3pPr lvl="2">
              <a:spcBef>
                <a:spcPts val="0"/>
              </a:spcBef>
              <a:spcAft>
                <a:spcPts val="0"/>
              </a:spcAft>
              <a:buClr>
                <a:schemeClr val="lt1"/>
              </a:buClr>
              <a:buSzPts val="2200"/>
              <a:buNone/>
              <a:defRPr sz="2200">
                <a:solidFill>
                  <a:schemeClr val="lt1"/>
                </a:solidFill>
              </a:defRPr>
            </a:lvl3pPr>
            <a:lvl4pPr lvl="3">
              <a:spcBef>
                <a:spcPts val="0"/>
              </a:spcBef>
              <a:spcAft>
                <a:spcPts val="0"/>
              </a:spcAft>
              <a:buClr>
                <a:schemeClr val="lt1"/>
              </a:buClr>
              <a:buSzPts val="2200"/>
              <a:buNone/>
              <a:defRPr sz="2200">
                <a:solidFill>
                  <a:schemeClr val="lt1"/>
                </a:solidFill>
              </a:defRPr>
            </a:lvl4pPr>
            <a:lvl5pPr lvl="4">
              <a:spcBef>
                <a:spcPts val="0"/>
              </a:spcBef>
              <a:spcAft>
                <a:spcPts val="0"/>
              </a:spcAft>
              <a:buClr>
                <a:schemeClr val="lt1"/>
              </a:buClr>
              <a:buSzPts val="2200"/>
              <a:buNone/>
              <a:defRPr sz="2200">
                <a:solidFill>
                  <a:schemeClr val="lt1"/>
                </a:solidFill>
              </a:defRPr>
            </a:lvl5pPr>
            <a:lvl6pPr lvl="5">
              <a:spcBef>
                <a:spcPts val="0"/>
              </a:spcBef>
              <a:spcAft>
                <a:spcPts val="0"/>
              </a:spcAft>
              <a:buClr>
                <a:schemeClr val="lt1"/>
              </a:buClr>
              <a:buSzPts val="2200"/>
              <a:buNone/>
              <a:defRPr sz="2200">
                <a:solidFill>
                  <a:schemeClr val="lt1"/>
                </a:solidFill>
              </a:defRPr>
            </a:lvl6pPr>
            <a:lvl7pPr lvl="6">
              <a:spcBef>
                <a:spcPts val="0"/>
              </a:spcBef>
              <a:spcAft>
                <a:spcPts val="0"/>
              </a:spcAft>
              <a:buClr>
                <a:schemeClr val="lt1"/>
              </a:buClr>
              <a:buSzPts val="2200"/>
              <a:buNone/>
              <a:defRPr sz="2200">
                <a:solidFill>
                  <a:schemeClr val="lt1"/>
                </a:solidFill>
              </a:defRPr>
            </a:lvl7pPr>
            <a:lvl8pPr lvl="7">
              <a:spcBef>
                <a:spcPts val="0"/>
              </a:spcBef>
              <a:spcAft>
                <a:spcPts val="0"/>
              </a:spcAft>
              <a:buClr>
                <a:schemeClr val="lt1"/>
              </a:buClr>
              <a:buSzPts val="2200"/>
              <a:buNone/>
              <a:defRPr sz="2200">
                <a:solidFill>
                  <a:schemeClr val="lt1"/>
                </a:solidFill>
              </a:defRPr>
            </a:lvl8pPr>
            <a:lvl9pPr lvl="8">
              <a:spcBef>
                <a:spcPts val="0"/>
              </a:spcBef>
              <a:spcAft>
                <a:spcPts val="0"/>
              </a:spcAft>
              <a:buClr>
                <a:schemeClr val="lt1"/>
              </a:buClr>
              <a:buSzPts val="2200"/>
              <a:buNone/>
              <a:defRPr sz="2200">
                <a:solidFill>
                  <a:schemeClr val="lt1"/>
                </a:solidFill>
              </a:defRPr>
            </a:lvl9pPr>
          </a:lstStyle>
          <a:p>
            <a:endParaRPr/>
          </a:p>
        </p:txBody>
      </p:sp>
      <p:sp>
        <p:nvSpPr>
          <p:cNvPr id="35" name="Google Shape;35;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fr-FR" smtClean="0"/>
              <a:pPr algn="r">
                <a:spcBef>
                  <a:spcPts val="0"/>
                </a:spcBef>
                <a:spcAft>
                  <a:spcPts val="0"/>
                </a:spcAft>
              </a:pPr>
              <a:t>‹N°›</a:t>
            </a:fld>
            <a:endParaRPr lang="fr-FR"/>
          </a:p>
        </p:txBody>
      </p:sp>
    </p:spTree>
    <p:extLst>
      <p:ext uri="{BB962C8B-B14F-4D97-AF65-F5344CB8AC3E}">
        <p14:creationId xmlns:p14="http://schemas.microsoft.com/office/powerpoint/2010/main" val="332627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382" y="1272216"/>
            <a:ext cx="1160145" cy="313372"/>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7628"/>
            <a:ext cx="4076699"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979" y="2862261"/>
            <a:ext cx="235743" cy="321469"/>
          </a:xfrm>
          <a:prstGeom prst="rect">
            <a:avLst/>
          </a:prstGeom>
        </p:spPr>
      </p:pic>
      <p:sp>
        <p:nvSpPr>
          <p:cNvPr id="7" name="Rectangle 6">
            <a:extLst>
              <a:ext uri="{FF2B5EF4-FFF2-40B4-BE49-F238E27FC236}">
                <a16:creationId xmlns:a16="http://schemas.microsoft.com/office/drawing/2014/main" id="{0A9A26A8-F041-4097-AF69-174D33070FC9}"/>
              </a:ext>
            </a:extLst>
          </p:cNvPr>
          <p:cNvSpPr/>
          <p:nvPr/>
        </p:nvSpPr>
        <p:spPr>
          <a:xfrm>
            <a:off x="0" y="5994603"/>
            <a:ext cx="9144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1801382" y="2767205"/>
            <a:ext cx="6858000" cy="1057708"/>
          </a:xfrm>
        </p:spPr>
        <p:txBody>
          <a:bodyPr anchor="t" anchorCtr="0">
            <a:normAutofit/>
          </a:bodyPr>
          <a:lstStyle>
            <a:lvl1pPr marL="0" indent="0" algn="l">
              <a:buFontTx/>
              <a:buNone/>
              <a:defRPr sz="3600">
                <a:solidFill>
                  <a:schemeClr val="bg1"/>
                </a:solidFill>
              </a:defRPr>
            </a:lvl1pPr>
          </a:lstStyle>
          <a:p>
            <a:r>
              <a:rPr lang="fr-FR" smtClean="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1801382" y="3634444"/>
            <a:ext cx="6858000" cy="654923"/>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326064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ge classique">
    <p:spTree>
      <p:nvGrpSpPr>
        <p:cNvPr id="1" name=""/>
        <p:cNvGrpSpPr/>
        <p:nvPr/>
      </p:nvGrpSpPr>
      <p:grpSpPr>
        <a:xfrm>
          <a:off x="0" y="0"/>
          <a:ext cx="0" cy="0"/>
          <a:chOff x="0" y="0"/>
          <a:chExt cx="0" cy="0"/>
        </a:xfrm>
      </p:grpSpPr>
      <p:sp>
        <p:nvSpPr>
          <p:cNvPr id="2" name="Title 1"/>
          <p:cNvSpPr>
            <a:spLocks noGrp="1"/>
          </p:cNvSpPr>
          <p:nvPr>
            <p:ph type="title"/>
          </p:nvPr>
        </p:nvSpPr>
        <p:spPr>
          <a:xfrm>
            <a:off x="848331" y="149629"/>
            <a:ext cx="7662257" cy="888251"/>
          </a:xfrm>
        </p:spPr>
        <p:txBody>
          <a:bodyPr anchor="ctr" anchorCtr="0">
            <a:normAutofit/>
          </a:bodyPr>
          <a:lstStyle>
            <a:lvl1pPr>
              <a:defRPr sz="3000"/>
            </a:lvl1pPr>
          </a:lstStyle>
          <a:p>
            <a:r>
              <a:rPr lang="fr-FR" smtClean="0"/>
              <a:t>Modifiez le style du titre</a:t>
            </a:r>
            <a:endParaRPr lang="en-US" dirty="0"/>
          </a:p>
        </p:txBody>
      </p:sp>
      <p:sp>
        <p:nvSpPr>
          <p:cNvPr id="3" name="Text Placeholder 2"/>
          <p:cNvSpPr>
            <a:spLocks noGrp="1"/>
          </p:cNvSpPr>
          <p:nvPr>
            <p:ph type="body" idx="1"/>
          </p:nvPr>
        </p:nvSpPr>
        <p:spPr>
          <a:xfrm>
            <a:off x="1250458" y="1537856"/>
            <a:ext cx="7260129" cy="4006733"/>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7" name="Subtitle 2">
            <a:extLst>
              <a:ext uri="{FF2B5EF4-FFF2-40B4-BE49-F238E27FC236}">
                <a16:creationId xmlns:a16="http://schemas.microsoft.com/office/drawing/2014/main" id="{C77E12C6-00F3-439F-A2FE-1D2F0A604A8D}"/>
              </a:ext>
            </a:extLst>
          </p:cNvPr>
          <p:cNvSpPr>
            <a:spLocks noGrp="1"/>
          </p:cNvSpPr>
          <p:nvPr>
            <p:ph type="subTitle" idx="10"/>
          </p:nvPr>
        </p:nvSpPr>
        <p:spPr>
          <a:xfrm>
            <a:off x="1250459" y="858838"/>
            <a:ext cx="7260128"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364403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age intermédiaire">
    <p:spTree>
      <p:nvGrpSpPr>
        <p:cNvPr id="1" name=""/>
        <p:cNvGrpSpPr/>
        <p:nvPr/>
      </p:nvGrpSpPr>
      <p:grpSpPr>
        <a:xfrm>
          <a:off x="0" y="0"/>
          <a:ext cx="0" cy="0"/>
          <a:chOff x="0" y="0"/>
          <a:chExt cx="0" cy="0"/>
        </a:xfrm>
      </p:grpSpPr>
      <p:sp>
        <p:nvSpPr>
          <p:cNvPr id="2" name="Title 1"/>
          <p:cNvSpPr>
            <a:spLocks noGrp="1"/>
          </p:cNvSpPr>
          <p:nvPr>
            <p:ph type="ctrTitle"/>
          </p:nvPr>
        </p:nvSpPr>
        <p:spPr>
          <a:xfrm>
            <a:off x="0" y="1920240"/>
            <a:ext cx="9144000" cy="1057708"/>
          </a:xfrm>
        </p:spPr>
        <p:txBody>
          <a:bodyPr anchor="b">
            <a:normAutofit/>
          </a:bodyPr>
          <a:lstStyle>
            <a:lvl1pPr algn="ctr">
              <a:defRPr sz="4000"/>
            </a:lvl1pPr>
          </a:lstStyle>
          <a:p>
            <a:r>
              <a:rPr lang="fr-FR" smtClean="0"/>
              <a:t>Modifiez le style du titre</a:t>
            </a:r>
            <a:endParaRPr lang="en-US" dirty="0"/>
          </a:p>
        </p:txBody>
      </p:sp>
      <p:sp>
        <p:nvSpPr>
          <p:cNvPr id="3" name="Subtitle 2"/>
          <p:cNvSpPr>
            <a:spLocks noGrp="1"/>
          </p:cNvSpPr>
          <p:nvPr>
            <p:ph type="subTitle" idx="1"/>
          </p:nvPr>
        </p:nvSpPr>
        <p:spPr>
          <a:xfrm>
            <a:off x="1143000" y="3161462"/>
            <a:ext cx="6858000" cy="1684857"/>
          </a:xfrm>
        </p:spPr>
        <p:txBody>
          <a:bodyPr/>
          <a:lstStyle>
            <a:lvl1pPr marL="0" indent="0" algn="ctr">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18165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1972" y="1747089"/>
            <a:ext cx="7293378" cy="4009910"/>
          </a:xfrm>
        </p:spPr>
        <p:txBody>
          <a:bodyPr/>
          <a:lstStyle>
            <a:lvl1pPr>
              <a:defRPr sz="2400" b="0"/>
            </a:lvl1pPr>
            <a:lvl2pPr>
              <a:defRPr sz="2200"/>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Title 1">
            <a:extLst>
              <a:ext uri="{FF2B5EF4-FFF2-40B4-BE49-F238E27FC236}">
                <a16:creationId xmlns:a16="http://schemas.microsoft.com/office/drawing/2014/main" id="{C00E4042-F103-41C7-A8C2-1E73691C4366}"/>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smtClean="0"/>
              <a:t>Modifiez le style du titre</a:t>
            </a:r>
            <a:endParaRPr lang="en-US" dirty="0"/>
          </a:p>
        </p:txBody>
      </p:sp>
      <p:sp>
        <p:nvSpPr>
          <p:cNvPr id="8" name="Subtitle 2">
            <a:extLst>
              <a:ext uri="{FF2B5EF4-FFF2-40B4-BE49-F238E27FC236}">
                <a16:creationId xmlns:a16="http://schemas.microsoft.com/office/drawing/2014/main" id="{3D16F62D-3288-44C0-94E9-C3D02F2826CC}"/>
              </a:ext>
            </a:extLst>
          </p:cNvPr>
          <p:cNvSpPr>
            <a:spLocks noGrp="1"/>
          </p:cNvSpPr>
          <p:nvPr>
            <p:ph type="subTitle" idx="10"/>
          </p:nvPr>
        </p:nvSpPr>
        <p:spPr>
          <a:xfrm>
            <a:off x="1250458" y="858838"/>
            <a:ext cx="726012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122800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3658" y="1537856"/>
            <a:ext cx="3301192" cy="4351338"/>
          </a:xfrm>
        </p:spPr>
        <p:txBody>
          <a:bodyPr/>
          <a:lstStyle>
            <a:lvl1pPr>
              <a:defRPr sz="2400"/>
            </a:lvl1pPr>
            <a:lvl2pPr>
              <a:defRPr sz="2200"/>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981402" y="1537856"/>
            <a:ext cx="3301192" cy="4351338"/>
          </a:xfrm>
        </p:spPr>
        <p:txBody>
          <a:bodyPr/>
          <a:lstStyle>
            <a:lvl1pPr>
              <a:defRPr sz="2400"/>
            </a:lvl1pPr>
            <a:lvl2pPr>
              <a:defRPr sz="2200"/>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itle 1">
            <a:extLst>
              <a:ext uri="{FF2B5EF4-FFF2-40B4-BE49-F238E27FC236}">
                <a16:creationId xmlns:a16="http://schemas.microsoft.com/office/drawing/2014/main" id="{A049260C-DFCE-4742-A383-0E8E40516B43}"/>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smtClean="0"/>
              <a:t>Modifiez le style du titre</a:t>
            </a:r>
            <a:endParaRPr lang="en-US" dirty="0"/>
          </a:p>
        </p:txBody>
      </p:sp>
      <p:sp>
        <p:nvSpPr>
          <p:cNvPr id="9" name="Subtitle 2">
            <a:extLst>
              <a:ext uri="{FF2B5EF4-FFF2-40B4-BE49-F238E27FC236}">
                <a16:creationId xmlns:a16="http://schemas.microsoft.com/office/drawing/2014/main" id="{481FB95A-986F-409A-BA0C-DB98244D370D}"/>
              </a:ext>
            </a:extLst>
          </p:cNvPr>
          <p:cNvSpPr>
            <a:spLocks noGrp="1"/>
          </p:cNvSpPr>
          <p:nvPr>
            <p:ph type="subTitle" idx="10"/>
          </p:nvPr>
        </p:nvSpPr>
        <p:spPr>
          <a:xfrm>
            <a:off x="1250458" y="858838"/>
            <a:ext cx="726012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179543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0458" y="1537856"/>
            <a:ext cx="3247723" cy="817594"/>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50458" y="2355450"/>
            <a:ext cx="3247723" cy="3369393"/>
          </a:xfrm>
        </p:spPr>
        <p:txBody>
          <a:bodyPr/>
          <a:lstStyle>
            <a:lvl1pPr>
              <a:defRPr sz="2400"/>
            </a:lvl1pPr>
            <a:lvl2pPr>
              <a:defRPr sz="2000"/>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986816" y="1537856"/>
            <a:ext cx="3263718" cy="817594"/>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986816" y="2355450"/>
            <a:ext cx="3263718" cy="3369393"/>
          </a:xfrm>
        </p:spPr>
        <p:txBody>
          <a:bodyPr/>
          <a:lstStyle>
            <a:lvl1pPr>
              <a:defRPr sz="2400"/>
            </a:lvl1pPr>
            <a:lvl2pPr>
              <a:defRPr sz="2000"/>
            </a:lvl2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Title 1">
            <a:extLst>
              <a:ext uri="{FF2B5EF4-FFF2-40B4-BE49-F238E27FC236}">
                <a16:creationId xmlns:a16="http://schemas.microsoft.com/office/drawing/2014/main" id="{B6FE5FF0-308D-4BEA-A2B8-273A1592040C}"/>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smtClean="0"/>
              <a:t>Modifiez le style du titre</a:t>
            </a:r>
            <a:endParaRPr lang="en-US" dirty="0"/>
          </a:p>
        </p:txBody>
      </p:sp>
      <p:sp>
        <p:nvSpPr>
          <p:cNvPr id="11" name="Subtitle 2">
            <a:extLst>
              <a:ext uri="{FF2B5EF4-FFF2-40B4-BE49-F238E27FC236}">
                <a16:creationId xmlns:a16="http://schemas.microsoft.com/office/drawing/2014/main" id="{4068979D-31F0-453F-A511-275008CD94FE}"/>
              </a:ext>
            </a:extLst>
          </p:cNvPr>
          <p:cNvSpPr>
            <a:spLocks noGrp="1"/>
          </p:cNvSpPr>
          <p:nvPr>
            <p:ph type="subTitle" idx="10"/>
          </p:nvPr>
        </p:nvSpPr>
        <p:spPr>
          <a:xfrm>
            <a:off x="1250458" y="858838"/>
            <a:ext cx="726012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165152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72F5C4-C7B0-4DC4-859A-A0EF010A93C9}"/>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smtClean="0"/>
              <a:t>Modifiez le style du titre</a:t>
            </a:r>
            <a:endParaRPr lang="en-US" dirty="0"/>
          </a:p>
        </p:txBody>
      </p:sp>
    </p:spTree>
    <p:extLst>
      <p:ext uri="{BB962C8B-B14F-4D97-AF65-F5344CB8AC3E}">
        <p14:creationId xmlns:p14="http://schemas.microsoft.com/office/powerpoint/2010/main" val="75234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9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424045"/>
            <a:ext cx="78867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ZoneTexte 6">
            <a:extLst>
              <a:ext uri="{FF2B5EF4-FFF2-40B4-BE49-F238E27FC236}">
                <a16:creationId xmlns:a16="http://schemas.microsoft.com/office/drawing/2014/main" id="{3C90DFE6-3B65-4C64-B5B5-2DEEB26F8551}"/>
              </a:ext>
            </a:extLst>
          </p:cNvPr>
          <p:cNvSpPr txBox="1"/>
          <p:nvPr/>
        </p:nvSpPr>
        <p:spPr>
          <a:xfrm>
            <a:off x="6865882"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pic>
        <p:nvPicPr>
          <p:cNvPr id="8" name="Image 7">
            <a:extLst>
              <a:ext uri="{FF2B5EF4-FFF2-40B4-BE49-F238E27FC236}">
                <a16:creationId xmlns:a16="http://schemas.microsoft.com/office/drawing/2014/main" id="{3E63BFEA-07F3-4F13-8A4F-F19C5BFA54A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9" name="ZoneTexte 8">
            <a:extLst>
              <a:ext uri="{FF2B5EF4-FFF2-40B4-BE49-F238E27FC236}">
                <a16:creationId xmlns:a16="http://schemas.microsoft.com/office/drawing/2014/main" id="{CC968A00-50EE-43D0-BEDE-3E86500B1306}"/>
              </a:ext>
            </a:extLst>
          </p:cNvPr>
          <p:cNvSpPr txBox="1"/>
          <p:nvPr/>
        </p:nvSpPr>
        <p:spPr>
          <a:xfrm>
            <a:off x="1142999" y="6350734"/>
            <a:ext cx="6716110" cy="253916"/>
          </a:xfrm>
          <a:prstGeom prst="rect">
            <a:avLst/>
          </a:prstGeom>
          <a:noFill/>
        </p:spPr>
        <p:txBody>
          <a:bodyPr wrap="square" rtlCol="0">
            <a:spAutoFit/>
          </a:bodyPr>
          <a:lstStyle/>
          <a:p>
            <a:r>
              <a:rPr lang="it-IT" sz="1000" dirty="0">
                <a:solidFill>
                  <a:srgbClr val="275662"/>
                </a:solidFill>
                <a:latin typeface="+mn-lt"/>
              </a:rPr>
              <a:t>Titre de la présentation</a:t>
            </a:r>
            <a:endParaRPr lang="fr-FR" sz="1000" dirty="0">
              <a:solidFill>
                <a:srgbClr val="275662"/>
              </a:solidFill>
              <a:latin typeface="+mn-lt"/>
            </a:endParaRPr>
          </a:p>
        </p:txBody>
      </p:sp>
      <p:sp>
        <p:nvSpPr>
          <p:cNvPr id="10" name="ZoneTexte 9">
            <a:extLst>
              <a:ext uri="{FF2B5EF4-FFF2-40B4-BE49-F238E27FC236}">
                <a16:creationId xmlns:a16="http://schemas.microsoft.com/office/drawing/2014/main" id="{6399AD28-B99C-4405-8224-6C7E45B8EED3}"/>
              </a:ext>
            </a:extLst>
          </p:cNvPr>
          <p:cNvSpPr txBox="1"/>
          <p:nvPr/>
        </p:nvSpPr>
        <p:spPr>
          <a:xfrm>
            <a:off x="1142999" y="6533137"/>
            <a:ext cx="6716110" cy="253916"/>
          </a:xfrm>
          <a:prstGeom prst="rect">
            <a:avLst/>
          </a:prstGeom>
          <a:noFill/>
        </p:spPr>
        <p:txBody>
          <a:bodyPr wrap="square" rtlCol="0">
            <a:spAutoFit/>
          </a:bodyPr>
          <a:lstStyle/>
          <a:p>
            <a:r>
              <a:rPr lang="fr-FR" sz="1000" dirty="0">
                <a:solidFill>
                  <a:srgbClr val="00A3A6"/>
                </a:solidFill>
                <a:latin typeface="+mj-lt"/>
              </a:rPr>
              <a:t>Date / information / nom de l’auteur</a:t>
            </a:r>
          </a:p>
        </p:txBody>
      </p:sp>
    </p:spTree>
    <p:extLst>
      <p:ext uri="{BB962C8B-B14F-4D97-AF65-F5344CB8AC3E}">
        <p14:creationId xmlns:p14="http://schemas.microsoft.com/office/powerpoint/2010/main" val="1767477666"/>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 id="2147484012" r:id="rId18"/>
    <p:sldLayoutId id="2147484013" r:id="rId19"/>
  </p:sldLayoutIdLst>
  <p:hf sldNum="0" hdr="0" ftr="0" dt="0"/>
  <p:txStyles>
    <p:titleStyle>
      <a:lvl1pPr marL="457200" indent="-457200" algn="l" defTabSz="914400" rtl="0" eaLnBrk="1" latinLnBrk="0" hangingPunct="1">
        <a:lnSpc>
          <a:spcPct val="90000"/>
        </a:lnSpc>
        <a:spcBef>
          <a:spcPct val="0"/>
        </a:spcBef>
        <a:buSzPct val="125000"/>
        <a:buFontTx/>
        <a:buBlip>
          <a:blip r:embed="rId22"/>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diagramLayout" Target="../diagrams/layout1.xml"/><Relationship Id="rId3" Type="http://schemas.openxmlformats.org/officeDocument/2006/relationships/image" Target="../media/image44.emf"/><Relationship Id="rId7" Type="http://schemas.openxmlformats.org/officeDocument/2006/relationships/image" Target="../media/image48.jpeg"/><Relationship Id="rId12" Type="http://schemas.openxmlformats.org/officeDocument/2006/relationships/diagramData" Target="../diagrams/data1.xml"/><Relationship Id="rId2" Type="http://schemas.openxmlformats.org/officeDocument/2006/relationships/notesSlide" Target="../notesSlides/notesSlide71.xml"/><Relationship Id="rId16" Type="http://schemas.microsoft.com/office/2007/relationships/diagramDrawing" Target="../diagrams/drawing1.xml"/><Relationship Id="rId1" Type="http://schemas.openxmlformats.org/officeDocument/2006/relationships/slideLayout" Target="../slideLayouts/slideLayout18.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diagramColors" Target="../diagrams/colors1.xml"/><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diagramQuickStyle" Target="../diagrams/quickStyle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hyperlink" Target="http://sociologies.revues.org/index993.html"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762000" y="914400"/>
            <a:ext cx="7696200" cy="1219200"/>
          </a:xfrm>
        </p:spPr>
        <p:txBody>
          <a:bodyPr/>
          <a:lstStyle/>
          <a:p>
            <a:pPr eaLnBrk="1" hangingPunct="1"/>
            <a:r>
              <a:rPr lang="fr-FR" dirty="0" smtClean="0"/>
              <a:t>Enquêtes qualitatives par entretiens : éléments de méthode</a:t>
            </a:r>
          </a:p>
        </p:txBody>
      </p:sp>
      <p:sp>
        <p:nvSpPr>
          <p:cNvPr id="3076" name="Rectangle 3"/>
          <p:cNvSpPr>
            <a:spLocks noGrp="1" noChangeArrowheads="1"/>
          </p:cNvSpPr>
          <p:nvPr>
            <p:ph type="subTitle" idx="1"/>
          </p:nvPr>
        </p:nvSpPr>
        <p:spPr>
          <a:xfrm>
            <a:off x="827584" y="3501008"/>
            <a:ext cx="7620000" cy="2262336"/>
          </a:xfrm>
        </p:spPr>
        <p:txBody>
          <a:bodyPr>
            <a:normAutofit fontScale="92500"/>
          </a:bodyPr>
          <a:lstStyle/>
          <a:p>
            <a:pPr algn="r" eaLnBrk="1" hangingPunct="1"/>
            <a:r>
              <a:rPr lang="fr-FR" sz="2400" dirty="0" smtClean="0"/>
              <a:t>Philippe DEUFFIC</a:t>
            </a:r>
          </a:p>
          <a:p>
            <a:pPr algn="r" eaLnBrk="1" hangingPunct="1"/>
            <a:r>
              <a:rPr lang="fr-FR" sz="2400" dirty="0" smtClean="0"/>
              <a:t>Sociologue de l’environnement </a:t>
            </a:r>
          </a:p>
          <a:p>
            <a:pPr algn="r" eaLnBrk="1" hangingPunct="1"/>
            <a:r>
              <a:rPr lang="fr-FR" sz="2400" dirty="0" err="1" smtClean="0"/>
              <a:t>Inrae</a:t>
            </a:r>
            <a:r>
              <a:rPr lang="fr-FR" sz="2400" dirty="0" smtClean="0"/>
              <a:t> Bordeaux</a:t>
            </a:r>
          </a:p>
          <a:p>
            <a:pPr algn="r" eaLnBrk="1" hangingPunct="1"/>
            <a:r>
              <a:rPr lang="fr-FR" sz="2400" dirty="0" smtClean="0"/>
              <a:t>UR ETTIS (Environnement, territoires, Infrastructures, Société) </a:t>
            </a:r>
          </a:p>
          <a:p>
            <a:pPr algn="r" eaLnBrk="1" hangingPunct="1"/>
            <a:r>
              <a:rPr lang="fr-FR" sz="2400" dirty="0" smtClean="0"/>
              <a:t>philippe.deuffic@inrae.fr</a:t>
            </a:r>
          </a:p>
        </p:txBody>
      </p:sp>
      <p:pic>
        <p:nvPicPr>
          <p:cNvPr id="1026" name="Picture 2" descr="C:\Users\philippe.deuffic\AppData\Local\Microsoft\Windows\INetCache\IE\86MTUFBM\intervie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133600"/>
            <a:ext cx="2318739" cy="2318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95536" y="476672"/>
            <a:ext cx="8494712" cy="5616575"/>
          </a:xfrm>
        </p:spPr>
        <p:txBody>
          <a:bodyPr/>
          <a:lstStyle/>
          <a:p>
            <a:pPr marL="228600" lvl="1">
              <a:spcBef>
                <a:spcPts val="1000"/>
              </a:spcBef>
            </a:pPr>
            <a:r>
              <a:rPr lang="fr-FR" b="1" dirty="0" smtClean="0">
                <a:solidFill>
                  <a:srgbClr val="000000"/>
                </a:solidFill>
              </a:rPr>
              <a:t>1.1.2</a:t>
            </a:r>
            <a:r>
              <a:rPr lang="fr-FR" b="1" dirty="0">
                <a:solidFill>
                  <a:srgbClr val="000000"/>
                </a:solidFill>
              </a:rPr>
              <a:t>. - Typification et </a:t>
            </a:r>
            <a:r>
              <a:rPr lang="fr-FR" b="1" dirty="0" smtClean="0">
                <a:solidFill>
                  <a:srgbClr val="000000"/>
                </a:solidFill>
              </a:rPr>
              <a:t>routines </a:t>
            </a:r>
            <a:r>
              <a:rPr lang="fr-FR" sz="2400" b="1" dirty="0" smtClean="0">
                <a:latin typeface="+mj-lt"/>
                <a:ea typeface="+mj-ea"/>
                <a:cs typeface="+mj-cs"/>
              </a:rPr>
              <a:t>(suite</a:t>
            </a:r>
            <a:r>
              <a:rPr lang="fr-FR" sz="2400" b="1" dirty="0">
                <a:latin typeface="+mj-lt"/>
                <a:ea typeface="+mj-ea"/>
                <a:cs typeface="+mj-cs"/>
              </a:rPr>
              <a:t>)</a:t>
            </a:r>
          </a:p>
          <a:p>
            <a:pPr marL="457200" lvl="1" indent="0" eaLnBrk="1" hangingPunct="1">
              <a:lnSpc>
                <a:spcPct val="90000"/>
              </a:lnSpc>
              <a:buNone/>
            </a:pPr>
            <a:endParaRPr lang="fr-FR" dirty="0" smtClean="0">
              <a:solidFill>
                <a:srgbClr val="000000"/>
              </a:solidFill>
            </a:endParaRPr>
          </a:p>
          <a:p>
            <a:pPr marL="457200" lvl="1" indent="0" eaLnBrk="1" hangingPunct="1">
              <a:lnSpc>
                <a:spcPct val="90000"/>
              </a:lnSpc>
              <a:buNone/>
            </a:pPr>
            <a:r>
              <a:rPr lang="fr-FR" sz="2400" dirty="0" smtClean="0">
                <a:solidFill>
                  <a:srgbClr val="000000"/>
                </a:solidFill>
              </a:rPr>
              <a:t>Si changement de situation</a:t>
            </a:r>
            <a:r>
              <a:rPr lang="fr-FR" dirty="0">
                <a:solidFill>
                  <a:srgbClr val="000000"/>
                </a:solidFill>
              </a:rPr>
              <a:t> </a:t>
            </a:r>
            <a:r>
              <a:rPr lang="fr-FR" dirty="0" smtClean="0">
                <a:solidFill>
                  <a:srgbClr val="000000"/>
                </a:solidFill>
              </a:rPr>
              <a:t>?</a:t>
            </a:r>
            <a:endParaRPr lang="fr-FR" sz="2400" dirty="0" smtClean="0">
              <a:solidFill>
                <a:srgbClr val="000000"/>
              </a:solidFill>
            </a:endParaRPr>
          </a:p>
          <a:p>
            <a:pPr lvl="2"/>
            <a:r>
              <a:rPr lang="fr-FR" dirty="0" err="1">
                <a:solidFill>
                  <a:srgbClr val="000000"/>
                </a:solidFill>
              </a:rPr>
              <a:t>Kahneman</a:t>
            </a:r>
            <a:r>
              <a:rPr lang="fr-FR" dirty="0">
                <a:solidFill>
                  <a:srgbClr val="000000"/>
                </a:solidFill>
              </a:rPr>
              <a:t> : </a:t>
            </a:r>
            <a:r>
              <a:rPr lang="fr-FR" dirty="0" smtClean="0">
                <a:solidFill>
                  <a:srgbClr val="000000"/>
                </a:solidFill>
              </a:rPr>
              <a:t>passage du système </a:t>
            </a:r>
            <a:r>
              <a:rPr lang="fr-FR" dirty="0">
                <a:solidFill>
                  <a:srgbClr val="000000"/>
                </a:solidFill>
              </a:rPr>
              <a:t>1 (action réflexe) </a:t>
            </a:r>
            <a:r>
              <a:rPr lang="fr-FR" dirty="0" smtClean="0">
                <a:solidFill>
                  <a:srgbClr val="000000"/>
                </a:solidFill>
              </a:rPr>
              <a:t>au </a:t>
            </a:r>
            <a:r>
              <a:rPr lang="fr-FR" dirty="0">
                <a:solidFill>
                  <a:srgbClr val="000000"/>
                </a:solidFill>
              </a:rPr>
              <a:t>système 2 (délibération) qui nécessite de </a:t>
            </a:r>
            <a:r>
              <a:rPr lang="fr-FR" dirty="0" smtClean="0">
                <a:solidFill>
                  <a:srgbClr val="000000"/>
                </a:solidFill>
              </a:rPr>
              <a:t>redéfinir l’objet/l’action/le problème.</a:t>
            </a:r>
            <a:endParaRPr lang="fr-FR" sz="2400" dirty="0">
              <a:solidFill>
                <a:srgbClr val="000000"/>
              </a:solidFill>
            </a:endParaRPr>
          </a:p>
          <a:p>
            <a:pPr marL="914400" lvl="1" indent="-457200">
              <a:buFont typeface="+mj-lt"/>
              <a:buAutoNum type="arabicPeriod"/>
            </a:pPr>
            <a:r>
              <a:rPr lang="fr-FR" sz="2400" dirty="0" smtClean="0">
                <a:solidFill>
                  <a:srgbClr val="000000"/>
                </a:solidFill>
              </a:rPr>
              <a:t>réajustement par </a:t>
            </a:r>
            <a:r>
              <a:rPr lang="fr-FR" sz="2400" b="1" dirty="0" smtClean="0">
                <a:solidFill>
                  <a:srgbClr val="000000"/>
                </a:solidFill>
              </a:rPr>
              <a:t>mobilisation de typification voisines </a:t>
            </a:r>
            <a:r>
              <a:rPr lang="fr-FR" sz="2400" dirty="0" smtClean="0">
                <a:solidFill>
                  <a:srgbClr val="000000"/>
                </a:solidFill>
              </a:rPr>
              <a:t>(changement  progressif, adoption d’innovation technologique ; bifurcation)</a:t>
            </a:r>
          </a:p>
          <a:p>
            <a:pPr lvl="2" eaLnBrk="1" hangingPunct="1">
              <a:lnSpc>
                <a:spcPct val="90000"/>
              </a:lnSpc>
            </a:pPr>
            <a:r>
              <a:rPr lang="fr-FR" sz="2000" dirty="0">
                <a:solidFill>
                  <a:srgbClr val="000000"/>
                </a:solidFill>
              </a:rPr>
              <a:t>« </a:t>
            </a:r>
            <a:r>
              <a:rPr lang="fr-FR" sz="2000" i="1" dirty="0">
                <a:solidFill>
                  <a:srgbClr val="000000"/>
                </a:solidFill>
              </a:rPr>
              <a:t>J’ai vu qu’on pouvait aussi faire autrement</a:t>
            </a:r>
            <a:r>
              <a:rPr lang="fr-FR" sz="2000" dirty="0">
                <a:solidFill>
                  <a:srgbClr val="000000"/>
                </a:solidFill>
              </a:rPr>
              <a:t>… », « </a:t>
            </a:r>
            <a:r>
              <a:rPr lang="fr-FR" sz="2000" i="1" dirty="0">
                <a:solidFill>
                  <a:srgbClr val="000000"/>
                </a:solidFill>
              </a:rPr>
              <a:t>il y a un nouveau système que j’aimerais tester </a:t>
            </a:r>
            <a:r>
              <a:rPr lang="fr-FR" sz="2000" dirty="0" smtClean="0">
                <a:solidFill>
                  <a:srgbClr val="000000"/>
                </a:solidFill>
              </a:rPr>
              <a:t>»…</a:t>
            </a:r>
          </a:p>
          <a:p>
            <a:pPr marL="914400" lvl="1" indent="-457200" eaLnBrk="1" hangingPunct="1">
              <a:lnSpc>
                <a:spcPct val="90000"/>
              </a:lnSpc>
              <a:buFont typeface="+mj-lt"/>
              <a:buAutoNum type="arabicPeriod"/>
            </a:pPr>
            <a:r>
              <a:rPr lang="fr-FR" sz="2400" dirty="0" smtClean="0">
                <a:solidFill>
                  <a:srgbClr val="000000"/>
                </a:solidFill>
              </a:rPr>
              <a:t>« alternation » (</a:t>
            </a:r>
            <a:r>
              <a:rPr lang="fr-FR" sz="2400" b="1" dirty="0" smtClean="0">
                <a:solidFill>
                  <a:srgbClr val="000000"/>
                </a:solidFill>
              </a:rPr>
              <a:t>changement radical de systèmes </a:t>
            </a:r>
            <a:r>
              <a:rPr lang="fr-FR" sz="2400" dirty="0" smtClean="0">
                <a:solidFill>
                  <a:srgbClr val="000000"/>
                </a:solidFill>
              </a:rPr>
              <a:t>de croyances, de régime d’action, de pratiques  ) </a:t>
            </a:r>
          </a:p>
          <a:p>
            <a:pPr lvl="3" eaLnBrk="1" hangingPunct="1">
              <a:lnSpc>
                <a:spcPct val="90000"/>
              </a:lnSpc>
            </a:pPr>
            <a:r>
              <a:rPr lang="fr-FR" sz="2000" dirty="0" smtClean="0">
                <a:solidFill>
                  <a:srgbClr val="000000"/>
                </a:solidFill>
              </a:rPr>
              <a:t>« </a:t>
            </a:r>
            <a:r>
              <a:rPr lang="fr-FR" sz="2000" i="1" dirty="0" smtClean="0">
                <a:solidFill>
                  <a:srgbClr val="000000"/>
                </a:solidFill>
              </a:rPr>
              <a:t>après les tempêtes de 1999 et 2009, on ne peut plus faire comme avant </a:t>
            </a:r>
            <a:r>
              <a:rPr lang="fr-FR" sz="2000" dirty="0" smtClean="0">
                <a:solidFill>
                  <a:srgbClr val="000000"/>
                </a:solidFill>
              </a:rPr>
              <a:t>! </a:t>
            </a:r>
            <a:r>
              <a:rPr lang="fr-FR" sz="2000" i="1" dirty="0">
                <a:solidFill>
                  <a:srgbClr val="000000"/>
                </a:solidFill>
              </a:rPr>
              <a:t>F</a:t>
            </a:r>
            <a:r>
              <a:rPr lang="fr-FR" sz="2000" i="1" dirty="0" smtClean="0">
                <a:solidFill>
                  <a:srgbClr val="000000"/>
                </a:solidFill>
              </a:rPr>
              <a:t>aut tout revoir !</a:t>
            </a:r>
            <a:r>
              <a:rPr lang="fr-FR" sz="2000" dirty="0" smtClean="0">
                <a:solidFill>
                  <a:srgbClr val="000000"/>
                </a:solidFill>
              </a:rPr>
              <a:t>»</a:t>
            </a:r>
          </a:p>
          <a:p>
            <a:pPr marL="457200" lvl="1" indent="0">
              <a:buNone/>
            </a:pPr>
            <a:r>
              <a:rPr lang="fr-FR" sz="2600" dirty="0" smtClean="0">
                <a:solidFill>
                  <a:srgbClr val="000000"/>
                </a:solidFill>
              </a:rPr>
              <a:t>=&gt; Tensions entre « </a:t>
            </a:r>
            <a:r>
              <a:rPr lang="fr-FR" sz="2600" i="1" dirty="0" smtClean="0">
                <a:solidFill>
                  <a:srgbClr val="000000"/>
                </a:solidFill>
              </a:rPr>
              <a:t>Inventer le monde d’après</a:t>
            </a:r>
            <a:r>
              <a:rPr lang="fr-FR" sz="2600" dirty="0" smtClean="0">
                <a:solidFill>
                  <a:srgbClr val="000000"/>
                </a:solidFill>
              </a:rPr>
              <a:t> » et « </a:t>
            </a:r>
            <a:r>
              <a:rPr lang="fr-FR" sz="2600" i="1" dirty="0" smtClean="0">
                <a:solidFill>
                  <a:srgbClr val="000000"/>
                </a:solidFill>
              </a:rPr>
              <a:t>retrouver la sécurité du monde d’avant </a:t>
            </a:r>
            <a:r>
              <a:rPr lang="fr-FR" sz="2600" dirty="0" smtClean="0">
                <a:solidFill>
                  <a:srgbClr val="000000"/>
                </a:solidFill>
              </a:rPr>
              <a:t>»</a:t>
            </a:r>
          </a:p>
          <a:p>
            <a:pPr lvl="3" eaLnBrk="1" hangingPunct="1">
              <a:lnSpc>
                <a:spcPct val="90000"/>
              </a:lnSpc>
            </a:pPr>
            <a:endParaRPr lang="fr-FR" sz="1600" dirty="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p:cNvSpPr>
            <a:spLocks noGrp="1"/>
          </p:cNvSpPr>
          <p:nvPr>
            <p:ph idx="1"/>
          </p:nvPr>
        </p:nvSpPr>
        <p:spPr>
          <a:xfrm>
            <a:off x="395536" y="404664"/>
            <a:ext cx="5760640" cy="5473278"/>
          </a:xfrm>
        </p:spPr>
        <p:txBody>
          <a:bodyPr>
            <a:normAutofit/>
          </a:bodyPr>
          <a:lstStyle/>
          <a:p>
            <a:pPr eaLnBrk="1" hangingPunct="1">
              <a:lnSpc>
                <a:spcPct val="90000"/>
              </a:lnSpc>
            </a:pPr>
            <a:r>
              <a:rPr lang="fr-FR" sz="2400" b="1" dirty="0">
                <a:solidFill>
                  <a:srgbClr val="000000"/>
                </a:solidFill>
              </a:rPr>
              <a:t>1.1.3 - Socialisation</a:t>
            </a:r>
          </a:p>
          <a:p>
            <a:pPr eaLnBrk="1" hangingPunct="1">
              <a:lnSpc>
                <a:spcPct val="90000"/>
              </a:lnSpc>
            </a:pPr>
            <a:r>
              <a:rPr lang="fr-FR" sz="2400" dirty="0" smtClean="0">
                <a:solidFill>
                  <a:srgbClr val="000000"/>
                </a:solidFill>
              </a:rPr>
              <a:t>Comment s’acquière ces typifications/catégories ?</a:t>
            </a:r>
          </a:p>
          <a:p>
            <a:pPr lvl="1" eaLnBrk="1" hangingPunct="1">
              <a:lnSpc>
                <a:spcPct val="90000"/>
              </a:lnSpc>
            </a:pPr>
            <a:endParaRPr lang="fr-FR" sz="2400" dirty="0" smtClean="0">
              <a:solidFill>
                <a:srgbClr val="000000"/>
              </a:solidFill>
            </a:endParaRPr>
          </a:p>
          <a:p>
            <a:pPr lvl="1" eaLnBrk="1" hangingPunct="1">
              <a:lnSpc>
                <a:spcPct val="90000"/>
              </a:lnSpc>
            </a:pPr>
            <a:r>
              <a:rPr lang="fr-FR" sz="2400" b="1" dirty="0" smtClean="0">
                <a:solidFill>
                  <a:schemeClr val="accent2"/>
                </a:solidFill>
              </a:rPr>
              <a:t>A) Socialisation primaire </a:t>
            </a:r>
            <a:r>
              <a:rPr lang="fr-FR" sz="2400" dirty="0" smtClean="0">
                <a:solidFill>
                  <a:srgbClr val="000000"/>
                </a:solidFill>
              </a:rPr>
              <a:t>: description et connaissances du monde sont apportées dans l’enfance par parents, professeurs qui nous </a:t>
            </a:r>
            <a:r>
              <a:rPr lang="fr-FR" sz="2400" b="1" dirty="0" smtClean="0">
                <a:solidFill>
                  <a:schemeClr val="accent2"/>
                </a:solidFill>
              </a:rPr>
              <a:t>transmettent des schèmes de références</a:t>
            </a:r>
            <a:r>
              <a:rPr lang="fr-FR" sz="2400" dirty="0" smtClean="0">
                <a:solidFill>
                  <a:srgbClr val="000000"/>
                </a:solidFill>
              </a:rPr>
              <a:t> dont ils ont eux-mêmes hérités (acquisition du langage, connaissances fondamentales, croyances fortes, culture) ; </a:t>
            </a:r>
          </a:p>
          <a:p>
            <a:pPr lvl="1"/>
            <a:r>
              <a:rPr lang="fr-FR" dirty="0" smtClean="0">
                <a:solidFill>
                  <a:srgbClr val="000000"/>
                </a:solidFill>
              </a:rPr>
              <a:t>« </a:t>
            </a:r>
            <a:r>
              <a:rPr lang="fr-FR" sz="1800" i="1" dirty="0">
                <a:solidFill>
                  <a:srgbClr val="000000"/>
                </a:solidFill>
              </a:rPr>
              <a:t>mon grand-père </a:t>
            </a:r>
            <a:r>
              <a:rPr lang="fr-FR" sz="1800" i="1" dirty="0" smtClean="0">
                <a:solidFill>
                  <a:srgbClr val="000000"/>
                </a:solidFill>
              </a:rPr>
              <a:t>m’amenait </a:t>
            </a:r>
            <a:r>
              <a:rPr lang="fr-FR" sz="1800" i="1" dirty="0">
                <a:solidFill>
                  <a:srgbClr val="000000"/>
                </a:solidFill>
              </a:rPr>
              <a:t>couper du bois </a:t>
            </a:r>
            <a:r>
              <a:rPr lang="fr-FR" dirty="0" smtClean="0">
                <a:solidFill>
                  <a:srgbClr val="000000"/>
                </a:solidFill>
              </a:rPr>
              <a:t>», </a:t>
            </a:r>
            <a:r>
              <a:rPr lang="fr-FR" sz="1800" dirty="0" smtClean="0">
                <a:solidFill>
                  <a:srgbClr val="000000"/>
                </a:solidFill>
              </a:rPr>
              <a:t>«</a:t>
            </a:r>
            <a:r>
              <a:rPr lang="fr-FR" sz="1800" i="1" dirty="0" smtClean="0">
                <a:solidFill>
                  <a:srgbClr val="000000"/>
                </a:solidFill>
              </a:rPr>
              <a:t> ma mère m’a toujours dit que le </a:t>
            </a:r>
            <a:r>
              <a:rPr lang="fr-FR" sz="1800" i="1" dirty="0">
                <a:solidFill>
                  <a:srgbClr val="000000"/>
                </a:solidFill>
              </a:rPr>
              <a:t>chêne est une valeur sûre…</a:t>
            </a:r>
            <a:r>
              <a:rPr lang="fr-FR" sz="1800" i="1" dirty="0" smtClean="0">
                <a:solidFill>
                  <a:srgbClr val="000000"/>
                </a:solidFill>
              </a:rPr>
              <a:t> », « cette entreprise est familiale et on a toujours chercher à </a:t>
            </a:r>
            <a:r>
              <a:rPr lang="fr-FR" sz="1800" dirty="0" smtClean="0">
                <a:solidFill>
                  <a:srgbClr val="000000"/>
                </a:solidFill>
              </a:rPr>
              <a:t>… »</a:t>
            </a:r>
          </a:p>
        </p:txBody>
      </p:sp>
      <p:pic>
        <p:nvPicPr>
          <p:cNvPr id="6146" name="Picture 2" descr="Grand-mère Avec Des Petits-enfants Sur Promenade En Forêt Banque D'Images  Et Photos Libres De Droits. Image 346762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572681"/>
            <a:ext cx="2299824" cy="345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p:cNvSpPr>
            <a:spLocks noGrp="1"/>
          </p:cNvSpPr>
          <p:nvPr>
            <p:ph idx="1"/>
          </p:nvPr>
        </p:nvSpPr>
        <p:spPr>
          <a:xfrm>
            <a:off x="251520" y="260649"/>
            <a:ext cx="6120680" cy="3384376"/>
          </a:xfrm>
        </p:spPr>
        <p:txBody>
          <a:bodyPr>
            <a:normAutofit/>
          </a:bodyPr>
          <a:lstStyle/>
          <a:p>
            <a:pPr marL="82550"/>
            <a:r>
              <a:rPr lang="fr-FR" sz="2400" b="1" dirty="0" smtClean="0">
                <a:solidFill>
                  <a:schemeClr val="accent2"/>
                </a:solidFill>
              </a:rPr>
              <a:t>B) Socialisation secondaire </a:t>
            </a:r>
            <a:r>
              <a:rPr lang="fr-FR" sz="2400" dirty="0" smtClean="0">
                <a:solidFill>
                  <a:srgbClr val="000000"/>
                </a:solidFill>
              </a:rPr>
              <a:t>: </a:t>
            </a:r>
          </a:p>
          <a:p>
            <a:pPr marL="539750" lvl="1"/>
            <a:r>
              <a:rPr lang="fr-FR" sz="2000" dirty="0" smtClean="0">
                <a:solidFill>
                  <a:srgbClr val="000000"/>
                </a:solidFill>
              </a:rPr>
              <a:t>Connaissances du monde forgées à l’âge adulte par </a:t>
            </a:r>
            <a:r>
              <a:rPr lang="fr-FR" sz="2000" b="1" dirty="0" smtClean="0">
                <a:solidFill>
                  <a:schemeClr val="accent2"/>
                </a:solidFill>
              </a:rPr>
              <a:t>accumulation d’expériences et de rencontres</a:t>
            </a:r>
            <a:r>
              <a:rPr lang="fr-FR" sz="2000" dirty="0" smtClean="0">
                <a:solidFill>
                  <a:schemeClr val="accent2"/>
                </a:solidFill>
              </a:rPr>
              <a:t> </a:t>
            </a:r>
            <a:r>
              <a:rPr lang="fr-FR" sz="2000" dirty="0" smtClean="0">
                <a:solidFill>
                  <a:srgbClr val="000000"/>
                </a:solidFill>
              </a:rPr>
              <a:t>avec autres acteurs </a:t>
            </a:r>
          </a:p>
          <a:p>
            <a:pPr marL="539750" lvl="1"/>
            <a:r>
              <a:rPr lang="fr-FR" sz="2000" dirty="0" smtClean="0">
                <a:solidFill>
                  <a:srgbClr val="000000"/>
                </a:solidFill>
              </a:rPr>
              <a:t>Croyances plus malléables et adaptables </a:t>
            </a:r>
          </a:p>
          <a:p>
            <a:pPr marL="539750" lvl="1" eaLnBrk="1" hangingPunct="1">
              <a:lnSpc>
                <a:spcPct val="90000"/>
              </a:lnSpc>
            </a:pPr>
            <a:r>
              <a:rPr lang="fr-FR" sz="1800" dirty="0" smtClean="0">
                <a:solidFill>
                  <a:srgbClr val="000000"/>
                </a:solidFill>
              </a:rPr>
              <a:t>« </a:t>
            </a:r>
            <a:r>
              <a:rPr lang="fr-FR" sz="1800" i="1" dirty="0" smtClean="0">
                <a:solidFill>
                  <a:srgbClr val="000000"/>
                </a:solidFill>
              </a:rPr>
              <a:t>Je suis allé à </a:t>
            </a:r>
            <a:r>
              <a:rPr lang="fr-FR" sz="1800" i="1" dirty="0" err="1" smtClean="0">
                <a:solidFill>
                  <a:srgbClr val="000000"/>
                </a:solidFill>
              </a:rPr>
              <a:t>Forexpo</a:t>
            </a:r>
            <a:r>
              <a:rPr lang="fr-FR" sz="1800" i="1" dirty="0" smtClean="0">
                <a:solidFill>
                  <a:srgbClr val="000000"/>
                </a:solidFill>
              </a:rPr>
              <a:t>, j’ai vu une nouvelle façon de faire, j’aimerai importé leur procédé… », « dernièrement, j’ai vu que, j’ai appris que, il semblerait que… »</a:t>
            </a:r>
          </a:p>
          <a:p>
            <a:pPr marL="539750" lvl="1" eaLnBrk="1" hangingPunct="1">
              <a:lnSpc>
                <a:spcPct val="90000"/>
              </a:lnSpc>
            </a:pPr>
            <a:r>
              <a:rPr lang="fr-FR" sz="1800" i="1" dirty="0" smtClean="0">
                <a:solidFill>
                  <a:srgbClr val="000000"/>
                </a:solidFill>
              </a:rPr>
              <a:t>« mon père faisait comme ça, mais à BSA, j’ai appris que »</a:t>
            </a:r>
            <a:endParaRPr lang="fr-FR" sz="1400" i="1" dirty="0" smtClean="0">
              <a:solidFill>
                <a:srgbClr val="000000"/>
              </a:solidFill>
            </a:endParaRPr>
          </a:p>
          <a:p>
            <a:endParaRPr lang="fr-FR" sz="2400" dirty="0" smtClean="0"/>
          </a:p>
        </p:txBody>
      </p:sp>
      <p:pic>
        <p:nvPicPr>
          <p:cNvPr id="2050" name="Picture 2" descr="C:\Users\philippe.deuffic\Work Folders\Documents\Mes images\Forêt\Matériel-Industrie\Forexpo\Forexpo 2012_5280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0232" y="287302"/>
            <a:ext cx="1722579" cy="25838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3140968"/>
            <a:ext cx="8568952" cy="2554545"/>
          </a:xfrm>
          <a:prstGeom prst="rect">
            <a:avLst/>
          </a:prstGeom>
          <a:ln>
            <a:solidFill>
              <a:schemeClr val="accent2"/>
            </a:solidFill>
          </a:ln>
        </p:spPr>
        <p:txBody>
          <a:bodyPr wrap="square">
            <a:spAutoFit/>
          </a:bodyPr>
          <a:lstStyle/>
          <a:p>
            <a:r>
              <a:rPr lang="fr-FR" sz="1600" dirty="0">
                <a:solidFill>
                  <a:srgbClr val="000000"/>
                </a:solidFill>
                <a:latin typeface="+mn-lt"/>
              </a:rPr>
              <a:t>Effet </a:t>
            </a:r>
            <a:r>
              <a:rPr lang="fr-FR" sz="1600" dirty="0" smtClean="0">
                <a:solidFill>
                  <a:srgbClr val="000000"/>
                </a:solidFill>
                <a:latin typeface="+mn-lt"/>
              </a:rPr>
              <a:t>générationnel, de l’âge, du cycle </a:t>
            </a:r>
            <a:r>
              <a:rPr lang="fr-FR" sz="1600" dirty="0">
                <a:solidFill>
                  <a:srgbClr val="000000"/>
                </a:solidFill>
                <a:latin typeface="+mn-lt"/>
              </a:rPr>
              <a:t>de </a:t>
            </a:r>
            <a:r>
              <a:rPr lang="fr-FR" sz="1600" dirty="0" smtClean="0">
                <a:solidFill>
                  <a:srgbClr val="000000"/>
                </a:solidFill>
                <a:latin typeface="+mn-lt"/>
              </a:rPr>
              <a:t>vie sur les représentations ? </a:t>
            </a:r>
            <a:endParaRPr lang="fr-FR" sz="1600" dirty="0">
              <a:solidFill>
                <a:srgbClr val="000000"/>
              </a:solidFill>
              <a:latin typeface="+mn-lt"/>
            </a:endParaRPr>
          </a:p>
          <a:p>
            <a:pPr marL="342900" indent="-342900">
              <a:buFont typeface="Arial" panose="020B0604020202020204" pitchFamily="34" charset="0"/>
              <a:buChar char="•"/>
            </a:pPr>
            <a:r>
              <a:rPr lang="fr-FR" sz="1600" dirty="0">
                <a:solidFill>
                  <a:srgbClr val="000000"/>
                </a:solidFill>
                <a:latin typeface="+mn-lt"/>
              </a:rPr>
              <a:t>les générations en sociologie sont le produit d'un contexte social et historique spécifique et d'un évènement fondateur qui construisent une « mentalité particulière », « une façon de sentir et de penser déterminée », des goûts et des pratiques sociales </a:t>
            </a:r>
            <a:r>
              <a:rPr lang="fr-FR" sz="1600" dirty="0" smtClean="0">
                <a:solidFill>
                  <a:srgbClr val="000000"/>
                </a:solidFill>
                <a:latin typeface="+mn-lt"/>
              </a:rPr>
              <a:t>communs (générations avant/après Guerre; plein emploi/chômage de masse, crise écologique) </a:t>
            </a:r>
          </a:p>
          <a:p>
            <a:pPr marL="342900" indent="-342900">
              <a:buFont typeface="Arial" panose="020B0604020202020204" pitchFamily="34" charset="0"/>
              <a:buChar char="•"/>
            </a:pPr>
            <a:r>
              <a:rPr lang="fr-FR" sz="1600" dirty="0" smtClean="0">
                <a:solidFill>
                  <a:srgbClr val="000000"/>
                </a:solidFill>
                <a:latin typeface="+mn-lt"/>
              </a:rPr>
              <a:t>Chaque </a:t>
            </a:r>
            <a:r>
              <a:rPr lang="fr-FR" sz="1600" dirty="0">
                <a:solidFill>
                  <a:srgbClr val="000000"/>
                </a:solidFill>
                <a:latin typeface="+mn-lt"/>
              </a:rPr>
              <a:t>génération se distingue des autres par les influences qu'elle a reçues et le contexte particulier dans lequel elle a été façonnée</a:t>
            </a:r>
            <a:r>
              <a:rPr lang="fr-FR" sz="1600" dirty="0" smtClean="0">
                <a:solidFill>
                  <a:srgbClr val="000000"/>
                </a:solidFill>
                <a:latin typeface="+mn-lt"/>
              </a:rPr>
              <a:t>.=&gt; certaine façon de voir les choses, de dire ce qui fait problème </a:t>
            </a:r>
          </a:p>
          <a:p>
            <a:pPr marL="342900" indent="-342900">
              <a:buFont typeface="Arial" panose="020B0604020202020204" pitchFamily="34" charset="0"/>
              <a:buChar char="•"/>
            </a:pPr>
            <a:r>
              <a:rPr lang="fr-FR" sz="1600" dirty="0" smtClean="0">
                <a:solidFill>
                  <a:srgbClr val="000000"/>
                </a:solidFill>
                <a:latin typeface="+mn-lt"/>
              </a:rPr>
              <a:t>Effet du cycle de vie : perception d’une situation évolue en fonction de sa position dans un cycle de vie (âge relatif)</a:t>
            </a:r>
            <a:endParaRPr lang="fr-FR" sz="1600" dirty="0">
              <a:solidFill>
                <a:srgbClr val="00000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92696"/>
            <a:ext cx="8334674" cy="5262979"/>
          </a:xfrm>
          <a:prstGeom prst="rect">
            <a:avLst/>
          </a:prstGeom>
        </p:spPr>
        <p:txBody>
          <a:bodyPr wrap="square">
            <a:spAutoFit/>
          </a:bodyPr>
          <a:lstStyle/>
          <a:p>
            <a:pPr marL="174625" indent="-290513">
              <a:lnSpc>
                <a:spcPct val="150000"/>
              </a:lnSpc>
            </a:pPr>
            <a:r>
              <a:rPr lang="fr-FR" b="1" dirty="0">
                <a:solidFill>
                  <a:schemeClr val="accent2"/>
                </a:solidFill>
                <a:latin typeface="+mn-lt"/>
              </a:rPr>
              <a:t>Socialisation </a:t>
            </a:r>
            <a:r>
              <a:rPr lang="fr-FR" b="1" dirty="0" err="1">
                <a:solidFill>
                  <a:schemeClr val="accent2"/>
                </a:solidFill>
                <a:latin typeface="+mn-lt"/>
              </a:rPr>
              <a:t>I</a:t>
            </a:r>
            <a:r>
              <a:rPr lang="fr-FR" b="1" baseline="30000" dirty="0" err="1">
                <a:solidFill>
                  <a:schemeClr val="accent2"/>
                </a:solidFill>
                <a:latin typeface="+mn-lt"/>
              </a:rPr>
              <a:t>aire</a:t>
            </a:r>
            <a:r>
              <a:rPr lang="fr-FR" b="1" dirty="0">
                <a:solidFill>
                  <a:schemeClr val="accent2"/>
                </a:solidFill>
                <a:latin typeface="+mn-lt"/>
              </a:rPr>
              <a:t> + </a:t>
            </a:r>
            <a:r>
              <a:rPr lang="fr-FR" b="1" dirty="0" err="1">
                <a:solidFill>
                  <a:schemeClr val="accent2"/>
                </a:solidFill>
                <a:latin typeface="+mn-lt"/>
              </a:rPr>
              <a:t>II</a:t>
            </a:r>
            <a:r>
              <a:rPr lang="fr-FR" b="1" baseline="30000" dirty="0" err="1">
                <a:solidFill>
                  <a:schemeClr val="accent2"/>
                </a:solidFill>
                <a:latin typeface="+mn-lt"/>
              </a:rPr>
              <a:t>aire</a:t>
            </a:r>
            <a:r>
              <a:rPr lang="fr-FR" b="1" dirty="0">
                <a:solidFill>
                  <a:schemeClr val="accent2"/>
                </a:solidFill>
                <a:latin typeface="+mn-lt"/>
              </a:rPr>
              <a:t> </a:t>
            </a:r>
            <a:r>
              <a:rPr lang="fr-FR" sz="2000" dirty="0">
                <a:solidFill>
                  <a:srgbClr val="000000"/>
                </a:solidFill>
                <a:latin typeface="+mn-lt"/>
              </a:rPr>
              <a:t>=&gt; Constitution d’un stock de connaissances disponibles </a:t>
            </a:r>
            <a:r>
              <a:rPr lang="fr-FR" sz="2000" dirty="0" smtClean="0">
                <a:solidFill>
                  <a:srgbClr val="000000"/>
                </a:solidFill>
                <a:latin typeface="+mn-lt"/>
              </a:rPr>
              <a:t>mais :</a:t>
            </a:r>
            <a:endParaRPr lang="fr-FR" sz="2000" dirty="0">
              <a:solidFill>
                <a:srgbClr val="000000"/>
              </a:solidFill>
              <a:latin typeface="+mn-lt"/>
            </a:endParaRPr>
          </a:p>
          <a:p>
            <a:pPr marL="976313" lvl="1" indent="-393700">
              <a:lnSpc>
                <a:spcPct val="150000"/>
              </a:lnSpc>
              <a:spcBef>
                <a:spcPts val="0"/>
              </a:spcBef>
              <a:buFont typeface="Arial" panose="020B0604020202020204" pitchFamily="34" charset="0"/>
              <a:buChar char="•"/>
            </a:pPr>
            <a:r>
              <a:rPr lang="fr-FR" sz="2000" dirty="0" smtClean="0">
                <a:solidFill>
                  <a:srgbClr val="000000"/>
                </a:solidFill>
                <a:latin typeface="+mn-lt"/>
              </a:rPr>
              <a:t>usage </a:t>
            </a:r>
            <a:r>
              <a:rPr lang="fr-FR" sz="2000" dirty="0">
                <a:solidFill>
                  <a:srgbClr val="000000"/>
                </a:solidFill>
                <a:latin typeface="+mn-lt"/>
              </a:rPr>
              <a:t>contextuel (stock +/- ordonné, </a:t>
            </a:r>
            <a:r>
              <a:rPr lang="fr-FR" sz="2000" dirty="0" smtClean="0">
                <a:solidFill>
                  <a:srgbClr val="000000"/>
                </a:solidFill>
                <a:latin typeface="+mn-lt"/>
              </a:rPr>
              <a:t>il  </a:t>
            </a:r>
            <a:r>
              <a:rPr lang="fr-FR" sz="2000" dirty="0">
                <a:solidFill>
                  <a:srgbClr val="000000"/>
                </a:solidFill>
                <a:latin typeface="+mn-lt"/>
              </a:rPr>
              <a:t>fonctionne par typifications </a:t>
            </a:r>
            <a:r>
              <a:rPr lang="fr-FR" sz="2000" dirty="0" smtClean="0">
                <a:solidFill>
                  <a:srgbClr val="000000"/>
                </a:solidFill>
                <a:latin typeface="+mn-lt"/>
              </a:rPr>
              <a:t>qui  </a:t>
            </a:r>
            <a:r>
              <a:rPr lang="fr-FR" sz="2000" dirty="0">
                <a:solidFill>
                  <a:srgbClr val="000000"/>
                </a:solidFill>
                <a:latin typeface="+mn-lt"/>
              </a:rPr>
              <a:t>procure des schèmes de référence et de pratiques)</a:t>
            </a:r>
          </a:p>
          <a:p>
            <a:pPr marL="976313" lvl="1" indent="-393700">
              <a:lnSpc>
                <a:spcPct val="150000"/>
              </a:lnSpc>
              <a:spcBef>
                <a:spcPts val="0"/>
              </a:spcBef>
              <a:buFont typeface="Arial" panose="020B0604020202020204" pitchFamily="34" charset="0"/>
              <a:buChar char="•"/>
            </a:pPr>
            <a:r>
              <a:rPr lang="fr-FR" sz="2000" dirty="0">
                <a:solidFill>
                  <a:srgbClr val="000000"/>
                </a:solidFill>
                <a:latin typeface="+mn-lt"/>
              </a:rPr>
              <a:t>Système de pertinence propre à chacun </a:t>
            </a:r>
            <a:endParaRPr lang="fr-FR" sz="2000" dirty="0" smtClean="0">
              <a:solidFill>
                <a:srgbClr val="000000"/>
              </a:solidFill>
              <a:latin typeface="+mn-lt"/>
            </a:endParaRPr>
          </a:p>
          <a:p>
            <a:pPr marL="976313" lvl="1" indent="-393700">
              <a:lnSpc>
                <a:spcPct val="150000"/>
              </a:lnSpc>
              <a:spcBef>
                <a:spcPts val="0"/>
              </a:spcBef>
              <a:buFont typeface="Arial" panose="020B0604020202020204" pitchFamily="34" charset="0"/>
              <a:buChar char="•"/>
            </a:pPr>
            <a:r>
              <a:rPr lang="fr-FR" sz="2000" dirty="0" smtClean="0">
                <a:solidFill>
                  <a:schemeClr val="accent2"/>
                </a:solidFill>
                <a:latin typeface="+mn-lt"/>
              </a:rPr>
              <a:t>Stock de connaissance socialement </a:t>
            </a:r>
            <a:r>
              <a:rPr lang="fr-FR" sz="2000" dirty="0">
                <a:solidFill>
                  <a:schemeClr val="accent2"/>
                </a:solidFill>
                <a:latin typeface="+mn-lt"/>
              </a:rPr>
              <a:t>distribué </a:t>
            </a:r>
            <a:r>
              <a:rPr lang="fr-FR" sz="2000" dirty="0" smtClean="0">
                <a:solidFill>
                  <a:srgbClr val="000000"/>
                </a:solidFill>
                <a:latin typeface="+mn-lt"/>
              </a:rPr>
              <a:t>=&gt; on n’a pas tous les mêmes connaissances… :</a:t>
            </a:r>
          </a:p>
          <a:p>
            <a:pPr marL="1433513" lvl="2" indent="-393700">
              <a:lnSpc>
                <a:spcPct val="150000"/>
              </a:lnSpc>
              <a:spcBef>
                <a:spcPts val="0"/>
              </a:spcBef>
              <a:buFont typeface="Arial" panose="020B0604020202020204" pitchFamily="34" charset="0"/>
              <a:buChar char="•"/>
            </a:pPr>
            <a:r>
              <a:rPr lang="fr-FR" sz="2000" dirty="0" smtClean="0">
                <a:solidFill>
                  <a:srgbClr val="000000"/>
                </a:solidFill>
                <a:latin typeface="+mn-lt"/>
              </a:rPr>
              <a:t>Modèle du déficit de connaissance : « </a:t>
            </a:r>
            <a:r>
              <a:rPr lang="fr-FR" sz="2000" i="1" dirty="0" smtClean="0">
                <a:solidFill>
                  <a:srgbClr val="000000"/>
                </a:solidFill>
                <a:latin typeface="+mn-lt"/>
              </a:rPr>
              <a:t>Si un usager ne connait rien à la forêt, éclairons-le de nos connaissances</a:t>
            </a:r>
            <a:r>
              <a:rPr lang="fr-FR" sz="2000" dirty="0" smtClean="0">
                <a:solidFill>
                  <a:srgbClr val="000000"/>
                </a:solidFill>
                <a:latin typeface="+mn-lt"/>
              </a:rPr>
              <a:t> ! » </a:t>
            </a:r>
          </a:p>
          <a:p>
            <a:pPr marL="1433513" lvl="2" indent="-393700">
              <a:lnSpc>
                <a:spcPct val="150000"/>
              </a:lnSpc>
              <a:spcBef>
                <a:spcPts val="0"/>
              </a:spcBef>
              <a:buFont typeface="Arial" panose="020B0604020202020204" pitchFamily="34" charset="0"/>
              <a:buChar char="•"/>
            </a:pPr>
            <a:r>
              <a:rPr lang="fr-FR" sz="2000" dirty="0" smtClean="0">
                <a:solidFill>
                  <a:srgbClr val="000000"/>
                </a:solidFill>
                <a:latin typeface="+mn-lt"/>
              </a:rPr>
              <a:t>Oui mais usager peut s’informer et devenir un contre-expert </a:t>
            </a:r>
          </a:p>
          <a:p>
            <a:pPr marL="1433513" lvl="2" indent="-393700">
              <a:lnSpc>
                <a:spcPct val="150000"/>
              </a:lnSpc>
              <a:spcBef>
                <a:spcPts val="0"/>
              </a:spcBef>
              <a:buFont typeface="Arial" panose="020B0604020202020204" pitchFamily="34" charset="0"/>
              <a:buChar char="•"/>
            </a:pPr>
            <a:endParaRPr lang="fr-FR" sz="2000" dirty="0">
              <a:solidFill>
                <a:schemeClr val="accent2"/>
              </a:solidFill>
              <a:latin typeface="+mn-lt"/>
            </a:endParaRPr>
          </a:p>
        </p:txBody>
      </p:sp>
    </p:spTree>
    <p:extLst>
      <p:ext uri="{BB962C8B-B14F-4D97-AF65-F5344CB8AC3E}">
        <p14:creationId xmlns:p14="http://schemas.microsoft.com/office/powerpoint/2010/main" val="2242844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15516" y="332656"/>
            <a:ext cx="5616624" cy="5400675"/>
          </a:xfrm>
        </p:spPr>
        <p:txBody>
          <a:bodyPr>
            <a:noAutofit/>
          </a:bodyPr>
          <a:lstStyle/>
          <a:p>
            <a:pPr marL="174625" indent="-290513">
              <a:lnSpc>
                <a:spcPct val="100000"/>
              </a:lnSpc>
              <a:spcBef>
                <a:spcPts val="600"/>
              </a:spcBef>
            </a:pPr>
            <a:r>
              <a:rPr lang="fr-FR" sz="2400" b="1" dirty="0">
                <a:solidFill>
                  <a:srgbClr val="000000"/>
                </a:solidFill>
              </a:rPr>
              <a:t>1.1.4- Construction intersubjective du monde</a:t>
            </a:r>
          </a:p>
          <a:p>
            <a:pPr marL="1319213" lvl="2" indent="-393700" eaLnBrk="1" hangingPunct="1">
              <a:lnSpc>
                <a:spcPct val="100000"/>
              </a:lnSpc>
              <a:spcBef>
                <a:spcPts val="600"/>
              </a:spcBef>
            </a:pPr>
            <a:endParaRPr lang="fr-FR" sz="1800" dirty="0" smtClean="0">
              <a:solidFill>
                <a:srgbClr val="000000"/>
              </a:solidFill>
            </a:endParaRPr>
          </a:p>
          <a:p>
            <a:pPr marL="627063" lvl="1" indent="-393700" eaLnBrk="1" hangingPunct="1">
              <a:lnSpc>
                <a:spcPct val="100000"/>
              </a:lnSpc>
              <a:spcBef>
                <a:spcPts val="600"/>
              </a:spcBef>
            </a:pPr>
            <a:r>
              <a:rPr lang="fr-FR" dirty="0">
                <a:solidFill>
                  <a:srgbClr val="000000"/>
                </a:solidFill>
              </a:rPr>
              <a:t>l’individu appréhende rarement seul la réalité du monde car il vit dans un monde intersubjectif  (« d’autres soi »)</a:t>
            </a:r>
          </a:p>
          <a:p>
            <a:pPr marL="1084263" lvl="2" indent="-393700">
              <a:lnSpc>
                <a:spcPct val="100000"/>
              </a:lnSpc>
              <a:spcBef>
                <a:spcPts val="600"/>
              </a:spcBef>
            </a:pPr>
            <a:r>
              <a:rPr lang="fr-FR" sz="1600" dirty="0">
                <a:solidFill>
                  <a:srgbClr val="000000"/>
                </a:solidFill>
              </a:rPr>
              <a:t>« </a:t>
            </a:r>
            <a:r>
              <a:rPr lang="fr-FR" sz="1600" i="1" dirty="0">
                <a:solidFill>
                  <a:srgbClr val="000000"/>
                </a:solidFill>
              </a:rPr>
              <a:t>j’ai vu chez untel que… », « c’est intéressant ce que fait l’entreprise Bois+…</a:t>
            </a:r>
            <a:r>
              <a:rPr lang="fr-FR" sz="1600" dirty="0">
                <a:solidFill>
                  <a:srgbClr val="000000"/>
                </a:solidFill>
              </a:rPr>
              <a:t> » </a:t>
            </a:r>
          </a:p>
          <a:p>
            <a:pPr marL="627063" lvl="1" indent="-393700" eaLnBrk="1" hangingPunct="1">
              <a:lnSpc>
                <a:spcPct val="100000"/>
              </a:lnSpc>
              <a:spcBef>
                <a:spcPts val="600"/>
              </a:spcBef>
            </a:pPr>
            <a:r>
              <a:rPr lang="fr-FR" dirty="0" smtClean="0">
                <a:solidFill>
                  <a:srgbClr val="000000"/>
                </a:solidFill>
              </a:rPr>
              <a:t>Cela </a:t>
            </a:r>
            <a:r>
              <a:rPr lang="fr-FR" dirty="0">
                <a:solidFill>
                  <a:srgbClr val="000000"/>
                </a:solidFill>
              </a:rPr>
              <a:t>l’ouvre à une réciprocité des perspectives :</a:t>
            </a:r>
          </a:p>
          <a:p>
            <a:pPr marL="990600" lvl="2" indent="-393700" eaLnBrk="1" hangingPunct="1">
              <a:lnSpc>
                <a:spcPct val="100000"/>
              </a:lnSpc>
              <a:spcBef>
                <a:spcPts val="600"/>
              </a:spcBef>
            </a:pPr>
            <a:r>
              <a:rPr lang="fr-FR" dirty="0" smtClean="0">
                <a:solidFill>
                  <a:srgbClr val="000000"/>
                </a:solidFill>
              </a:rPr>
              <a:t> </a:t>
            </a:r>
            <a:r>
              <a:rPr lang="fr-FR" b="1" dirty="0" smtClean="0">
                <a:solidFill>
                  <a:schemeClr val="accent2"/>
                </a:solidFill>
              </a:rPr>
              <a:t>la connaissance du monde de l’un influe celle de l’autre</a:t>
            </a:r>
          </a:p>
          <a:p>
            <a:pPr marL="990600" lvl="2" indent="-393700" eaLnBrk="1" hangingPunct="1">
              <a:lnSpc>
                <a:spcPct val="100000"/>
              </a:lnSpc>
              <a:spcBef>
                <a:spcPts val="600"/>
              </a:spcBef>
            </a:pPr>
            <a:r>
              <a:rPr lang="fr-FR" b="1" dirty="0" smtClean="0">
                <a:solidFill>
                  <a:schemeClr val="accent2"/>
                </a:solidFill>
              </a:rPr>
              <a:t>Réalité résulte d’un compromis sur les faits</a:t>
            </a:r>
          </a:p>
          <a:p>
            <a:pPr marL="990600" lvl="2" indent="-393700" eaLnBrk="1" hangingPunct="1">
              <a:lnSpc>
                <a:spcPct val="100000"/>
              </a:lnSpc>
              <a:spcBef>
                <a:spcPts val="600"/>
              </a:spcBef>
            </a:pPr>
            <a:r>
              <a:rPr lang="fr-FR" b="1" dirty="0" smtClean="0">
                <a:solidFill>
                  <a:schemeClr val="accent2"/>
                </a:solidFill>
              </a:rPr>
              <a:t>Attention aux vérités entre soi (bulle internet)</a:t>
            </a:r>
          </a:p>
          <a:p>
            <a:pPr marL="990600" lvl="2" indent="-393700" eaLnBrk="1" hangingPunct="1">
              <a:lnSpc>
                <a:spcPct val="100000"/>
              </a:lnSpc>
              <a:spcBef>
                <a:spcPts val="600"/>
              </a:spcBef>
            </a:pPr>
            <a:endParaRPr lang="fr-FR" b="1" dirty="0" smtClean="0">
              <a:solidFill>
                <a:schemeClr val="accent2"/>
              </a:solidFill>
            </a:endParaRPr>
          </a:p>
          <a:p>
            <a:pPr marL="596900" lvl="2" indent="0" eaLnBrk="1" hangingPunct="1">
              <a:lnSpc>
                <a:spcPct val="100000"/>
              </a:lnSpc>
              <a:spcBef>
                <a:spcPts val="600"/>
              </a:spcBef>
              <a:buNone/>
            </a:pPr>
            <a:endParaRPr lang="fr-FR" dirty="0" smtClean="0">
              <a:solidFill>
                <a:srgbClr val="000000"/>
              </a:solidFill>
            </a:endParaRPr>
          </a:p>
        </p:txBody>
      </p:sp>
      <p:sp>
        <p:nvSpPr>
          <p:cNvPr id="3" name="ZoneTexte 2"/>
          <p:cNvSpPr txBox="1"/>
          <p:nvPr/>
        </p:nvSpPr>
        <p:spPr>
          <a:xfrm>
            <a:off x="6012160" y="1556792"/>
            <a:ext cx="2664296" cy="4278094"/>
          </a:xfrm>
          <a:prstGeom prst="rect">
            <a:avLst/>
          </a:prstGeom>
          <a:noFill/>
          <a:ln>
            <a:solidFill>
              <a:srgbClr val="FFC000"/>
            </a:solidFill>
          </a:ln>
        </p:spPr>
        <p:txBody>
          <a:bodyPr wrap="square" rtlCol="0">
            <a:spAutoFit/>
          </a:bodyPr>
          <a:lstStyle/>
          <a:p>
            <a:pPr algn="just"/>
            <a:r>
              <a:rPr lang="en-US" sz="1600" b="1" dirty="0" smtClean="0"/>
              <a:t>“Truth</a:t>
            </a:r>
            <a:r>
              <a:rPr lang="en-US" sz="1600" dirty="0" smtClean="0"/>
              <a:t> springs from </a:t>
            </a:r>
            <a:r>
              <a:rPr lang="en-US" sz="1600" b="1" dirty="0" smtClean="0"/>
              <a:t>argument</a:t>
            </a:r>
            <a:r>
              <a:rPr lang="en-US" sz="1600" dirty="0"/>
              <a:t> </a:t>
            </a:r>
            <a:r>
              <a:rPr lang="en-US" sz="1600" dirty="0" smtClean="0"/>
              <a:t>amongst</a:t>
            </a:r>
            <a:r>
              <a:rPr lang="en-US" sz="1600" dirty="0"/>
              <a:t> </a:t>
            </a:r>
            <a:r>
              <a:rPr lang="en-US" sz="1600" b="1" dirty="0" smtClean="0"/>
              <a:t>friends”</a:t>
            </a:r>
            <a:r>
              <a:rPr lang="en-US" sz="1600" dirty="0" smtClean="0"/>
              <a:t> </a:t>
            </a:r>
            <a:r>
              <a:rPr lang="fr-FR" sz="1600" dirty="0" smtClean="0"/>
              <a:t>David Hume (1711-1776)</a:t>
            </a:r>
          </a:p>
          <a:p>
            <a:pPr algn="just"/>
            <a:endParaRPr lang="fr-FR" sz="1600" dirty="0"/>
          </a:p>
          <a:p>
            <a:pPr algn="just"/>
            <a:endParaRPr lang="fr-FR" sz="1600" dirty="0" smtClean="0"/>
          </a:p>
          <a:p>
            <a:pPr algn="just"/>
            <a:endParaRPr lang="fr-FR" sz="1600" dirty="0"/>
          </a:p>
          <a:p>
            <a:pPr algn="just"/>
            <a:endParaRPr lang="fr-FR" sz="1600" dirty="0" smtClean="0"/>
          </a:p>
          <a:p>
            <a:pPr algn="just"/>
            <a:endParaRPr lang="fr-FR" sz="1600" dirty="0"/>
          </a:p>
          <a:p>
            <a:pPr algn="just"/>
            <a:endParaRPr lang="fr-FR" sz="1600" dirty="0" smtClean="0"/>
          </a:p>
          <a:p>
            <a:pPr algn="just"/>
            <a:endParaRPr lang="fr-FR" sz="1600" dirty="0"/>
          </a:p>
          <a:p>
            <a:pPr algn="just"/>
            <a:endParaRPr lang="fr-FR" sz="1600" dirty="0" smtClean="0"/>
          </a:p>
          <a:p>
            <a:pPr algn="just"/>
            <a:endParaRPr lang="fr-FR" sz="1600" dirty="0" smtClean="0"/>
          </a:p>
          <a:p>
            <a:pPr algn="just"/>
            <a:endParaRPr lang="fr-FR" sz="1600" dirty="0"/>
          </a:p>
          <a:p>
            <a:pPr algn="just"/>
            <a:endParaRPr lang="fr-FR" sz="1600" dirty="0" smtClean="0"/>
          </a:p>
          <a:p>
            <a:pPr algn="ctr"/>
            <a:r>
              <a:rPr lang="fr-FR" sz="1600" dirty="0" smtClean="0"/>
              <a:t>La Vérité jaillit des batailles d’arguments entre amis </a:t>
            </a:r>
          </a:p>
          <a:p>
            <a:pPr algn="just"/>
            <a:endParaRPr lang="fr-FR" sz="1600" dirty="0"/>
          </a:p>
        </p:txBody>
      </p:sp>
      <p:pic>
        <p:nvPicPr>
          <p:cNvPr id="4" name="Picture 4" descr="http://www.ac-grenoble.fr/PhiloSophie/wp-content/uploads/2014/11/David_Hu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636912"/>
            <a:ext cx="1944216" cy="23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51520" y="548680"/>
            <a:ext cx="3888432" cy="5400675"/>
          </a:xfrm>
        </p:spPr>
        <p:txBody>
          <a:bodyPr>
            <a:noAutofit/>
          </a:bodyPr>
          <a:lstStyle/>
          <a:p>
            <a:pPr marL="450850" lvl="2" indent="-393700" eaLnBrk="1" hangingPunct="1">
              <a:lnSpc>
                <a:spcPct val="100000"/>
              </a:lnSpc>
              <a:spcBef>
                <a:spcPts val="600"/>
              </a:spcBef>
            </a:pPr>
            <a:r>
              <a:rPr lang="fr-FR" dirty="0" smtClean="0">
                <a:solidFill>
                  <a:srgbClr val="000000"/>
                </a:solidFill>
              </a:rPr>
              <a:t>Si cette réciprocité des perspectives n’est pas congruente (stock de connaissance/systèmes de valeurs différents), cela peut aboutir à </a:t>
            </a:r>
            <a:r>
              <a:rPr lang="fr-FR" b="1" dirty="0" smtClean="0">
                <a:solidFill>
                  <a:schemeClr val="accent2"/>
                </a:solidFill>
              </a:rPr>
              <a:t>des représentations de + en + divergentes, voire à des conflits</a:t>
            </a:r>
          </a:p>
          <a:p>
            <a:pPr marL="450850" lvl="3" indent="-393700" eaLnBrk="1" hangingPunct="1">
              <a:lnSpc>
                <a:spcPct val="100000"/>
              </a:lnSpc>
              <a:spcBef>
                <a:spcPts val="600"/>
              </a:spcBef>
            </a:pPr>
            <a:r>
              <a:rPr lang="fr-FR" sz="1600" i="1" dirty="0" smtClean="0">
                <a:solidFill>
                  <a:srgbClr val="000000"/>
                </a:solidFill>
              </a:rPr>
              <a:t>« les scientifiques et la DRAAF disent qu’il faut faire comme ça  mais c’est n’importe quoi…  c’est en décalage avec le terrain »</a:t>
            </a:r>
            <a:r>
              <a:rPr lang="fr-FR" sz="1600" b="1" dirty="0" smtClean="0">
                <a:solidFill>
                  <a:srgbClr val="FF33CC"/>
                </a:solidFill>
              </a:rPr>
              <a:t> </a:t>
            </a:r>
          </a:p>
          <a:p>
            <a:pPr marL="450850" lvl="2" indent="-393700" eaLnBrk="1" hangingPunct="1">
              <a:lnSpc>
                <a:spcPct val="100000"/>
              </a:lnSpc>
              <a:spcBef>
                <a:spcPts val="600"/>
              </a:spcBef>
              <a:buFont typeface="Wingdings" pitchFamily="2" charset="2"/>
              <a:buNone/>
            </a:pPr>
            <a:r>
              <a:rPr lang="fr-FR" dirty="0" smtClean="0">
                <a:solidFill>
                  <a:srgbClr val="000000"/>
                </a:solidFill>
                <a:sym typeface="Wingdings" pitchFamily="2" charset="2"/>
              </a:rPr>
              <a:t> Un des objectifs de l’enquête : </a:t>
            </a:r>
            <a:r>
              <a:rPr lang="fr-FR" b="1" dirty="0" smtClean="0">
                <a:solidFill>
                  <a:srgbClr val="000000"/>
                </a:solidFill>
                <a:sym typeface="Wingdings" pitchFamily="2" charset="2"/>
              </a:rPr>
              <a:t>mettre en évidence d</a:t>
            </a:r>
            <a:r>
              <a:rPr lang="fr-FR" b="1" dirty="0" smtClean="0">
                <a:solidFill>
                  <a:srgbClr val="000000"/>
                </a:solidFill>
              </a:rPr>
              <a:t>iversité des points de vue </a:t>
            </a:r>
            <a:r>
              <a:rPr lang="fr-FR" dirty="0" smtClean="0">
                <a:solidFill>
                  <a:srgbClr val="000000"/>
                </a:solidFill>
              </a:rPr>
              <a:t>propres à chaque groupe social, origine de ces différents, moyen de les dépasser </a:t>
            </a:r>
            <a:r>
              <a:rPr lang="fr-FR" sz="1800" dirty="0" smtClean="0">
                <a:solidFill>
                  <a:srgbClr val="000000"/>
                </a:solidFill>
              </a:rPr>
              <a:t>  </a:t>
            </a:r>
          </a:p>
          <a:p>
            <a:pPr marL="1319213" lvl="2" indent="-393700" eaLnBrk="1" hangingPunct="1">
              <a:lnSpc>
                <a:spcPct val="100000"/>
              </a:lnSpc>
              <a:spcBef>
                <a:spcPts val="600"/>
              </a:spcBef>
              <a:buFont typeface="Wingdings" pitchFamily="2" charset="2"/>
              <a:buNone/>
            </a:pPr>
            <a:endParaRPr lang="fr-FR" sz="1800" dirty="0" smtClean="0">
              <a:solidFill>
                <a:srgbClr val="000000"/>
              </a:solidFill>
            </a:endParaRPr>
          </a:p>
        </p:txBody>
      </p:sp>
      <p:pic>
        <p:nvPicPr>
          <p:cNvPr id="3074" name="Picture 2" descr="Résultat de recherche d'images pour &quot;acfa alberta conflit&quot;"/>
          <p:cNvPicPr>
            <a:picLocks noChangeAspect="1" noChangeArrowheads="1"/>
          </p:cNvPicPr>
          <p:nvPr/>
        </p:nvPicPr>
        <p:blipFill rotWithShape="1">
          <a:blip r:embed="rId3">
            <a:extLst>
              <a:ext uri="{28A0092B-C50C-407E-A947-70E740481C1C}">
                <a14:useLocalDpi xmlns:a14="http://schemas.microsoft.com/office/drawing/2010/main" val="0"/>
              </a:ext>
            </a:extLst>
          </a:blip>
          <a:srcRect l="16472" t="701" r="20798" b="2236"/>
          <a:stretch/>
        </p:blipFill>
        <p:spPr bwMode="auto">
          <a:xfrm>
            <a:off x="4176720" y="836712"/>
            <a:ext cx="4833687" cy="4207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539552" y="188640"/>
            <a:ext cx="7772400" cy="639763"/>
          </a:xfrm>
        </p:spPr>
        <p:txBody>
          <a:bodyPr>
            <a:normAutofit/>
          </a:bodyPr>
          <a:lstStyle/>
          <a:p>
            <a:r>
              <a:rPr lang="fr-FR" sz="2800" dirty="0" smtClean="0"/>
              <a:t>Savoir scientifique/ savoir vernaculaire</a:t>
            </a:r>
          </a:p>
        </p:txBody>
      </p:sp>
      <p:sp>
        <p:nvSpPr>
          <p:cNvPr id="3" name="Espace réservé du contenu 2"/>
          <p:cNvSpPr>
            <a:spLocks noGrp="1"/>
          </p:cNvSpPr>
          <p:nvPr>
            <p:ph idx="1"/>
          </p:nvPr>
        </p:nvSpPr>
        <p:spPr>
          <a:xfrm>
            <a:off x="362830" y="980728"/>
            <a:ext cx="8748836" cy="5071156"/>
          </a:xfrm>
        </p:spPr>
        <p:txBody>
          <a:bodyPr>
            <a:normAutofit fontScale="92500" lnSpcReduction="10000"/>
          </a:bodyPr>
          <a:lstStyle/>
          <a:p>
            <a:pPr marL="176212" indent="-290513" eaLnBrk="1" hangingPunct="1">
              <a:lnSpc>
                <a:spcPct val="110000"/>
              </a:lnSpc>
              <a:defRPr/>
            </a:pPr>
            <a:r>
              <a:rPr lang="fr-FR" sz="2400" dirty="0" smtClean="0">
                <a:solidFill>
                  <a:srgbClr val="000000"/>
                </a:solidFill>
              </a:rPr>
              <a:t>Pourquoi interroger des savoir » populaires » alors que l’on dispose de savoir « scientifiques/techniques » ?</a:t>
            </a:r>
          </a:p>
          <a:p>
            <a:pPr marL="719138" lvl="1" indent="-393700" algn="just" eaLnBrk="1" hangingPunct="1">
              <a:lnSpc>
                <a:spcPct val="110000"/>
              </a:lnSpc>
              <a:defRPr/>
            </a:pPr>
            <a:r>
              <a:rPr lang="fr-FR" sz="2000" dirty="0" smtClean="0">
                <a:solidFill>
                  <a:srgbClr val="000000"/>
                </a:solidFill>
              </a:rPr>
              <a:t>Pas </a:t>
            </a:r>
            <a:r>
              <a:rPr lang="fr-FR" sz="2000" dirty="0">
                <a:solidFill>
                  <a:srgbClr val="000000"/>
                </a:solidFill>
              </a:rPr>
              <a:t>d’observations pures de la réalité (</a:t>
            </a:r>
            <a:r>
              <a:rPr lang="fr-FR" sz="2000" dirty="0" err="1">
                <a:solidFill>
                  <a:srgbClr val="000000"/>
                </a:solidFill>
              </a:rPr>
              <a:t>pré-notions</a:t>
            </a:r>
            <a:r>
              <a:rPr lang="fr-FR" sz="2000" dirty="0">
                <a:solidFill>
                  <a:srgbClr val="000000"/>
                </a:solidFill>
              </a:rPr>
              <a:t> voire </a:t>
            </a:r>
            <a:r>
              <a:rPr lang="fr-FR" sz="2000" dirty="0" err="1">
                <a:solidFill>
                  <a:srgbClr val="000000"/>
                </a:solidFill>
              </a:rPr>
              <a:t>pré-supposés</a:t>
            </a:r>
            <a:r>
              <a:rPr lang="fr-FR" sz="2000" dirty="0">
                <a:solidFill>
                  <a:srgbClr val="000000"/>
                </a:solidFill>
              </a:rPr>
              <a:t>); </a:t>
            </a:r>
            <a:r>
              <a:rPr lang="fr-FR" sz="2000" dirty="0" smtClean="0">
                <a:solidFill>
                  <a:srgbClr val="000000"/>
                </a:solidFill>
              </a:rPr>
              <a:t>savoir situé (</a:t>
            </a:r>
            <a:r>
              <a:rPr lang="fr-FR" sz="2000" dirty="0" err="1" smtClean="0">
                <a:solidFill>
                  <a:srgbClr val="000000"/>
                </a:solidFill>
              </a:rPr>
              <a:t>Haraway</a:t>
            </a:r>
            <a:r>
              <a:rPr lang="fr-FR" sz="2000" dirty="0" smtClean="0">
                <a:solidFill>
                  <a:srgbClr val="000000"/>
                </a:solidFill>
              </a:rPr>
              <a:t>, 2009)</a:t>
            </a:r>
          </a:p>
          <a:p>
            <a:pPr marL="719138" lvl="1" indent="-393700" algn="just" eaLnBrk="1" hangingPunct="1">
              <a:lnSpc>
                <a:spcPct val="110000"/>
              </a:lnSpc>
              <a:defRPr/>
            </a:pPr>
            <a:r>
              <a:rPr lang="fr-FR" sz="2000" dirty="0" smtClean="0">
                <a:solidFill>
                  <a:srgbClr val="000000"/>
                </a:solidFill>
              </a:rPr>
              <a:t>les </a:t>
            </a:r>
            <a:r>
              <a:rPr lang="fr-FR" sz="2000" dirty="0">
                <a:solidFill>
                  <a:srgbClr val="000000"/>
                </a:solidFill>
              </a:rPr>
              <a:t>scientifiques/les acteurs publics peuvent aussi agir en tant </a:t>
            </a:r>
            <a:r>
              <a:rPr lang="fr-FR" sz="2000" dirty="0">
                <a:solidFill>
                  <a:schemeClr val="accent2"/>
                </a:solidFill>
              </a:rPr>
              <a:t>qu’entrepreneurs de </a:t>
            </a:r>
            <a:r>
              <a:rPr lang="fr-FR" sz="2000" dirty="0" smtClean="0">
                <a:solidFill>
                  <a:schemeClr val="accent2"/>
                </a:solidFill>
              </a:rPr>
              <a:t>cause ; </a:t>
            </a:r>
          </a:p>
          <a:p>
            <a:pPr marL="719138" lvl="1" indent="-393700" eaLnBrk="1" hangingPunct="1">
              <a:lnSpc>
                <a:spcPct val="110000"/>
              </a:lnSpc>
              <a:defRPr/>
            </a:pPr>
            <a:r>
              <a:rPr lang="fr-FR" sz="2000" dirty="0">
                <a:solidFill>
                  <a:srgbClr val="000000"/>
                </a:solidFill>
              </a:rPr>
              <a:t>le diagnostic des </a:t>
            </a:r>
            <a:r>
              <a:rPr lang="fr-FR" sz="2000" dirty="0" smtClean="0">
                <a:solidFill>
                  <a:srgbClr val="000000"/>
                </a:solidFill>
              </a:rPr>
              <a:t>porte-paroles </a:t>
            </a:r>
            <a:r>
              <a:rPr lang="fr-FR" sz="2000" dirty="0">
                <a:solidFill>
                  <a:srgbClr val="000000"/>
                </a:solidFill>
              </a:rPr>
              <a:t>peut être en décalage avec celui des acteurs de </a:t>
            </a:r>
            <a:r>
              <a:rPr lang="fr-FR" sz="2000" dirty="0" smtClean="0">
                <a:solidFill>
                  <a:srgbClr val="000000"/>
                </a:solidFill>
              </a:rPr>
              <a:t>terrain</a:t>
            </a:r>
            <a:endParaRPr lang="fr-FR" sz="2000" dirty="0">
              <a:solidFill>
                <a:srgbClr val="000000"/>
              </a:solidFill>
            </a:endParaRPr>
          </a:p>
          <a:p>
            <a:pPr marL="719138" lvl="1" indent="-393700">
              <a:lnSpc>
                <a:spcPct val="110000"/>
              </a:lnSpc>
              <a:defRPr/>
            </a:pPr>
            <a:r>
              <a:rPr lang="fr-FR" sz="2000" dirty="0" smtClean="0">
                <a:solidFill>
                  <a:srgbClr val="000000"/>
                </a:solidFill>
              </a:rPr>
              <a:t>Si le </a:t>
            </a:r>
            <a:r>
              <a:rPr lang="fr-FR" sz="2000" dirty="0">
                <a:solidFill>
                  <a:srgbClr val="000000"/>
                </a:solidFill>
              </a:rPr>
              <a:t>savoir scientifique comporte une part </a:t>
            </a:r>
            <a:r>
              <a:rPr lang="fr-FR" sz="2000" dirty="0" smtClean="0">
                <a:solidFill>
                  <a:srgbClr val="000000"/>
                </a:solidFill>
              </a:rPr>
              <a:t>d’incertitude, le </a:t>
            </a:r>
            <a:r>
              <a:rPr lang="fr-FR" sz="2000" b="1" dirty="0" smtClean="0">
                <a:solidFill>
                  <a:schemeClr val="accent2"/>
                </a:solidFill>
              </a:rPr>
              <a:t>degré </a:t>
            </a:r>
            <a:r>
              <a:rPr lang="fr-FR" sz="2000" b="1" dirty="0">
                <a:solidFill>
                  <a:schemeClr val="accent2"/>
                </a:solidFill>
              </a:rPr>
              <a:t>de probabilité et de validité de ses propositions est plus </a:t>
            </a:r>
            <a:r>
              <a:rPr lang="fr-FR" sz="2000" b="1" dirty="0" smtClean="0">
                <a:solidFill>
                  <a:schemeClr val="accent2"/>
                </a:solidFill>
              </a:rPr>
              <a:t>grand grâce aux jugements par les pairs qui stabilisent les énoncés (≠ </a:t>
            </a:r>
            <a:r>
              <a:rPr lang="fr-FR" sz="2000" b="1" dirty="0" err="1" smtClean="0">
                <a:solidFill>
                  <a:schemeClr val="accent2"/>
                </a:solidFill>
              </a:rPr>
              <a:t>fake</a:t>
            </a:r>
            <a:r>
              <a:rPr lang="fr-FR" sz="2000" b="1" dirty="0" smtClean="0">
                <a:solidFill>
                  <a:schemeClr val="accent2"/>
                </a:solidFill>
              </a:rPr>
              <a:t> news)</a:t>
            </a:r>
            <a:endParaRPr lang="fr-FR" sz="2000" b="1" dirty="0">
              <a:solidFill>
                <a:schemeClr val="accent2"/>
              </a:solidFill>
            </a:endParaRPr>
          </a:p>
          <a:p>
            <a:pPr marL="719138" lvl="1" indent="-393700" eaLnBrk="1" hangingPunct="1">
              <a:lnSpc>
                <a:spcPct val="110000"/>
              </a:lnSpc>
              <a:defRPr/>
            </a:pPr>
            <a:r>
              <a:rPr lang="fr-FR" sz="2000" dirty="0">
                <a:solidFill>
                  <a:srgbClr val="000000"/>
                </a:solidFill>
              </a:rPr>
              <a:t>Tous les choix techniques ne dépendent pas que de la science </a:t>
            </a:r>
            <a:r>
              <a:rPr lang="fr-FR" sz="2000" dirty="0" smtClean="0">
                <a:solidFill>
                  <a:srgbClr val="000000"/>
                </a:solidFill>
              </a:rPr>
              <a:t>ou du marché</a:t>
            </a:r>
          </a:p>
          <a:p>
            <a:pPr marL="1319213" lvl="2" indent="-393700" eaLnBrk="1" hangingPunct="1">
              <a:lnSpc>
                <a:spcPct val="80000"/>
              </a:lnSpc>
              <a:defRPr/>
            </a:pPr>
            <a:r>
              <a:rPr lang="fr-FR" sz="1800" dirty="0" smtClean="0">
                <a:solidFill>
                  <a:srgbClr val="000000"/>
                </a:solidFill>
              </a:rPr>
              <a:t>Gouvernement des experts (technocratie) </a:t>
            </a:r>
          </a:p>
          <a:p>
            <a:pPr marL="1319213" lvl="2" indent="-393700" eaLnBrk="1" hangingPunct="1">
              <a:lnSpc>
                <a:spcPct val="80000"/>
              </a:lnSpc>
              <a:defRPr/>
            </a:pPr>
            <a:r>
              <a:rPr lang="fr-FR" sz="1800" dirty="0">
                <a:solidFill>
                  <a:srgbClr val="000000"/>
                </a:solidFill>
              </a:rPr>
              <a:t>C</a:t>
            </a:r>
            <a:r>
              <a:rPr lang="fr-FR" sz="1800" dirty="0" smtClean="0">
                <a:solidFill>
                  <a:srgbClr val="000000"/>
                </a:solidFill>
              </a:rPr>
              <a:t>hoix technologiques assumés par une sphère sociétale élargie sur des valeurs éthiques, morales, sociales…</a:t>
            </a:r>
          </a:p>
          <a:p>
            <a:pPr marL="1776413" lvl="3" indent="-393700">
              <a:lnSpc>
                <a:spcPct val="80000"/>
              </a:lnSpc>
              <a:defRPr/>
            </a:pPr>
            <a:r>
              <a:rPr lang="fr-FR" sz="1600" dirty="0" smtClean="0">
                <a:solidFill>
                  <a:srgbClr val="000000"/>
                </a:solidFill>
              </a:rPr>
              <a:t>« </a:t>
            </a:r>
            <a:r>
              <a:rPr lang="fr-FR" sz="1600" i="1" dirty="0" smtClean="0">
                <a:solidFill>
                  <a:srgbClr val="000000"/>
                </a:solidFill>
              </a:rPr>
              <a:t>Quelles forêts voulons-nous</a:t>
            </a:r>
            <a:r>
              <a:rPr lang="fr-FR" sz="1600" dirty="0" smtClean="0">
                <a:solidFill>
                  <a:srgbClr val="000000"/>
                </a:solidFill>
              </a:rPr>
              <a:t> ?», quel contrat social entre acteurs de la forêt ? </a:t>
            </a:r>
          </a:p>
          <a:p>
            <a:pPr>
              <a:defRPr/>
            </a:pPr>
            <a:endParaRPr lang="fr-F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2649" name="Group 121"/>
          <p:cNvGraphicFramePr>
            <a:graphicFrameLocks noGrp="1"/>
          </p:cNvGraphicFramePr>
          <p:nvPr>
            <p:extLst>
              <p:ext uri="{D42A27DB-BD31-4B8C-83A1-F6EECF244321}">
                <p14:modId xmlns:p14="http://schemas.microsoft.com/office/powerpoint/2010/main" val="906376847"/>
              </p:ext>
            </p:extLst>
          </p:nvPr>
        </p:nvGraphicFramePr>
        <p:xfrm>
          <a:off x="323528" y="188640"/>
          <a:ext cx="8640960" cy="6194108"/>
        </p:xfrm>
        <a:graphic>
          <a:graphicData uri="http://schemas.openxmlformats.org/drawingml/2006/table">
            <a:tbl>
              <a:tblPr>
                <a:tableStyleId>{BDBED569-4797-4DF1-A0F4-6AAB3CD982D8}</a:tableStyleId>
              </a:tblPr>
              <a:tblGrid>
                <a:gridCol w="93610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738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2000" b="1" u="none" strike="noStrike" cap="none" normalizeH="0" baseline="0" dirty="0" smtClean="0">
                          <a:ln>
                            <a:noFill/>
                          </a:ln>
                          <a:effectLst/>
                        </a:rPr>
                        <a:t>FORET</a:t>
                      </a:r>
                      <a:endParaRPr kumimoji="1" lang="fr-FR" sz="2000" b="1" i="0" u="none" strike="noStrike" cap="none" normalizeH="0" baseline="0" dirty="0" smtClean="0">
                        <a:ln>
                          <a:noFill/>
                        </a:ln>
                        <a:solidFill>
                          <a:srgbClr val="000000"/>
                        </a:solidFill>
                        <a:effectLst/>
                        <a:latin typeface="Times New Roman" pitchFamily="18" charset="0"/>
                      </a:endParaRPr>
                    </a:p>
                  </a:txBody>
                  <a:tcPr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2000" b="1" u="none" strike="noStrike" cap="none" normalizeH="0" baseline="0" smtClean="0">
                          <a:ln>
                            <a:noFill/>
                          </a:ln>
                          <a:effectLst/>
                        </a:rPr>
                        <a:t>Stock de connaissances et d’expériences</a:t>
                      </a:r>
                      <a:endParaRPr kumimoji="1" lang="fr-FR" sz="2000" b="1" i="0" u="none" strike="noStrike" cap="none" normalizeH="0" baseline="0" smtClean="0">
                        <a:ln>
                          <a:noFill/>
                        </a:ln>
                        <a:solidFill>
                          <a:srgbClr val="000000"/>
                        </a:solidFill>
                        <a:effectLst/>
                        <a:latin typeface="Times New Roman" pitchFamily="18" charset="0"/>
                      </a:endParaRPr>
                    </a:p>
                  </a:txBody>
                  <a:tcPr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2000" b="1" u="none" strike="noStrike" cap="none" normalizeH="0" baseline="0" dirty="0" smtClean="0">
                          <a:ln>
                            <a:noFill/>
                          </a:ln>
                          <a:effectLst/>
                        </a:rPr>
                        <a:t>Objets pertinents </a:t>
                      </a:r>
                      <a:endParaRPr kumimoji="1" lang="fr-FR" sz="2000" b="1" i="0" u="none" strike="noStrike" cap="none" normalizeH="0" baseline="0" dirty="0" smtClean="0">
                        <a:ln>
                          <a:noFill/>
                        </a:ln>
                        <a:solidFill>
                          <a:srgbClr val="000000"/>
                        </a:solidFill>
                        <a:effectLst/>
                        <a:latin typeface="Times New Roman" pitchFamily="18" charset="0"/>
                      </a:endParaRPr>
                    </a:p>
                  </a:txBody>
                  <a:tcPr horzOverflow="overflow">
                    <a:solidFill>
                      <a:schemeClr val="accent1">
                        <a:lumMod val="40000"/>
                        <a:lumOff val="60000"/>
                      </a:schemeClr>
                    </a:solidFill>
                  </a:tcPr>
                </a:tc>
                <a:extLst>
                  <a:ext uri="{0D108BD9-81ED-4DB2-BD59-A6C34878D82A}">
                    <a16:rowId xmlns:a16="http://schemas.microsoft.com/office/drawing/2014/main" val="10000"/>
                  </a:ext>
                </a:extLst>
              </a:tr>
              <a:tr h="1062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2000" u="none" strike="noStrike" cap="none" normalizeH="0" baseline="0" dirty="0" smtClean="0">
                          <a:ln>
                            <a:noFill/>
                          </a:ln>
                          <a:effectLst/>
                        </a:rPr>
                        <a:t>Enfant</a:t>
                      </a:r>
                      <a:endParaRPr kumimoji="1" lang="fr-FR" sz="20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Contes,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Promenade avec les parents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kern="1200" cap="none" normalizeH="0" baseline="0" dirty="0" smtClean="0">
                          <a:ln>
                            <a:noFill/>
                          </a:ln>
                          <a:solidFill>
                            <a:schemeClr val="tx1"/>
                          </a:solidFill>
                          <a:effectLst/>
                          <a:latin typeface="+mn-lt"/>
                          <a:ea typeface="+mn-ea"/>
                          <a:cs typeface="+mn-cs"/>
                        </a:rPr>
                        <a:t>Promenade avec le grand-père forestier </a:t>
                      </a: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Loup, chaperon rouge, Les bâtons, les petites fleurs, les cabanes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kern="1200" cap="none" normalizeH="0" baseline="0" dirty="0" smtClean="0">
                          <a:ln>
                            <a:noFill/>
                          </a:ln>
                          <a:solidFill>
                            <a:schemeClr val="tx1"/>
                          </a:solidFill>
                          <a:effectLst/>
                          <a:latin typeface="+mn-lt"/>
                          <a:ea typeface="+mn-ea"/>
                          <a:cs typeface="+mn-cs"/>
                        </a:rPr>
                        <a:t>Arbre, témoin générationnel</a:t>
                      </a:r>
                    </a:p>
                  </a:txBody>
                  <a:tcPr horzOverflow="overflow"/>
                </a:tc>
                <a:extLst>
                  <a:ext uri="{0D108BD9-81ED-4DB2-BD59-A6C34878D82A}">
                    <a16:rowId xmlns:a16="http://schemas.microsoft.com/office/drawing/2014/main" val="10001"/>
                  </a:ext>
                </a:extLst>
              </a:tr>
              <a:tr h="16561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2000" u="none" strike="noStrike" cap="none" normalizeH="0" baseline="0" dirty="0" smtClean="0">
                          <a:ln>
                            <a:noFill/>
                          </a:ln>
                          <a:effectLst/>
                        </a:rPr>
                        <a:t>Adulte</a:t>
                      </a:r>
                      <a:endParaRPr kumimoji="1" lang="fr-FR" sz="20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Contes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Promenades avec les enfants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Ushuaia, Géo, Internet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Vacances dans les Alpes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Forêt périurbaines</a:t>
                      </a:r>
                      <a:endParaRPr kumimoji="1" lang="fr-FR" sz="20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Les promeneurs, chasseur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Beauté et « naturalité » des forêts,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Un bel arbre est un arbre branchu</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Forêt du grand-père à gérer à distance</a:t>
                      </a:r>
                      <a:endParaRPr kumimoji="1" lang="fr-FR" sz="2000" b="0" i="0" u="none" strike="noStrike" cap="none" normalizeH="0" baseline="0" dirty="0" smtClean="0">
                        <a:ln>
                          <a:noFill/>
                        </a:ln>
                        <a:solidFill>
                          <a:srgbClr val="000000"/>
                        </a:solidFill>
                        <a:effectLst/>
                        <a:latin typeface="Times New Roman" pitchFamily="18" charset="0"/>
                      </a:endParaRPr>
                    </a:p>
                  </a:txBody>
                  <a:tcPr horzOverflow="overflow"/>
                </a:tc>
                <a:extLst>
                  <a:ext uri="{0D108BD9-81ED-4DB2-BD59-A6C34878D82A}">
                    <a16:rowId xmlns:a16="http://schemas.microsoft.com/office/drawing/2014/main" val="10002"/>
                  </a:ext>
                </a:extLst>
              </a:tr>
              <a:tr h="1944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2000" u="none" strike="noStrike" cap="none" normalizeH="0" baseline="0" dirty="0" smtClean="0">
                          <a:ln>
                            <a:noFill/>
                          </a:ln>
                          <a:effectLst/>
                        </a:rPr>
                        <a:t>Elève BSA</a:t>
                      </a:r>
                      <a:endParaRPr kumimoji="1" lang="fr-FR" sz="20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Contes, Souvenir promenades avec parents, vacances Alpes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3 ans d’études forestières, lecture RFF, Forêt Entreprise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6 mois de stage dans les Vosges</a:t>
                      </a:r>
                      <a:endParaRPr kumimoji="1" lang="fr-FR"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Les peuplements forestiers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un bel arbre, un arbre droit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les infrastructures, la biodiversité</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cap="none" normalizeH="0" baseline="0" dirty="0" smtClean="0">
                          <a:ln>
                            <a:noFill/>
                          </a:ln>
                          <a:effectLst/>
                        </a:rPr>
                        <a:t>Les acteurs institutionnels de la forêt et de la filière….</a:t>
                      </a:r>
                      <a:endParaRPr kumimoji="1" lang="fr-FR"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fr-FR" sz="2000" u="none" strike="noStrike" kern="1200" cap="none" normalizeH="0" baseline="0" dirty="0" smtClean="0">
                          <a:ln>
                            <a:noFill/>
                          </a:ln>
                          <a:solidFill>
                            <a:schemeClr val="tx1"/>
                          </a:solidFill>
                          <a:effectLst/>
                          <a:latin typeface="+mn-lt"/>
                          <a:ea typeface="+mn-ea"/>
                          <a:cs typeface="+mn-cs"/>
                        </a:rPr>
                        <a:t>les usagers « </a:t>
                      </a:r>
                      <a:r>
                        <a:rPr kumimoji="1" lang="fr-FR" sz="2000" i="1" u="none" strike="noStrike" kern="1200" cap="none" normalizeH="0" baseline="0" dirty="0" smtClean="0">
                          <a:ln>
                            <a:noFill/>
                          </a:ln>
                          <a:solidFill>
                            <a:schemeClr val="tx1"/>
                          </a:solidFill>
                          <a:effectLst/>
                          <a:latin typeface="+mn-lt"/>
                          <a:ea typeface="+mn-ea"/>
                          <a:cs typeface="+mn-cs"/>
                        </a:rPr>
                        <a:t>qui n’y connaissent rien </a:t>
                      </a:r>
                      <a:r>
                        <a:rPr kumimoji="1" lang="fr-FR" sz="2000" u="none" strike="noStrike" kern="1200" cap="none" normalizeH="0" baseline="0" dirty="0" smtClean="0">
                          <a:ln>
                            <a:noFill/>
                          </a:ln>
                          <a:solidFill>
                            <a:schemeClr val="tx1"/>
                          </a:solidFill>
                          <a:effectLst/>
                          <a:latin typeface="+mn-lt"/>
                          <a:ea typeface="+mn-ea"/>
                          <a:cs typeface="+mn-cs"/>
                        </a:rPr>
                        <a:t>» </a:t>
                      </a:r>
                    </a:p>
                  </a:txBody>
                  <a:tcPr horzOverflow="overflow"/>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39552" y="188640"/>
            <a:ext cx="7772400" cy="646112"/>
          </a:xfrm>
        </p:spPr>
        <p:txBody>
          <a:bodyPr>
            <a:normAutofit/>
          </a:bodyPr>
          <a:lstStyle/>
          <a:p>
            <a:pPr eaLnBrk="1" hangingPunct="1"/>
            <a:r>
              <a:rPr lang="fr-FR" sz="2800" dirty="0" smtClean="0"/>
              <a:t>1.2 - </a:t>
            </a:r>
            <a:r>
              <a:rPr lang="fr-FR" sz="2800" dirty="0"/>
              <a:t>V</a:t>
            </a:r>
            <a:r>
              <a:rPr lang="fr-FR" sz="2800" dirty="0" smtClean="0"/>
              <a:t>aleur, normes, rationalité</a:t>
            </a:r>
            <a:r>
              <a:rPr lang="fr-FR" sz="2800" dirty="0"/>
              <a:t>, </a:t>
            </a:r>
            <a:endParaRPr lang="fr-FR" sz="2800" dirty="0" smtClean="0"/>
          </a:p>
        </p:txBody>
      </p:sp>
      <p:sp>
        <p:nvSpPr>
          <p:cNvPr id="12292" name="Rectangle 3"/>
          <p:cNvSpPr>
            <a:spLocks noGrp="1" noChangeArrowheads="1"/>
          </p:cNvSpPr>
          <p:nvPr>
            <p:ph idx="1"/>
          </p:nvPr>
        </p:nvSpPr>
        <p:spPr>
          <a:xfrm>
            <a:off x="323528" y="908720"/>
            <a:ext cx="8568952" cy="5113337"/>
          </a:xfrm>
        </p:spPr>
        <p:txBody>
          <a:bodyPr>
            <a:normAutofit/>
          </a:bodyPr>
          <a:lstStyle/>
          <a:p>
            <a:r>
              <a:rPr lang="fr-FR" sz="2000" dirty="0">
                <a:solidFill>
                  <a:srgbClr val="000000"/>
                </a:solidFill>
              </a:rPr>
              <a:t>Sociologie compréhensive de Max Weber</a:t>
            </a:r>
          </a:p>
          <a:p>
            <a:pPr eaLnBrk="1" hangingPunct="1"/>
            <a:r>
              <a:rPr lang="fr-FR" sz="2000" dirty="0" smtClean="0">
                <a:solidFill>
                  <a:srgbClr val="000000"/>
                </a:solidFill>
              </a:rPr>
              <a:t>Pourquoi les acteurs font-ils ce qu’ils font ? </a:t>
            </a:r>
          </a:p>
          <a:p>
            <a:pPr lvl="1"/>
            <a:r>
              <a:rPr lang="fr-FR" sz="1800" dirty="0" smtClean="0">
                <a:solidFill>
                  <a:srgbClr val="000000"/>
                </a:solidFill>
              </a:rPr>
              <a:t>Parce qu’ils sont </a:t>
            </a:r>
            <a:r>
              <a:rPr lang="fr-FR" sz="1800" u="sng" dirty="0" smtClean="0">
                <a:solidFill>
                  <a:srgbClr val="000000"/>
                </a:solidFill>
              </a:rPr>
              <a:t>rationnels</a:t>
            </a:r>
            <a:r>
              <a:rPr lang="fr-FR" sz="1800" dirty="0" smtClean="0">
                <a:solidFill>
                  <a:srgbClr val="000000"/>
                </a:solidFill>
              </a:rPr>
              <a:t>. Ils ont un ensemble de « raisons » qui orientent l’action et qui font </a:t>
            </a:r>
            <a:r>
              <a:rPr lang="fr-FR" sz="1800" u="sng" dirty="0" smtClean="0">
                <a:solidFill>
                  <a:srgbClr val="000000"/>
                </a:solidFill>
              </a:rPr>
              <a:t>sens</a:t>
            </a:r>
            <a:r>
              <a:rPr lang="fr-FR" sz="1800" dirty="0" smtClean="0">
                <a:solidFill>
                  <a:srgbClr val="000000"/>
                </a:solidFill>
              </a:rPr>
              <a:t> pour eux ; 4 types de rationalité</a:t>
            </a:r>
            <a:r>
              <a:rPr lang="fr-FR" sz="1800" dirty="0">
                <a:solidFill>
                  <a:srgbClr val="000000"/>
                </a:solidFill>
              </a:rPr>
              <a:t>: </a:t>
            </a:r>
            <a:endParaRPr lang="fr-FR" sz="1800" dirty="0" smtClean="0">
              <a:solidFill>
                <a:srgbClr val="000000"/>
              </a:solidFill>
            </a:endParaRPr>
          </a:p>
          <a:p>
            <a:pPr lvl="2"/>
            <a:r>
              <a:rPr lang="fr-FR" sz="1400" dirty="0" smtClean="0">
                <a:solidFill>
                  <a:srgbClr val="000000"/>
                </a:solidFill>
              </a:rPr>
              <a:t>instrumentale (utilité: produire du bois, des revenus, des services écosystémiques)</a:t>
            </a:r>
          </a:p>
          <a:p>
            <a:pPr lvl="2"/>
            <a:r>
              <a:rPr lang="fr-FR" sz="1400" dirty="0" smtClean="0">
                <a:solidFill>
                  <a:srgbClr val="000000"/>
                </a:solidFill>
              </a:rPr>
              <a:t>axiologique (système de valeur: éthique environnementale, solidarité professionnelle/territoriale)</a:t>
            </a:r>
          </a:p>
          <a:p>
            <a:pPr lvl="2"/>
            <a:r>
              <a:rPr lang="fr-FR" sz="1400" dirty="0" smtClean="0">
                <a:solidFill>
                  <a:srgbClr val="000000"/>
                </a:solidFill>
              </a:rPr>
              <a:t>cognitive (croyance: connaissance scientifique,)</a:t>
            </a:r>
          </a:p>
          <a:p>
            <a:pPr lvl="2"/>
            <a:r>
              <a:rPr lang="fr-FR" sz="1400" dirty="0" smtClean="0">
                <a:solidFill>
                  <a:srgbClr val="000000"/>
                </a:solidFill>
              </a:rPr>
              <a:t>pragmatique (pratique, : expérience </a:t>
            </a:r>
            <a:r>
              <a:rPr lang="fr-FR" sz="1400" dirty="0">
                <a:solidFill>
                  <a:srgbClr val="000000"/>
                </a:solidFill>
              </a:rPr>
              <a:t>de terrain)</a:t>
            </a:r>
            <a:endParaRPr lang="fr-FR" sz="1400" dirty="0" smtClean="0">
              <a:solidFill>
                <a:srgbClr val="000000"/>
              </a:solidFill>
            </a:endParaRPr>
          </a:p>
          <a:p>
            <a:pPr marL="914400" lvl="2" indent="0">
              <a:buNone/>
            </a:pPr>
            <a:r>
              <a:rPr lang="fr-FR" sz="1400" dirty="0" smtClean="0">
                <a:solidFill>
                  <a:srgbClr val="000000"/>
                </a:solidFill>
              </a:rPr>
              <a:t>=&gt; Attention : rationalité est souvent limitée (part d’incertitude, d’émotion, etc.)</a:t>
            </a:r>
          </a:p>
          <a:p>
            <a:r>
              <a:rPr lang="fr-FR" sz="2000" dirty="0" smtClean="0">
                <a:solidFill>
                  <a:srgbClr val="000000"/>
                </a:solidFill>
              </a:rPr>
              <a:t>Comment les acteurs arbitrent-ils entre différentes raisons de faire ce qu’ils font ? </a:t>
            </a:r>
          </a:p>
          <a:p>
            <a:pPr lvl="1"/>
            <a:r>
              <a:rPr lang="fr-FR" sz="1800" dirty="0" smtClean="0">
                <a:solidFill>
                  <a:srgbClr val="000000"/>
                </a:solidFill>
              </a:rPr>
              <a:t>Parce qu’ils se réfèrent à des </a:t>
            </a:r>
            <a:r>
              <a:rPr lang="fr-FR" sz="1800" u="sng" dirty="0" smtClean="0">
                <a:solidFill>
                  <a:srgbClr val="000000"/>
                </a:solidFill>
              </a:rPr>
              <a:t>valeurs</a:t>
            </a:r>
            <a:r>
              <a:rPr lang="fr-FR" sz="1800" dirty="0" smtClean="0">
                <a:solidFill>
                  <a:srgbClr val="000000"/>
                </a:solidFill>
              </a:rPr>
              <a:t> : principes généraux d’inspiration morale qui orientent l’action des individus en société en </a:t>
            </a:r>
            <a:r>
              <a:rPr lang="fr-FR" sz="1800" dirty="0" smtClean="0">
                <a:solidFill>
                  <a:schemeClr val="accent2"/>
                </a:solidFill>
              </a:rPr>
              <a:t>leur fixant des buts, des idéaux</a:t>
            </a:r>
            <a:r>
              <a:rPr lang="fr-FR" sz="1800" dirty="0" smtClean="0">
                <a:solidFill>
                  <a:srgbClr val="000000"/>
                </a:solidFill>
              </a:rPr>
              <a:t>, autrement dit, en leur donnant des moyens de juger de leurs actes ;</a:t>
            </a:r>
          </a:p>
          <a:p>
            <a:pPr marL="0" indent="0" eaLnBrk="1" hangingPunct="1">
              <a:buNone/>
            </a:pPr>
            <a:r>
              <a:rPr lang="fr-FR" sz="2400" dirty="0" smtClean="0">
                <a:solidFill>
                  <a:srgbClr val="000000"/>
                </a:solidFill>
                <a:sym typeface="Wingdings" pitchFamily="2" charset="2"/>
              </a:rPr>
              <a:t> </a:t>
            </a:r>
            <a:r>
              <a:rPr lang="fr-FR" sz="2000" dirty="0" smtClean="0">
                <a:solidFill>
                  <a:srgbClr val="000000"/>
                </a:solidFill>
              </a:rPr>
              <a:t>mettre à jour les raisons/motivations-objectifs/valeurs/ systèmes et logiques d’argumentation des acteurs  </a:t>
            </a:r>
            <a:endParaRPr lang="fr-FR" sz="2400" dirty="0" smtClean="0">
              <a:solidFill>
                <a:srgbClr val="000000"/>
              </a:solidFill>
            </a:endParaRPr>
          </a:p>
          <a:p>
            <a:pPr eaLnBrk="1" hangingPunct="1"/>
            <a:endParaRPr lang="fr-FR" sz="2000" dirty="0"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39552" y="260648"/>
            <a:ext cx="7772400" cy="646112"/>
          </a:xfrm>
        </p:spPr>
        <p:txBody>
          <a:bodyPr>
            <a:normAutofit/>
          </a:bodyPr>
          <a:lstStyle/>
          <a:p>
            <a:pPr eaLnBrk="1" hangingPunct="1"/>
            <a:r>
              <a:rPr lang="fr-FR" sz="2800" dirty="0" smtClean="0"/>
              <a:t>1.3 – Normes sociales</a:t>
            </a:r>
          </a:p>
        </p:txBody>
      </p:sp>
      <p:sp>
        <p:nvSpPr>
          <p:cNvPr id="11268" name="Rectangle 3"/>
          <p:cNvSpPr>
            <a:spLocks noGrp="1" noChangeArrowheads="1"/>
          </p:cNvSpPr>
          <p:nvPr>
            <p:ph idx="1"/>
          </p:nvPr>
        </p:nvSpPr>
        <p:spPr>
          <a:xfrm>
            <a:off x="467544" y="980728"/>
            <a:ext cx="8424936" cy="5256212"/>
          </a:xfrm>
          <a:ln>
            <a:noFill/>
          </a:ln>
        </p:spPr>
        <p:txBody>
          <a:bodyPr>
            <a:normAutofit fontScale="92500" lnSpcReduction="10000"/>
          </a:bodyPr>
          <a:lstStyle/>
          <a:p>
            <a:pPr marL="0" indent="0" eaLnBrk="1" hangingPunct="1">
              <a:lnSpc>
                <a:spcPct val="80000"/>
              </a:lnSpc>
              <a:buNone/>
              <a:defRPr/>
            </a:pPr>
            <a:r>
              <a:rPr lang="fr-FR" sz="2200" dirty="0" smtClean="0">
                <a:solidFill>
                  <a:srgbClr val="000000"/>
                </a:solidFill>
              </a:rPr>
              <a:t>Pourquoi l’acteur ne peut-il pas faire ce qui lui plaît ou ce qu’il veut ?</a:t>
            </a:r>
          </a:p>
          <a:p>
            <a:pPr eaLnBrk="1" hangingPunct="1">
              <a:lnSpc>
                <a:spcPct val="110000"/>
              </a:lnSpc>
              <a:spcBef>
                <a:spcPts val="600"/>
              </a:spcBef>
              <a:defRPr/>
            </a:pPr>
            <a:r>
              <a:rPr lang="fr-FR" sz="2000" dirty="0" smtClean="0">
                <a:solidFill>
                  <a:srgbClr val="000000"/>
                </a:solidFill>
              </a:rPr>
              <a:t>Pointe de vue déterministe de Durkheim : Sans que l’acteur social en ait forcément conscience, « </a:t>
            </a:r>
            <a:r>
              <a:rPr lang="fr-FR" sz="2000" i="1" dirty="0" smtClean="0">
                <a:solidFill>
                  <a:srgbClr val="000000"/>
                </a:solidFill>
              </a:rPr>
              <a:t>sa conduite s’inspire de </a:t>
            </a:r>
            <a:r>
              <a:rPr lang="fr-FR" sz="2000" b="1" i="1" dirty="0" smtClean="0">
                <a:solidFill>
                  <a:schemeClr val="accent2"/>
                </a:solidFill>
              </a:rPr>
              <a:t>normes</a:t>
            </a:r>
            <a:r>
              <a:rPr lang="fr-FR" sz="2000" i="1" dirty="0" smtClean="0">
                <a:solidFill>
                  <a:srgbClr val="FF33CC"/>
                </a:solidFill>
              </a:rPr>
              <a:t> </a:t>
            </a:r>
            <a:r>
              <a:rPr lang="fr-FR" sz="2000" i="1" dirty="0" smtClean="0">
                <a:solidFill>
                  <a:srgbClr val="000000"/>
                </a:solidFill>
              </a:rPr>
              <a:t>qui lui servent de guides et de modèles et dont il doit s’inspirer pour guider et orienter son action mais aussi pour que </a:t>
            </a:r>
            <a:r>
              <a:rPr lang="fr-FR" sz="2000" b="1" i="1" dirty="0" smtClean="0">
                <a:solidFill>
                  <a:schemeClr val="accent2"/>
                </a:solidFill>
              </a:rPr>
              <a:t>celle-ci soit acceptée par les autres membres de la société</a:t>
            </a:r>
            <a:r>
              <a:rPr lang="fr-FR" sz="2000" b="1" dirty="0" smtClean="0">
                <a:solidFill>
                  <a:schemeClr val="accent2"/>
                </a:solidFill>
              </a:rPr>
              <a:t> </a:t>
            </a:r>
            <a:r>
              <a:rPr lang="fr-FR" sz="2000" dirty="0" smtClean="0">
                <a:solidFill>
                  <a:schemeClr val="accent2"/>
                </a:solidFill>
              </a:rPr>
              <a:t>». </a:t>
            </a:r>
          </a:p>
          <a:p>
            <a:pPr eaLnBrk="1" hangingPunct="1">
              <a:lnSpc>
                <a:spcPct val="110000"/>
              </a:lnSpc>
              <a:defRPr/>
            </a:pPr>
            <a:r>
              <a:rPr lang="fr-FR" sz="2000" dirty="0" smtClean="0">
                <a:solidFill>
                  <a:srgbClr val="000000"/>
                </a:solidFill>
              </a:rPr>
              <a:t>Système de normes (= règles) précise ce qui est normalement attendu et ce qui ne </a:t>
            </a:r>
            <a:r>
              <a:rPr lang="fr-FR" sz="2000" dirty="0">
                <a:solidFill>
                  <a:srgbClr val="000000"/>
                </a:solidFill>
              </a:rPr>
              <a:t>l'est</a:t>
            </a:r>
            <a:r>
              <a:rPr lang="fr-FR" sz="2000" dirty="0" smtClean="0">
                <a:solidFill>
                  <a:srgbClr val="000000"/>
                </a:solidFill>
              </a:rPr>
              <a:t> pas. Norme intériorisée par éducation, les habitudes, par la volonté d’un groupe ou par la société. </a:t>
            </a:r>
          </a:p>
          <a:p>
            <a:pPr eaLnBrk="1" hangingPunct="1">
              <a:lnSpc>
                <a:spcPct val="80000"/>
              </a:lnSpc>
              <a:defRPr/>
            </a:pPr>
            <a:r>
              <a:rPr lang="fr-FR" sz="2000" dirty="0" smtClean="0">
                <a:solidFill>
                  <a:srgbClr val="000000"/>
                </a:solidFill>
              </a:rPr>
              <a:t>Pourquoi adhère-t-on à ces normes ? </a:t>
            </a:r>
          </a:p>
          <a:p>
            <a:pPr lvl="1" eaLnBrk="1" hangingPunct="1">
              <a:lnSpc>
                <a:spcPct val="80000"/>
              </a:lnSpc>
              <a:defRPr/>
            </a:pPr>
            <a:r>
              <a:rPr lang="fr-FR" sz="1800" b="1" dirty="0" smtClean="0">
                <a:solidFill>
                  <a:srgbClr val="000000"/>
                </a:solidFill>
              </a:rPr>
              <a:t>la crainte de la punition encourue</a:t>
            </a:r>
            <a:r>
              <a:rPr lang="fr-FR" sz="1800" dirty="0" smtClean="0">
                <a:solidFill>
                  <a:srgbClr val="000000"/>
                </a:solidFill>
              </a:rPr>
              <a:t> si non respect des règles, sanction de niveau variable (du dénigrement au bannissement, de la baisse de performance au décrochage)</a:t>
            </a:r>
          </a:p>
          <a:p>
            <a:pPr lvl="1" eaLnBrk="1" hangingPunct="1">
              <a:lnSpc>
                <a:spcPct val="80000"/>
              </a:lnSpc>
              <a:defRPr/>
            </a:pPr>
            <a:r>
              <a:rPr lang="fr-FR" sz="1800" b="1" dirty="0" smtClean="0">
                <a:solidFill>
                  <a:srgbClr val="000000"/>
                </a:solidFill>
              </a:rPr>
              <a:t>le respect de l’autorité qui définit la norme</a:t>
            </a:r>
            <a:r>
              <a:rPr lang="fr-FR" sz="1800" dirty="0" smtClean="0">
                <a:solidFill>
                  <a:srgbClr val="000000"/>
                </a:solidFill>
              </a:rPr>
              <a:t>, la notion de respect oscillant elle-même entre « l’indifférence passive à l’admiration la plus éperdue »</a:t>
            </a:r>
          </a:p>
          <a:p>
            <a:pPr lvl="1" eaLnBrk="1" hangingPunct="1">
              <a:lnSpc>
                <a:spcPct val="80000"/>
              </a:lnSpc>
              <a:defRPr/>
            </a:pPr>
            <a:r>
              <a:rPr lang="fr-FR" sz="1800" b="1" dirty="0" smtClean="0">
                <a:solidFill>
                  <a:srgbClr val="000000"/>
                </a:solidFill>
              </a:rPr>
              <a:t>le calcul coût/bénéfice de l’obéissance</a:t>
            </a:r>
            <a:r>
              <a:rPr lang="fr-FR" sz="1800" dirty="0" smtClean="0">
                <a:solidFill>
                  <a:srgbClr val="000000"/>
                </a:solidFill>
              </a:rPr>
              <a:t> ou de la désobéissance à la règle</a:t>
            </a:r>
          </a:p>
          <a:p>
            <a:pPr lvl="1" eaLnBrk="1" hangingPunct="1">
              <a:lnSpc>
                <a:spcPct val="80000"/>
              </a:lnSpc>
              <a:defRPr/>
            </a:pPr>
            <a:endParaRPr lang="fr-FR" sz="1800" dirty="0" smtClean="0">
              <a:solidFill>
                <a:srgbClr val="000000"/>
              </a:solidFill>
            </a:endParaRPr>
          </a:p>
          <a:p>
            <a:pPr eaLnBrk="1" hangingPunct="1">
              <a:lnSpc>
                <a:spcPct val="80000"/>
              </a:lnSpc>
              <a:defRPr/>
            </a:pPr>
            <a:r>
              <a:rPr lang="fr-FR" sz="2400" dirty="0" smtClean="0">
                <a:solidFill>
                  <a:srgbClr val="000000"/>
                </a:solidFill>
                <a:sym typeface="Wingdings"/>
              </a:rPr>
              <a:t> </a:t>
            </a:r>
            <a:r>
              <a:rPr lang="fr-FR" sz="2200" dirty="0" smtClean="0">
                <a:solidFill>
                  <a:schemeClr val="tx1">
                    <a:lumMod val="50000"/>
                  </a:schemeClr>
                </a:solidFill>
              </a:rPr>
              <a:t>Mettre à jour les systèmes de normes (≈ système de règles contraignantes et habilitantes )</a:t>
            </a:r>
            <a:endParaRPr lang="en-GB" sz="2200" dirty="0" smtClean="0">
              <a:solidFill>
                <a:schemeClr val="tx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14400" y="838200"/>
            <a:ext cx="7772400" cy="609600"/>
          </a:xfrm>
        </p:spPr>
        <p:txBody>
          <a:bodyPr/>
          <a:lstStyle/>
          <a:p>
            <a:pPr eaLnBrk="1" hangingPunct="1"/>
            <a:r>
              <a:rPr lang="fr-FR" sz="3600" smtClean="0"/>
              <a:t>Plan </a:t>
            </a:r>
          </a:p>
        </p:txBody>
      </p:sp>
      <p:sp>
        <p:nvSpPr>
          <p:cNvPr id="4100" name="Rectangle 3"/>
          <p:cNvSpPr>
            <a:spLocks noGrp="1" noChangeArrowheads="1"/>
          </p:cNvSpPr>
          <p:nvPr>
            <p:ph idx="1"/>
          </p:nvPr>
        </p:nvSpPr>
        <p:spPr>
          <a:xfrm>
            <a:off x="1066800" y="1628775"/>
            <a:ext cx="7772400" cy="4587875"/>
          </a:xfrm>
        </p:spPr>
        <p:txBody>
          <a:bodyPr/>
          <a:lstStyle/>
          <a:p>
            <a:pPr eaLnBrk="1" hangingPunct="1">
              <a:lnSpc>
                <a:spcPct val="90000"/>
              </a:lnSpc>
            </a:pPr>
            <a:r>
              <a:rPr lang="fr-FR" dirty="0" smtClean="0"/>
              <a:t>1 - Aspects théoriques </a:t>
            </a:r>
          </a:p>
          <a:p>
            <a:pPr lvl="1" eaLnBrk="1" hangingPunct="1">
              <a:lnSpc>
                <a:spcPct val="90000"/>
              </a:lnSpc>
            </a:pPr>
            <a:r>
              <a:rPr lang="fr-FR" dirty="0" smtClean="0"/>
              <a:t>Objectifs de la sociologie, quelques notions générales</a:t>
            </a:r>
          </a:p>
          <a:p>
            <a:pPr eaLnBrk="1" hangingPunct="1">
              <a:lnSpc>
                <a:spcPct val="90000"/>
              </a:lnSpc>
            </a:pPr>
            <a:r>
              <a:rPr lang="fr-FR" dirty="0" smtClean="0"/>
              <a:t>2 - Préparation de l’enquête</a:t>
            </a:r>
          </a:p>
          <a:p>
            <a:pPr lvl="1" eaLnBrk="1" hangingPunct="1">
              <a:lnSpc>
                <a:spcPct val="90000"/>
              </a:lnSpc>
            </a:pPr>
            <a:r>
              <a:rPr lang="fr-FR" dirty="0" smtClean="0"/>
              <a:t>Question recherche, Guide d’entretien</a:t>
            </a:r>
          </a:p>
          <a:p>
            <a:pPr eaLnBrk="1" hangingPunct="1">
              <a:lnSpc>
                <a:spcPct val="90000"/>
              </a:lnSpc>
            </a:pPr>
            <a:r>
              <a:rPr lang="fr-FR" dirty="0" smtClean="0"/>
              <a:t>3 - Passation de l’enquête</a:t>
            </a:r>
          </a:p>
          <a:p>
            <a:pPr lvl="1" eaLnBrk="1" hangingPunct="1">
              <a:lnSpc>
                <a:spcPct val="90000"/>
              </a:lnSpc>
            </a:pPr>
            <a:r>
              <a:rPr lang="fr-FR" dirty="0" smtClean="0"/>
              <a:t>Interaction avec enquêté</a:t>
            </a:r>
          </a:p>
          <a:p>
            <a:pPr eaLnBrk="1" hangingPunct="1">
              <a:lnSpc>
                <a:spcPct val="90000"/>
              </a:lnSpc>
            </a:pPr>
            <a:r>
              <a:rPr lang="fr-FR" dirty="0" smtClean="0"/>
              <a:t>4 – Analyse de contenu</a:t>
            </a:r>
          </a:p>
          <a:p>
            <a:pPr lvl="1" eaLnBrk="1" hangingPunct="1">
              <a:lnSpc>
                <a:spcPct val="90000"/>
              </a:lnSpc>
            </a:pPr>
            <a:r>
              <a:rPr lang="fr-FR" dirty="0" smtClean="0"/>
              <a:t>Rendre compte des points de vue des acteurs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9855" name="Group 159"/>
          <p:cNvGraphicFramePr>
            <a:graphicFrameLocks noGrp="1"/>
          </p:cNvGraphicFramePr>
          <p:nvPr>
            <p:extLst>
              <p:ext uri="{D42A27DB-BD31-4B8C-83A1-F6EECF244321}">
                <p14:modId xmlns:p14="http://schemas.microsoft.com/office/powerpoint/2010/main" val="2770099926"/>
              </p:ext>
            </p:extLst>
          </p:nvPr>
        </p:nvGraphicFramePr>
        <p:xfrm>
          <a:off x="107504" y="188639"/>
          <a:ext cx="8892481" cy="5996337"/>
        </p:xfrm>
        <a:graphic>
          <a:graphicData uri="http://schemas.openxmlformats.org/drawingml/2006/table">
            <a:tbl>
              <a:tblPr>
                <a:tableStyleId>{9DCAF9ED-07DC-4A11-8D7F-57B35C25682E}</a:tableStyleId>
              </a:tblPr>
              <a:tblGrid>
                <a:gridCol w="792088">
                  <a:extLst>
                    <a:ext uri="{9D8B030D-6E8A-4147-A177-3AD203B41FA5}">
                      <a16:colId xmlns:a16="http://schemas.microsoft.com/office/drawing/2014/main" val="20000"/>
                    </a:ext>
                  </a:extLst>
                </a:gridCol>
                <a:gridCol w="1076080">
                  <a:extLst>
                    <a:ext uri="{9D8B030D-6E8A-4147-A177-3AD203B41FA5}">
                      <a16:colId xmlns:a16="http://schemas.microsoft.com/office/drawing/2014/main" val="20001"/>
                    </a:ext>
                  </a:extLst>
                </a:gridCol>
                <a:gridCol w="1372192">
                  <a:extLst>
                    <a:ext uri="{9D8B030D-6E8A-4147-A177-3AD203B41FA5}">
                      <a16:colId xmlns:a16="http://schemas.microsoft.com/office/drawing/2014/main" val="20002"/>
                    </a:ext>
                  </a:extLst>
                </a:gridCol>
                <a:gridCol w="2438871">
                  <a:extLst>
                    <a:ext uri="{9D8B030D-6E8A-4147-A177-3AD203B41FA5}">
                      <a16:colId xmlns:a16="http://schemas.microsoft.com/office/drawing/2014/main" val="20003"/>
                    </a:ext>
                  </a:extLst>
                </a:gridCol>
                <a:gridCol w="3213250">
                  <a:extLst>
                    <a:ext uri="{9D8B030D-6E8A-4147-A177-3AD203B41FA5}">
                      <a16:colId xmlns:a16="http://schemas.microsoft.com/office/drawing/2014/main" val="20004"/>
                    </a:ext>
                  </a:extLst>
                </a:gridCol>
              </a:tblGrid>
              <a:tr h="3575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FORET</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smtClean="0">
                          <a:ln>
                            <a:noFill/>
                          </a:ln>
                          <a:effectLst/>
                        </a:rPr>
                        <a:t>Actions</a:t>
                      </a:r>
                      <a:endParaRPr kumimoji="1" lang="fr-FR" sz="1600" b="0" i="0" u="none" strike="noStrike" cap="none" normalizeH="0" baseline="0" smtClean="0">
                        <a:ln>
                          <a:noFill/>
                        </a:ln>
                        <a:solidFill>
                          <a:srgbClr val="000000"/>
                        </a:solidFill>
                        <a:effectLst/>
                        <a:latin typeface="Times New Roman" pitchFamily="18"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Raisons</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Normes</a:t>
                      </a:r>
                      <a:endParaRPr kumimoji="1" lang="fr-FR" sz="1600" b="1" i="0" u="none" strike="noStrike" cap="none" normalizeH="0" baseline="0" dirty="0" smtClean="0">
                        <a:ln>
                          <a:noFill/>
                        </a:ln>
                        <a:solidFill>
                          <a:srgbClr val="000000"/>
                        </a:solidFill>
                        <a:effectLst/>
                        <a:latin typeface="Times New Roman" pitchFamily="18"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Valeur</a:t>
                      </a:r>
                      <a:endParaRPr kumimoji="1" lang="fr-FR" sz="1600" b="1" i="0" u="none" strike="noStrike" cap="none" normalizeH="0" baseline="0" dirty="0" smtClean="0">
                        <a:ln>
                          <a:noFill/>
                        </a:ln>
                        <a:solidFill>
                          <a:srgbClr val="000000"/>
                        </a:solidFill>
                        <a:effectLst/>
                        <a:latin typeface="Times New Roman" pitchFamily="18" charset="0"/>
                      </a:endParaRPr>
                    </a:p>
                  </a:txBody>
                  <a:tcPr horzOverflow="overflow">
                    <a:solidFill>
                      <a:srgbClr val="FFC000"/>
                    </a:solidFill>
                  </a:tcPr>
                </a:tc>
                <a:extLst>
                  <a:ext uri="{0D108BD9-81ED-4DB2-BD59-A6C34878D82A}">
                    <a16:rowId xmlns:a16="http://schemas.microsoft.com/office/drawing/2014/main" val="10000"/>
                  </a:ext>
                </a:extLst>
              </a:tr>
              <a:tr h="1059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Adulte</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smtClean="0">
                          <a:ln>
                            <a:noFill/>
                          </a:ln>
                          <a:effectLst/>
                        </a:rPr>
                        <a:t>Ramasser bois mort en forêt </a:t>
                      </a:r>
                      <a:endParaRPr kumimoji="1" lang="fr-FR" sz="1600" b="0" i="0" u="none" strike="noStrike" cap="none" normalizeH="0" baseline="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Instrumentale</a:t>
                      </a: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Axiologique</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Rationalité économique</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Normes de respect de la nature </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Valorisation économique (éviter d’avoir à acheter du bois)</a:t>
                      </a: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Ethique : Protéger l’environnement (nettoyer la nature, éviter la saleté)</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extLst>
                  <a:ext uri="{0D108BD9-81ED-4DB2-BD59-A6C34878D82A}">
                    <a16:rowId xmlns:a16="http://schemas.microsoft.com/office/drawing/2014/main" val="10001"/>
                  </a:ext>
                </a:extLst>
              </a:tr>
              <a:tr h="2270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Elèves FIF</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smtClean="0">
                          <a:ln>
                            <a:noFill/>
                          </a:ln>
                          <a:effectLst/>
                        </a:rPr>
                        <a:t>Laisser bois mort en forêt </a:t>
                      </a:r>
                      <a:endParaRPr kumimoji="1" lang="fr-FR" sz="1600" b="0" i="0" u="none" strike="noStrike" cap="none" normalizeH="0" baseline="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Axiologique </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Cognitive</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Instrumentale</a:t>
                      </a:r>
                      <a:endParaRPr kumimoji="1" lang="fr-FR"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fr-FR" sz="1600" u="none" strike="noStrike" cap="none" normalizeH="0" baseline="0" dirty="0" smtClean="0">
                          <a:ln>
                            <a:noFill/>
                          </a:ln>
                          <a:effectLst/>
                        </a:rPr>
                        <a:t>Normes de respect de la nature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Normes de vérité (</a:t>
                      </a:r>
                      <a:r>
                        <a:rPr kumimoji="1" lang="fr-FR" sz="1600" u="none" strike="noStrike" cap="none" normalizeH="0" baseline="0" dirty="0" err="1" smtClean="0">
                          <a:ln>
                            <a:noFill/>
                          </a:ln>
                          <a:effectLst/>
                        </a:rPr>
                        <a:t>ds</a:t>
                      </a:r>
                      <a:r>
                        <a:rPr kumimoji="1" lang="fr-FR" sz="1600" u="none" strike="noStrike" cap="none" normalizeH="0" baseline="0" dirty="0" smtClean="0">
                          <a:ln>
                            <a:noFill/>
                          </a:ln>
                          <a:effectLst/>
                        </a:rPr>
                        <a:t> les connaissances nouvelles)</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Norme évaluation économique (critère de rentabilité)</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Protection environnement (biodiversité)</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Foi dans le progrès et la science   </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600" u="none" strike="noStrike" cap="none" normalizeH="0" baseline="0" dirty="0" smtClean="0">
                          <a:ln>
                            <a:noFill/>
                          </a:ln>
                          <a:effectLst/>
                        </a:rPr>
                        <a:t>Marchande/Utilitariste (faire des économies en laissant les rémanents)</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extLst>
                  <a:ext uri="{0D108BD9-81ED-4DB2-BD59-A6C34878D82A}">
                    <a16:rowId xmlns:a16="http://schemas.microsoft.com/office/drawing/2014/main" val="10002"/>
                  </a:ext>
                </a:extLst>
              </a:tr>
              <a:tr h="2270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smtClean="0">
                          <a:ln>
                            <a:noFill/>
                          </a:ln>
                          <a:effectLst/>
                        </a:rPr>
                        <a:t>Agent ONF/coopérative</a:t>
                      </a:r>
                      <a:endParaRPr kumimoji="1" lang="fr-FR" sz="1600" b="1"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Evacuer bois mort de la  forêt</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Axiologique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Cognitive</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Instrumentale</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sz="1600" u="none" strike="noStrike" cap="none" normalizeH="0" baseline="0" dirty="0" smtClean="0">
                          <a:ln>
                            <a:noFill/>
                          </a:ln>
                          <a:effectLst/>
                        </a:rPr>
                        <a:t>Respecter la tradition et le travail des anciens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fr-FR"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sz="1600" u="none" strike="noStrike" cap="none" normalizeH="0" baseline="0" dirty="0" smtClean="0">
                          <a:ln>
                            <a:noFill/>
                          </a:ln>
                          <a:effectLst/>
                        </a:rPr>
                        <a:t>Norme de vérité (des connaissances pratiques)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fr-FR"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sz="1600" u="none" strike="noStrike" cap="none" normalizeH="0" baseline="0" dirty="0" smtClean="0">
                          <a:ln>
                            <a:noFill/>
                          </a:ln>
                          <a:effectLst/>
                        </a:rPr>
                        <a:t>Application d’un règlement , crainte de la réprobation </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Protection de la forêt (contre ravageurs)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Croyance dans savoir des prédécesseurs ou longue expérience personnelle</a:t>
                      </a: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600" u="none" strike="noStrike" cap="none" normalizeH="0" baseline="0" dirty="0" smtClean="0">
                          <a:ln>
                            <a:noFill/>
                          </a:ln>
                          <a:effectLst/>
                        </a:rPr>
                        <a:t>Utilité (valoriser rémanents en les commercialisant comme bois énergie) </a:t>
                      </a:r>
                      <a:endParaRPr kumimoji="1" lang="fr-FR" sz="1600" b="0" i="0" u="none" strike="noStrike" cap="none" normalizeH="0" baseline="0" dirty="0" smtClean="0">
                        <a:ln>
                          <a:noFill/>
                        </a:ln>
                        <a:solidFill>
                          <a:srgbClr val="000000"/>
                        </a:solidFill>
                        <a:effectLst/>
                        <a:latin typeface="Times New Roman" pitchFamily="18" charset="0"/>
                      </a:endParaRPr>
                    </a:p>
                  </a:txBody>
                  <a:tcPr horzOverflow="overflow"/>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95536" y="332656"/>
            <a:ext cx="7772400" cy="611188"/>
          </a:xfrm>
        </p:spPr>
        <p:txBody>
          <a:bodyPr/>
          <a:lstStyle/>
          <a:p>
            <a:pPr eaLnBrk="1" hangingPunct="1"/>
            <a:r>
              <a:rPr lang="fr-FR" sz="3600" dirty="0" smtClean="0"/>
              <a:t>1.4- Représentations sociales  (RS)</a:t>
            </a:r>
          </a:p>
        </p:txBody>
      </p:sp>
      <p:sp>
        <p:nvSpPr>
          <p:cNvPr id="15364" name="Rectangle 3"/>
          <p:cNvSpPr>
            <a:spLocks noGrp="1" noChangeArrowheads="1"/>
          </p:cNvSpPr>
          <p:nvPr>
            <p:ph idx="1"/>
          </p:nvPr>
        </p:nvSpPr>
        <p:spPr>
          <a:xfrm>
            <a:off x="467544" y="1196752"/>
            <a:ext cx="8351391" cy="4752528"/>
          </a:xfrm>
        </p:spPr>
        <p:txBody>
          <a:bodyPr>
            <a:normAutofit/>
          </a:bodyPr>
          <a:lstStyle/>
          <a:p>
            <a:pPr eaLnBrk="1" hangingPunct="1">
              <a:lnSpc>
                <a:spcPct val="90000"/>
              </a:lnSpc>
            </a:pPr>
            <a:r>
              <a:rPr lang="fr-FR" sz="2000" dirty="0" smtClean="0">
                <a:solidFill>
                  <a:srgbClr val="000000"/>
                </a:solidFill>
              </a:rPr>
              <a:t>Courant de la psychologie sociale (Moscovici, </a:t>
            </a:r>
            <a:r>
              <a:rPr lang="fr-FR" sz="2000" dirty="0" err="1" smtClean="0">
                <a:solidFill>
                  <a:srgbClr val="000000"/>
                </a:solidFill>
              </a:rPr>
              <a:t>Jodelet</a:t>
            </a:r>
            <a:r>
              <a:rPr lang="fr-FR" sz="2000" dirty="0" smtClean="0">
                <a:solidFill>
                  <a:srgbClr val="000000"/>
                </a:solidFill>
              </a:rPr>
              <a:t>, </a:t>
            </a:r>
            <a:r>
              <a:rPr lang="fr-FR" sz="2000" dirty="0" err="1" smtClean="0">
                <a:solidFill>
                  <a:srgbClr val="000000"/>
                </a:solidFill>
              </a:rPr>
              <a:t>Abric</a:t>
            </a:r>
            <a:r>
              <a:rPr lang="fr-FR" sz="2000" dirty="0" smtClean="0">
                <a:solidFill>
                  <a:srgbClr val="000000"/>
                </a:solidFill>
              </a:rPr>
              <a:t>)</a:t>
            </a:r>
          </a:p>
          <a:p>
            <a:r>
              <a:rPr lang="fr-FR" sz="2000" dirty="0" smtClean="0">
                <a:solidFill>
                  <a:srgbClr val="000000"/>
                </a:solidFill>
              </a:rPr>
              <a:t>Durkheim (1868) « </a:t>
            </a:r>
            <a:r>
              <a:rPr lang="fr-FR" sz="2000" dirty="0">
                <a:solidFill>
                  <a:srgbClr val="000000"/>
                </a:solidFill>
              </a:rPr>
              <a:t>Représentations individuelles et représentations collectives » </a:t>
            </a:r>
            <a:r>
              <a:rPr lang="fr-FR" sz="2000" dirty="0" smtClean="0">
                <a:solidFill>
                  <a:srgbClr val="000000"/>
                </a:solidFill>
              </a:rPr>
              <a:t> « une </a:t>
            </a:r>
            <a:r>
              <a:rPr lang="fr-FR" sz="2000" dirty="0">
                <a:solidFill>
                  <a:srgbClr val="000000"/>
                </a:solidFill>
              </a:rPr>
              <a:t>représentation collective comporte trois caractéristiques. </a:t>
            </a:r>
            <a:endParaRPr lang="fr-FR" sz="2000" dirty="0" smtClean="0">
              <a:solidFill>
                <a:srgbClr val="000000"/>
              </a:solidFill>
            </a:endParaRPr>
          </a:p>
          <a:p>
            <a:pPr lvl="1"/>
            <a:r>
              <a:rPr lang="fr-FR" sz="1800" dirty="0" smtClean="0">
                <a:solidFill>
                  <a:srgbClr val="000000"/>
                </a:solidFill>
              </a:rPr>
              <a:t>Elle </a:t>
            </a:r>
            <a:r>
              <a:rPr lang="fr-FR" sz="1800" dirty="0">
                <a:solidFill>
                  <a:srgbClr val="000000"/>
                </a:solidFill>
              </a:rPr>
              <a:t>est d'abord une </a:t>
            </a:r>
            <a:r>
              <a:rPr lang="fr-FR" sz="1800" b="1" dirty="0">
                <a:solidFill>
                  <a:srgbClr val="000000"/>
                </a:solidFill>
              </a:rPr>
              <a:t>croyance, véhiculée par une conscience collective</a:t>
            </a:r>
            <a:r>
              <a:rPr lang="fr-FR" sz="1800" dirty="0">
                <a:solidFill>
                  <a:srgbClr val="000000"/>
                </a:solidFill>
              </a:rPr>
              <a:t>, et donc elle n’est pas une réalité en soi. </a:t>
            </a:r>
            <a:endParaRPr lang="fr-FR" sz="1800" dirty="0" smtClean="0">
              <a:solidFill>
                <a:srgbClr val="000000"/>
              </a:solidFill>
            </a:endParaRPr>
          </a:p>
          <a:p>
            <a:pPr lvl="1"/>
            <a:r>
              <a:rPr lang="fr-FR" sz="1800" dirty="0" smtClean="0">
                <a:solidFill>
                  <a:srgbClr val="000000"/>
                </a:solidFill>
              </a:rPr>
              <a:t>Ensuite</a:t>
            </a:r>
            <a:r>
              <a:rPr lang="fr-FR" sz="1800" dirty="0">
                <a:solidFill>
                  <a:srgbClr val="000000"/>
                </a:solidFill>
              </a:rPr>
              <a:t>, elle est </a:t>
            </a:r>
            <a:r>
              <a:rPr lang="fr-FR" sz="1800" b="1" dirty="0">
                <a:solidFill>
                  <a:srgbClr val="000000"/>
                </a:solidFill>
              </a:rPr>
              <a:t>imposée de l’extérieur </a:t>
            </a:r>
            <a:r>
              <a:rPr lang="fr-FR" sz="1800" dirty="0">
                <a:solidFill>
                  <a:srgbClr val="000000"/>
                </a:solidFill>
              </a:rPr>
              <a:t>par cette même conscience collective à l’individu. Ce dernier subit l’imposition de la représentation. </a:t>
            </a:r>
            <a:endParaRPr lang="fr-FR" sz="1800" dirty="0" smtClean="0">
              <a:solidFill>
                <a:srgbClr val="000000"/>
              </a:solidFill>
            </a:endParaRPr>
          </a:p>
          <a:p>
            <a:pPr lvl="1"/>
            <a:r>
              <a:rPr lang="fr-FR" sz="1800" dirty="0" smtClean="0">
                <a:solidFill>
                  <a:srgbClr val="000000"/>
                </a:solidFill>
              </a:rPr>
              <a:t>L’individu </a:t>
            </a:r>
            <a:r>
              <a:rPr lang="fr-FR" sz="1800" b="1" dirty="0">
                <a:solidFill>
                  <a:srgbClr val="000000"/>
                </a:solidFill>
              </a:rPr>
              <a:t>intériorise la représentation, se l’appropriant </a:t>
            </a:r>
            <a:r>
              <a:rPr lang="fr-FR" sz="1800" dirty="0">
                <a:solidFill>
                  <a:srgbClr val="000000"/>
                </a:solidFill>
              </a:rPr>
              <a:t>et nourrissant du même coup la conscience collective</a:t>
            </a:r>
            <a:r>
              <a:rPr lang="fr-FR" sz="1800" dirty="0" smtClean="0">
                <a:solidFill>
                  <a:srgbClr val="000000"/>
                </a:solidFill>
              </a:rPr>
              <a:t>.</a:t>
            </a:r>
          </a:p>
          <a:p>
            <a:r>
              <a:rPr lang="fr-FR" sz="2000" dirty="0">
                <a:solidFill>
                  <a:schemeClr val="accent2"/>
                </a:solidFill>
              </a:rPr>
              <a:t>RS : forme de connaissance, socialement élaborée et partagée, ayant une visée pratique et concourant à la construction d’une réalité commune à un ensemble social » (</a:t>
            </a:r>
            <a:r>
              <a:rPr lang="fr-FR" sz="2000" dirty="0" err="1">
                <a:solidFill>
                  <a:schemeClr val="accent2"/>
                </a:solidFill>
              </a:rPr>
              <a:t>Jodelet</a:t>
            </a:r>
            <a:r>
              <a:rPr lang="fr-FR" sz="2000" dirty="0">
                <a:solidFill>
                  <a:schemeClr val="accent2"/>
                </a:solidFill>
              </a:rPr>
              <a:t>, 2003)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95536" y="332656"/>
            <a:ext cx="7772400" cy="611188"/>
          </a:xfrm>
        </p:spPr>
        <p:txBody>
          <a:bodyPr/>
          <a:lstStyle/>
          <a:p>
            <a:pPr eaLnBrk="1" hangingPunct="1"/>
            <a:r>
              <a:rPr lang="fr-FR" sz="3600" dirty="0" smtClean="0"/>
              <a:t>1.4- Représentations sociales  (RS)</a:t>
            </a:r>
          </a:p>
        </p:txBody>
      </p:sp>
      <p:sp>
        <p:nvSpPr>
          <p:cNvPr id="15364" name="Rectangle 3"/>
          <p:cNvSpPr>
            <a:spLocks noGrp="1" noChangeArrowheads="1"/>
          </p:cNvSpPr>
          <p:nvPr>
            <p:ph idx="1"/>
          </p:nvPr>
        </p:nvSpPr>
        <p:spPr>
          <a:xfrm>
            <a:off x="467544" y="1196752"/>
            <a:ext cx="8351391" cy="4824536"/>
          </a:xfrm>
        </p:spPr>
        <p:txBody>
          <a:bodyPr>
            <a:normAutofit/>
          </a:bodyPr>
          <a:lstStyle/>
          <a:p>
            <a:pPr eaLnBrk="1" hangingPunct="1">
              <a:lnSpc>
                <a:spcPct val="90000"/>
              </a:lnSpc>
            </a:pPr>
            <a:r>
              <a:rPr lang="fr-FR" sz="2000" dirty="0" smtClean="0">
                <a:solidFill>
                  <a:srgbClr val="000000"/>
                </a:solidFill>
              </a:rPr>
              <a:t>Les représentations sont. </a:t>
            </a:r>
          </a:p>
          <a:p>
            <a:pPr lvl="1"/>
            <a:r>
              <a:rPr lang="fr-FR" sz="2000" b="1" dirty="0" smtClean="0">
                <a:solidFill>
                  <a:schemeClr val="accent2"/>
                </a:solidFill>
              </a:rPr>
              <a:t>Organisées</a:t>
            </a:r>
            <a:r>
              <a:rPr lang="fr-FR" sz="2000" dirty="0" smtClean="0">
                <a:solidFill>
                  <a:srgbClr val="000000"/>
                </a:solidFill>
              </a:rPr>
              <a:t> : pas une base de données exhaustive sur un sujet (la forêt) mais le prototype de référence le plus courant de sa catégorie </a:t>
            </a:r>
          </a:p>
          <a:p>
            <a:pPr lvl="2" eaLnBrk="1" hangingPunct="1">
              <a:lnSpc>
                <a:spcPct val="90000"/>
              </a:lnSpc>
            </a:pPr>
            <a:r>
              <a:rPr lang="fr-FR" sz="1600" i="1" dirty="0" smtClean="0">
                <a:solidFill>
                  <a:srgbClr val="000000"/>
                </a:solidFill>
              </a:rPr>
              <a:t>ce que je connais de la forêt : le bois d’à côté + Tronçais + Amazonie</a:t>
            </a:r>
          </a:p>
          <a:p>
            <a:pPr lvl="1" eaLnBrk="1" hangingPunct="1">
              <a:lnSpc>
                <a:spcPct val="90000"/>
              </a:lnSpc>
            </a:pPr>
            <a:r>
              <a:rPr lang="fr-FR" sz="2000" b="1" dirty="0" smtClean="0">
                <a:solidFill>
                  <a:schemeClr val="accent2"/>
                </a:solidFill>
              </a:rPr>
              <a:t>Stables/robustes</a:t>
            </a:r>
            <a:r>
              <a:rPr lang="fr-FR" sz="2000" dirty="0" smtClean="0">
                <a:solidFill>
                  <a:srgbClr val="000000"/>
                </a:solidFill>
              </a:rPr>
              <a:t> : RS varient peu; elles ont la vie dure (noyau central, on ne change pas facilement de RS, registre de justification de l’action, )</a:t>
            </a:r>
          </a:p>
          <a:p>
            <a:pPr lvl="1" eaLnBrk="1" hangingPunct="1">
              <a:lnSpc>
                <a:spcPct val="90000"/>
              </a:lnSpc>
            </a:pPr>
            <a:r>
              <a:rPr lang="fr-FR" sz="2000" b="1" dirty="0" smtClean="0">
                <a:solidFill>
                  <a:schemeClr val="accent2"/>
                </a:solidFill>
              </a:rPr>
              <a:t>Utiles</a:t>
            </a:r>
            <a:r>
              <a:rPr lang="fr-FR" sz="2000" dirty="0" smtClean="0">
                <a:solidFill>
                  <a:srgbClr val="000000"/>
                </a:solidFill>
              </a:rPr>
              <a:t> : les RS ne sont pas que des images de la réalité ; elles construisent nos comportements, elles sont des guides pour l’action</a:t>
            </a:r>
          </a:p>
          <a:p>
            <a:pPr lvl="1" eaLnBrk="1" hangingPunct="1">
              <a:lnSpc>
                <a:spcPct val="90000"/>
              </a:lnSpc>
            </a:pPr>
            <a:r>
              <a:rPr lang="fr-FR" sz="2000" b="1" dirty="0" smtClean="0">
                <a:solidFill>
                  <a:schemeClr val="accent2"/>
                </a:solidFill>
              </a:rPr>
              <a:t>Evolutives</a:t>
            </a:r>
            <a:r>
              <a:rPr lang="fr-FR" sz="2000" dirty="0" smtClean="0">
                <a:solidFill>
                  <a:schemeClr val="accent2"/>
                </a:solidFill>
              </a:rPr>
              <a:t> </a:t>
            </a:r>
            <a:r>
              <a:rPr lang="fr-FR" sz="2000" dirty="0" smtClean="0">
                <a:solidFill>
                  <a:srgbClr val="000000"/>
                </a:solidFill>
              </a:rPr>
              <a:t>:  RS sont stables mais noyau périphérique des RS peut évoluer:  Processus d’adaptation au changement de contexte (physique, social…)</a:t>
            </a:r>
          </a:p>
        </p:txBody>
      </p:sp>
    </p:spTree>
    <p:extLst>
      <p:ext uri="{BB962C8B-B14F-4D97-AF65-F5344CB8AC3E}">
        <p14:creationId xmlns:p14="http://schemas.microsoft.com/office/powerpoint/2010/main" val="1398716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83568" y="620688"/>
            <a:ext cx="7723188" cy="784225"/>
          </a:xfrm>
          <a:solidFill>
            <a:srgbClr val="FFC000"/>
          </a:solidFill>
        </p:spPr>
        <p:txBody>
          <a:bodyPr>
            <a:normAutofit/>
          </a:bodyPr>
          <a:lstStyle/>
          <a:p>
            <a:pPr eaLnBrk="1" hangingPunct="1"/>
            <a:r>
              <a:rPr lang="fr-FR" sz="3600" dirty="0"/>
              <a:t>Partie 2 - Préparation de l’enquête </a:t>
            </a:r>
          </a:p>
        </p:txBody>
      </p:sp>
      <p:sp>
        <p:nvSpPr>
          <p:cNvPr id="16388" name="Rectangle 3"/>
          <p:cNvSpPr>
            <a:spLocks noGrp="1" noChangeArrowheads="1"/>
          </p:cNvSpPr>
          <p:nvPr>
            <p:ph idx="1"/>
          </p:nvPr>
        </p:nvSpPr>
        <p:spPr>
          <a:xfrm>
            <a:off x="971600" y="1628800"/>
            <a:ext cx="7772400" cy="3528392"/>
          </a:xfrm>
          <a:solidFill>
            <a:schemeClr val="accent4"/>
          </a:solidFill>
        </p:spPr>
        <p:txBody>
          <a:bodyPr/>
          <a:lstStyle/>
          <a:p>
            <a:pPr eaLnBrk="1" hangingPunct="1"/>
            <a:r>
              <a:rPr lang="fr-FR" dirty="0" smtClean="0">
                <a:solidFill>
                  <a:srgbClr val="000000"/>
                </a:solidFill>
              </a:rPr>
              <a:t>2.1 -  Définition des </a:t>
            </a:r>
            <a:r>
              <a:rPr lang="fr-FR" dirty="0">
                <a:solidFill>
                  <a:srgbClr val="000000"/>
                </a:solidFill>
              </a:rPr>
              <a:t>objectifs</a:t>
            </a:r>
            <a:r>
              <a:rPr lang="fr-FR" dirty="0" smtClean="0">
                <a:solidFill>
                  <a:srgbClr val="000000"/>
                </a:solidFill>
              </a:rPr>
              <a:t> de l’enquête</a:t>
            </a:r>
          </a:p>
          <a:p>
            <a:pPr eaLnBrk="1" hangingPunct="1"/>
            <a:r>
              <a:rPr lang="fr-FR" dirty="0" smtClean="0">
                <a:solidFill>
                  <a:srgbClr val="000000"/>
                </a:solidFill>
              </a:rPr>
              <a:t>2.2 - Approche quantitative</a:t>
            </a:r>
          </a:p>
          <a:p>
            <a:pPr eaLnBrk="1" hangingPunct="1"/>
            <a:r>
              <a:rPr lang="fr-FR" dirty="0" smtClean="0">
                <a:solidFill>
                  <a:srgbClr val="000000"/>
                </a:solidFill>
              </a:rPr>
              <a:t>2.3 - Approche qualitative</a:t>
            </a:r>
          </a:p>
          <a:p>
            <a:pPr marL="1257300" lvl="1" eaLnBrk="1" hangingPunct="1"/>
            <a:r>
              <a:rPr lang="fr-FR" dirty="0" smtClean="0">
                <a:solidFill>
                  <a:srgbClr val="000000"/>
                </a:solidFill>
              </a:rPr>
              <a:t>2.4.1 - Différents types d’entretien</a:t>
            </a:r>
          </a:p>
          <a:p>
            <a:pPr marL="1257300" lvl="1" eaLnBrk="1" hangingPunct="1"/>
            <a:r>
              <a:rPr lang="fr-FR" dirty="0" smtClean="0">
                <a:solidFill>
                  <a:srgbClr val="000000"/>
                </a:solidFill>
              </a:rPr>
              <a:t>2.4.2 - Constitution de l’échantillon</a:t>
            </a:r>
          </a:p>
          <a:p>
            <a:pPr marL="1257300" lvl="1" eaLnBrk="1" hangingPunct="1"/>
            <a:r>
              <a:rPr lang="fr-FR" dirty="0" smtClean="0">
                <a:solidFill>
                  <a:srgbClr val="000000"/>
                </a:solidFill>
              </a:rPr>
              <a:t>2.4.3 - Guide d’entretien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générale de recherche </a:t>
            </a:r>
            <a:endParaRPr lang="fr-FR" dirty="0"/>
          </a:p>
        </p:txBody>
      </p:sp>
      <p:sp>
        <p:nvSpPr>
          <p:cNvPr id="3" name="Espace réservé du contenu 2"/>
          <p:cNvSpPr>
            <a:spLocks noGrp="1"/>
          </p:cNvSpPr>
          <p:nvPr>
            <p:ph idx="1"/>
          </p:nvPr>
        </p:nvSpPr>
        <p:spPr>
          <a:xfrm>
            <a:off x="160598" y="1124745"/>
            <a:ext cx="8875898" cy="1008112"/>
          </a:xfrm>
        </p:spPr>
        <p:txBody>
          <a:bodyPr>
            <a:normAutofit lnSpcReduction="10000"/>
          </a:bodyPr>
          <a:lstStyle/>
          <a:p>
            <a:r>
              <a:rPr lang="fr-FR" sz="2400" dirty="0" smtClean="0"/>
              <a:t>Quelques étapes incontournables : </a:t>
            </a:r>
          </a:p>
          <a:p>
            <a:pPr lvl="1"/>
            <a:r>
              <a:rPr lang="fr-FR" sz="2200" dirty="0" smtClean="0"/>
              <a:t>Conceptualisations, Méthodes, Mesures, Analyses/Discussions, Conclusion</a:t>
            </a:r>
            <a:endParaRPr lang="fr-FR" sz="22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94" t="21253" r="21781" b="24847"/>
          <a:stretch/>
        </p:blipFill>
        <p:spPr bwMode="auto">
          <a:xfrm>
            <a:off x="1259632" y="2265216"/>
            <a:ext cx="6768752" cy="394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869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67544" y="476672"/>
            <a:ext cx="8280400" cy="641350"/>
          </a:xfrm>
        </p:spPr>
        <p:txBody>
          <a:bodyPr>
            <a:noAutofit/>
          </a:bodyPr>
          <a:lstStyle/>
          <a:p>
            <a:pPr eaLnBrk="1" hangingPunct="1"/>
            <a:r>
              <a:rPr lang="fr-FR" sz="2800" dirty="0"/>
              <a:t>2.1 Y </a:t>
            </a:r>
            <a:r>
              <a:rPr lang="fr-FR" sz="2800" dirty="0" err="1"/>
              <a:t>a-t-il</a:t>
            </a:r>
            <a:r>
              <a:rPr lang="fr-FR" sz="2800" dirty="0"/>
              <a:t> un problème ? Quelle est la question? </a:t>
            </a:r>
          </a:p>
        </p:txBody>
      </p:sp>
      <p:sp>
        <p:nvSpPr>
          <p:cNvPr id="17412" name="Rectangle 3"/>
          <p:cNvSpPr>
            <a:spLocks noGrp="1" noChangeArrowheads="1"/>
          </p:cNvSpPr>
          <p:nvPr>
            <p:ph idx="1"/>
          </p:nvPr>
        </p:nvSpPr>
        <p:spPr>
          <a:xfrm>
            <a:off x="2771800" y="1325347"/>
            <a:ext cx="6120680" cy="4670309"/>
          </a:xfrm>
        </p:spPr>
        <p:txBody>
          <a:bodyPr/>
          <a:lstStyle/>
          <a:p>
            <a:pPr eaLnBrk="1" hangingPunct="1">
              <a:lnSpc>
                <a:spcPct val="80000"/>
              </a:lnSpc>
            </a:pPr>
            <a:r>
              <a:rPr lang="fr-FR" sz="2400" dirty="0" smtClean="0">
                <a:solidFill>
                  <a:srgbClr val="000000"/>
                </a:solidFill>
              </a:rPr>
              <a:t>Problème n’existe que s’il est désigné comme tel par quelqu’un </a:t>
            </a:r>
          </a:p>
          <a:p>
            <a:pPr lvl="1" eaLnBrk="1" hangingPunct="1">
              <a:lnSpc>
                <a:spcPct val="80000"/>
              </a:lnSpc>
            </a:pPr>
            <a:r>
              <a:rPr lang="fr-FR" sz="2000" dirty="0" smtClean="0">
                <a:solidFill>
                  <a:srgbClr val="000000"/>
                </a:solidFill>
              </a:rPr>
              <a:t>Qui est à l’origine de la question/du « problème »? </a:t>
            </a:r>
          </a:p>
          <a:p>
            <a:pPr lvl="2" eaLnBrk="1" hangingPunct="1">
              <a:lnSpc>
                <a:spcPct val="80000"/>
              </a:lnSpc>
            </a:pPr>
            <a:r>
              <a:rPr lang="fr-FR" sz="1600" dirty="0" smtClean="0">
                <a:solidFill>
                  <a:srgbClr val="000000"/>
                </a:solidFill>
              </a:rPr>
              <a:t>Quelle légitimité à désigner une situation comme problématique?</a:t>
            </a:r>
          </a:p>
          <a:p>
            <a:pPr lvl="1" eaLnBrk="1" hangingPunct="1">
              <a:lnSpc>
                <a:spcPct val="80000"/>
              </a:lnSpc>
            </a:pPr>
            <a:r>
              <a:rPr lang="fr-FR" sz="2000" dirty="0" smtClean="0">
                <a:solidFill>
                  <a:srgbClr val="000000"/>
                </a:solidFill>
              </a:rPr>
              <a:t>Pourquoi et comment le problème a-t-il été construit ?</a:t>
            </a:r>
          </a:p>
          <a:p>
            <a:pPr lvl="2" eaLnBrk="1" hangingPunct="1">
              <a:lnSpc>
                <a:spcPct val="80000"/>
              </a:lnSpc>
            </a:pPr>
            <a:r>
              <a:rPr lang="fr-FR" sz="1600" dirty="0" smtClean="0">
                <a:solidFill>
                  <a:srgbClr val="000000"/>
                </a:solidFill>
              </a:rPr>
              <a:t>Quels arguments sont présentés? Y a-t-il des  arrière-pensées stratégiques </a:t>
            </a:r>
          </a:p>
          <a:p>
            <a:pPr lvl="1" eaLnBrk="1" hangingPunct="1">
              <a:lnSpc>
                <a:spcPct val="80000"/>
              </a:lnSpc>
            </a:pPr>
            <a:r>
              <a:rPr lang="fr-FR" sz="2000" dirty="0" smtClean="0">
                <a:solidFill>
                  <a:srgbClr val="000000"/>
                </a:solidFill>
              </a:rPr>
              <a:t>Comment est-il arrivé sur la place publique ?</a:t>
            </a:r>
          </a:p>
          <a:p>
            <a:pPr lvl="2" eaLnBrk="1" hangingPunct="1">
              <a:lnSpc>
                <a:spcPct val="80000"/>
              </a:lnSpc>
            </a:pPr>
            <a:r>
              <a:rPr lang="fr-FR" sz="1600" dirty="0" smtClean="0">
                <a:solidFill>
                  <a:srgbClr val="000000"/>
                </a:solidFill>
              </a:rPr>
              <a:t>Problème privé, social ou public ?</a:t>
            </a:r>
          </a:p>
          <a:p>
            <a:pPr lvl="2" eaLnBrk="1" hangingPunct="1">
              <a:lnSpc>
                <a:spcPct val="80000"/>
              </a:lnSpc>
            </a:pPr>
            <a:r>
              <a:rPr lang="fr-FR" sz="1600" dirty="0" smtClean="0">
                <a:solidFill>
                  <a:srgbClr val="000000"/>
                </a:solidFill>
              </a:rPr>
              <a:t>Quelles sphères de débats (un collectif professionnel, presse, arène politique…)? </a:t>
            </a:r>
          </a:p>
          <a:p>
            <a:pPr lvl="1" eaLnBrk="1" hangingPunct="1">
              <a:lnSpc>
                <a:spcPct val="80000"/>
              </a:lnSpc>
            </a:pPr>
            <a:r>
              <a:rPr lang="fr-FR" sz="2000" dirty="0" smtClean="0">
                <a:solidFill>
                  <a:srgbClr val="000000"/>
                </a:solidFill>
              </a:rPr>
              <a:t>Quelles solutions a priori ont été imaginées ? </a:t>
            </a:r>
          </a:p>
          <a:p>
            <a:pPr lvl="2" eaLnBrk="1" hangingPunct="1">
              <a:lnSpc>
                <a:spcPct val="80000"/>
              </a:lnSpc>
            </a:pPr>
            <a:r>
              <a:rPr lang="fr-FR" sz="1600" dirty="0" smtClean="0">
                <a:solidFill>
                  <a:srgbClr val="000000"/>
                </a:solidFill>
              </a:rPr>
              <a:t>Degré d’ouverture des débats, marge de négociation…</a:t>
            </a:r>
          </a:p>
          <a:p>
            <a:pPr lvl="2" eaLnBrk="1" hangingPunct="1">
              <a:lnSpc>
                <a:spcPct val="80000"/>
              </a:lnSpc>
            </a:pPr>
            <a:endParaRPr lang="fr-FR" sz="1600" dirty="0" smtClean="0">
              <a:solidFill>
                <a:srgbClr val="000000"/>
              </a:solidFill>
            </a:endParaRPr>
          </a:p>
          <a:p>
            <a:pPr lvl="1" eaLnBrk="1" hangingPunct="1">
              <a:lnSpc>
                <a:spcPct val="80000"/>
              </a:lnSpc>
            </a:pPr>
            <a:endParaRPr lang="fr-FR" sz="2000" dirty="0" smtClean="0">
              <a:solidFill>
                <a:srgbClr val="000000"/>
              </a:solidFill>
            </a:endParaRPr>
          </a:p>
          <a:p>
            <a:pPr eaLnBrk="1" hangingPunct="1">
              <a:lnSpc>
                <a:spcPct val="80000"/>
              </a:lnSpc>
            </a:pPr>
            <a:endParaRPr lang="fr-FR" sz="2400" dirty="0" smtClean="0">
              <a:solidFill>
                <a:srgbClr val="000000"/>
              </a:solidFill>
            </a:endParaRPr>
          </a:p>
          <a:p>
            <a:pPr eaLnBrk="1" hangingPunct="1">
              <a:lnSpc>
                <a:spcPct val="80000"/>
              </a:lnSpc>
              <a:buNone/>
            </a:pPr>
            <a:endParaRPr lang="fr-FR" sz="2400" dirty="0" smtClean="0">
              <a:solidFill>
                <a:srgbClr val="000000"/>
              </a:solidFill>
            </a:endParaRPr>
          </a:p>
        </p:txBody>
      </p:sp>
      <p:pic>
        <p:nvPicPr>
          <p:cNvPr id="6" name="Picture 2" descr="61721DAE105346689B4DD514DFC3CB70@utilisatc2dfab"/>
          <p:cNvPicPr>
            <a:picLocks noChangeAspect="1" noChangeArrowheads="1"/>
          </p:cNvPicPr>
          <p:nvPr/>
        </p:nvPicPr>
        <p:blipFill>
          <a:blip r:embed="rId3" cstate="print"/>
          <a:srcRect/>
          <a:stretch>
            <a:fillRect/>
          </a:stretch>
        </p:blipFill>
        <p:spPr bwMode="auto">
          <a:xfrm>
            <a:off x="251520" y="1325347"/>
            <a:ext cx="2360906" cy="4484919"/>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8299648" cy="646584"/>
          </a:xfrm>
        </p:spPr>
        <p:txBody>
          <a:bodyPr>
            <a:normAutofit/>
          </a:bodyPr>
          <a:lstStyle/>
          <a:p>
            <a:r>
              <a:rPr lang="fr-FR" sz="2800" dirty="0" smtClean="0"/>
              <a:t>2.1- Y </a:t>
            </a:r>
            <a:r>
              <a:rPr lang="fr-FR" sz="2800" dirty="0" err="1"/>
              <a:t>a-t’il</a:t>
            </a:r>
            <a:r>
              <a:rPr lang="fr-FR" sz="2800" dirty="0"/>
              <a:t> un problème ? Quelle est la question? </a:t>
            </a:r>
          </a:p>
        </p:txBody>
      </p:sp>
      <p:sp>
        <p:nvSpPr>
          <p:cNvPr id="3" name="Espace réservé du contenu 2"/>
          <p:cNvSpPr>
            <a:spLocks noGrp="1"/>
          </p:cNvSpPr>
          <p:nvPr>
            <p:ph idx="1"/>
          </p:nvPr>
        </p:nvSpPr>
        <p:spPr>
          <a:xfrm>
            <a:off x="323528" y="1484784"/>
            <a:ext cx="8443664" cy="3456384"/>
          </a:xfrm>
        </p:spPr>
        <p:txBody>
          <a:bodyPr>
            <a:normAutofit fontScale="92500" lnSpcReduction="10000"/>
          </a:bodyPr>
          <a:lstStyle/>
          <a:p>
            <a:pPr eaLnBrk="1" hangingPunct="1">
              <a:lnSpc>
                <a:spcPct val="80000"/>
              </a:lnSpc>
            </a:pPr>
            <a:r>
              <a:rPr lang="fr-FR" sz="2800" dirty="0">
                <a:solidFill>
                  <a:srgbClr val="000000"/>
                </a:solidFill>
              </a:rPr>
              <a:t>Phase très importante de votre stage de fin d’année</a:t>
            </a:r>
          </a:p>
          <a:p>
            <a:pPr lvl="1" eaLnBrk="1" hangingPunct="1">
              <a:lnSpc>
                <a:spcPct val="80000"/>
              </a:lnSpc>
            </a:pPr>
            <a:endParaRPr lang="fr-FR" sz="2400" dirty="0" smtClean="0">
              <a:solidFill>
                <a:srgbClr val="000000"/>
              </a:solidFill>
            </a:endParaRPr>
          </a:p>
          <a:p>
            <a:pPr lvl="1" eaLnBrk="1" hangingPunct="1">
              <a:lnSpc>
                <a:spcPct val="80000"/>
              </a:lnSpc>
            </a:pPr>
            <a:r>
              <a:rPr lang="fr-FR" sz="2400" dirty="0" smtClean="0">
                <a:solidFill>
                  <a:srgbClr val="000000"/>
                </a:solidFill>
              </a:rPr>
              <a:t>Quelle </a:t>
            </a:r>
            <a:r>
              <a:rPr lang="fr-FR" sz="2400" dirty="0">
                <a:solidFill>
                  <a:srgbClr val="000000"/>
                </a:solidFill>
              </a:rPr>
              <a:t>est le degré de pertinence de la question?</a:t>
            </a:r>
          </a:p>
          <a:p>
            <a:pPr lvl="1" eaLnBrk="1" hangingPunct="1">
              <a:lnSpc>
                <a:spcPct val="80000"/>
              </a:lnSpc>
            </a:pPr>
            <a:endParaRPr lang="fr-FR" sz="2400" dirty="0" smtClean="0">
              <a:solidFill>
                <a:srgbClr val="000000"/>
              </a:solidFill>
            </a:endParaRPr>
          </a:p>
          <a:p>
            <a:pPr lvl="1" eaLnBrk="1" hangingPunct="1">
              <a:lnSpc>
                <a:spcPct val="80000"/>
              </a:lnSpc>
            </a:pPr>
            <a:r>
              <a:rPr lang="fr-FR" sz="2400" dirty="0" smtClean="0">
                <a:solidFill>
                  <a:srgbClr val="000000"/>
                </a:solidFill>
              </a:rPr>
              <a:t>Quel </a:t>
            </a:r>
            <a:r>
              <a:rPr lang="fr-FR" sz="2400" dirty="0">
                <a:solidFill>
                  <a:srgbClr val="000000"/>
                </a:solidFill>
              </a:rPr>
              <a:t>est l’ampleur/champ de la problématique </a:t>
            </a:r>
            <a:r>
              <a:rPr lang="fr-FR" sz="2400" dirty="0" smtClean="0">
                <a:solidFill>
                  <a:srgbClr val="000000"/>
                </a:solidFill>
              </a:rPr>
              <a:t>?</a:t>
            </a:r>
            <a:endParaRPr lang="fr-FR" sz="2400" dirty="0">
              <a:solidFill>
                <a:srgbClr val="000000"/>
              </a:solidFill>
            </a:endParaRPr>
          </a:p>
          <a:p>
            <a:pPr lvl="2" eaLnBrk="1" hangingPunct="1">
              <a:lnSpc>
                <a:spcPct val="100000"/>
              </a:lnSpc>
            </a:pPr>
            <a:r>
              <a:rPr lang="fr-FR" sz="2000" dirty="0">
                <a:solidFill>
                  <a:srgbClr val="000000"/>
                </a:solidFill>
              </a:rPr>
              <a:t>Stage 3</a:t>
            </a:r>
            <a:r>
              <a:rPr lang="fr-FR" sz="2000" baseline="30000" dirty="0">
                <a:solidFill>
                  <a:srgbClr val="000000"/>
                </a:solidFill>
              </a:rPr>
              <a:t>e</a:t>
            </a:r>
            <a:r>
              <a:rPr lang="fr-FR" sz="2000" dirty="0">
                <a:solidFill>
                  <a:srgbClr val="000000"/>
                </a:solidFill>
              </a:rPr>
              <a:t> </a:t>
            </a:r>
            <a:r>
              <a:rPr lang="fr-FR" sz="2000" dirty="0" smtClean="0">
                <a:solidFill>
                  <a:srgbClr val="000000"/>
                </a:solidFill>
              </a:rPr>
              <a:t>année (2014) : pourquoi coupes </a:t>
            </a:r>
            <a:r>
              <a:rPr lang="fr-FR" sz="2000" dirty="0">
                <a:solidFill>
                  <a:srgbClr val="000000"/>
                </a:solidFill>
              </a:rPr>
              <a:t>rases en forêt pose problème </a:t>
            </a:r>
            <a:r>
              <a:rPr lang="fr-FR" sz="2000" dirty="0" smtClean="0">
                <a:solidFill>
                  <a:srgbClr val="000000"/>
                </a:solidFill>
              </a:rPr>
              <a:t>? </a:t>
            </a:r>
            <a:endParaRPr lang="fr-FR" sz="2000" dirty="0">
              <a:solidFill>
                <a:srgbClr val="000000"/>
              </a:solidFill>
            </a:endParaRPr>
          </a:p>
          <a:p>
            <a:pPr lvl="2" eaLnBrk="1" hangingPunct="1">
              <a:lnSpc>
                <a:spcPct val="100000"/>
              </a:lnSpc>
            </a:pPr>
            <a:r>
              <a:rPr lang="fr-FR" sz="2000" dirty="0" smtClean="0">
                <a:solidFill>
                  <a:srgbClr val="000000"/>
                </a:solidFill>
              </a:rPr>
              <a:t>Vieux problème, solutions déjà proposées par le passé (information du public, paysagisme d’aménagement, etc.)</a:t>
            </a:r>
          </a:p>
          <a:p>
            <a:pPr lvl="2" eaLnBrk="1" hangingPunct="1">
              <a:lnSpc>
                <a:spcPct val="100000"/>
              </a:lnSpc>
            </a:pPr>
            <a:r>
              <a:rPr lang="fr-FR" sz="2000" dirty="0" smtClean="0">
                <a:solidFill>
                  <a:srgbClr val="000000"/>
                </a:solidFill>
              </a:rPr>
              <a:t>Pourquoi </a:t>
            </a:r>
            <a:r>
              <a:rPr lang="fr-FR" sz="2000" dirty="0">
                <a:solidFill>
                  <a:srgbClr val="000000"/>
                </a:solidFill>
              </a:rPr>
              <a:t>réactiver cette question? En quoi cette question </a:t>
            </a:r>
            <a:r>
              <a:rPr lang="fr-FR" sz="2000" dirty="0" smtClean="0">
                <a:solidFill>
                  <a:srgbClr val="000000"/>
                </a:solidFill>
              </a:rPr>
              <a:t>est–elle renouvelée aujourd’hui ? </a:t>
            </a:r>
          </a:p>
          <a:p>
            <a:pPr lvl="3">
              <a:lnSpc>
                <a:spcPct val="100000"/>
              </a:lnSpc>
            </a:pPr>
            <a:r>
              <a:rPr lang="fr-FR" sz="1800" dirty="0" smtClean="0">
                <a:solidFill>
                  <a:srgbClr val="000000"/>
                </a:solidFill>
              </a:rPr>
              <a:t>Problème contexte de crise écologique ? De changement social ?</a:t>
            </a:r>
          </a:p>
          <a:p>
            <a:pPr lvl="3">
              <a:lnSpc>
                <a:spcPct val="100000"/>
              </a:lnSpc>
            </a:pPr>
            <a:endParaRPr lang="fr-FR" sz="1800" dirty="0">
              <a:solidFill>
                <a:srgbClr val="000000"/>
              </a:solidFill>
            </a:endParaRPr>
          </a:p>
          <a:p>
            <a:pPr>
              <a:lnSpc>
                <a:spcPct val="100000"/>
              </a:lnSpc>
            </a:pPr>
            <a:endParaRPr lang="fr-FR" sz="4000" dirty="0"/>
          </a:p>
        </p:txBody>
      </p:sp>
    </p:spTree>
    <p:extLst>
      <p:ext uri="{BB962C8B-B14F-4D97-AF65-F5344CB8AC3E}">
        <p14:creationId xmlns:p14="http://schemas.microsoft.com/office/powerpoint/2010/main" val="4020433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95536" y="260648"/>
            <a:ext cx="8280400" cy="641350"/>
          </a:xfrm>
        </p:spPr>
        <p:txBody>
          <a:bodyPr>
            <a:normAutofit/>
          </a:bodyPr>
          <a:lstStyle/>
          <a:p>
            <a:pPr eaLnBrk="1" hangingPunct="1"/>
            <a:r>
              <a:rPr lang="fr-FR" sz="2800" dirty="0" smtClean="0"/>
              <a:t>Cycle </a:t>
            </a:r>
            <a:r>
              <a:rPr lang="fr-FR" sz="2800" dirty="0"/>
              <a:t>d’un problème public  </a:t>
            </a:r>
          </a:p>
        </p:txBody>
      </p:sp>
      <p:sp>
        <p:nvSpPr>
          <p:cNvPr id="17412" name="Rectangle 3"/>
          <p:cNvSpPr>
            <a:spLocks noGrp="1" noChangeArrowheads="1"/>
          </p:cNvSpPr>
          <p:nvPr>
            <p:ph idx="1"/>
          </p:nvPr>
        </p:nvSpPr>
        <p:spPr>
          <a:xfrm>
            <a:off x="3670260" y="1201613"/>
            <a:ext cx="5295775" cy="4392513"/>
          </a:xfrm>
        </p:spPr>
        <p:txBody>
          <a:bodyPr/>
          <a:lstStyle/>
          <a:p>
            <a:pPr eaLnBrk="1" hangingPunct="1">
              <a:lnSpc>
                <a:spcPct val="80000"/>
              </a:lnSpc>
            </a:pPr>
            <a:r>
              <a:rPr lang="fr-FR" sz="2400" b="1" dirty="0">
                <a:latin typeface="+mj-lt"/>
                <a:ea typeface="+mj-ea"/>
                <a:cs typeface="+mj-cs"/>
              </a:rPr>
              <a:t>Étape 1 : Dénonciation et différentiation </a:t>
            </a:r>
            <a:r>
              <a:rPr lang="fr-FR" sz="2400" dirty="0" smtClean="0">
                <a:solidFill>
                  <a:srgbClr val="000000"/>
                </a:solidFill>
              </a:rPr>
              <a:t>par des précurseurs, « propriétaires du problème » </a:t>
            </a:r>
          </a:p>
          <a:p>
            <a:pPr eaLnBrk="1" hangingPunct="1">
              <a:lnSpc>
                <a:spcPct val="80000"/>
              </a:lnSpc>
            </a:pPr>
            <a:endParaRPr lang="fr-FR" sz="2400" dirty="0" smtClean="0">
              <a:solidFill>
                <a:srgbClr val="000000"/>
              </a:solidFill>
            </a:endParaRPr>
          </a:p>
          <a:p>
            <a:pPr lvl="1" eaLnBrk="1" hangingPunct="1">
              <a:lnSpc>
                <a:spcPct val="80000"/>
              </a:lnSpc>
            </a:pPr>
            <a:r>
              <a:rPr lang="fr-FR" sz="2000" dirty="0" smtClean="0">
                <a:solidFill>
                  <a:srgbClr val="000000"/>
                </a:solidFill>
              </a:rPr>
              <a:t>du trouble au problème: mise à l’épreuve de la réalité, </a:t>
            </a:r>
            <a:r>
              <a:rPr lang="fr-FR" sz="2000" b="1" dirty="0" smtClean="0">
                <a:solidFill>
                  <a:srgbClr val="000000"/>
                </a:solidFill>
              </a:rPr>
              <a:t>dénonciation</a:t>
            </a:r>
            <a:r>
              <a:rPr lang="fr-FR" sz="2000" dirty="0" smtClean="0">
                <a:solidFill>
                  <a:srgbClr val="000000"/>
                </a:solidFill>
              </a:rPr>
              <a:t> d’une injustice à la nature, d’un risque pour la société par des propos alarmistes</a:t>
            </a:r>
          </a:p>
          <a:p>
            <a:pPr lvl="1" eaLnBrk="1" hangingPunct="1">
              <a:lnSpc>
                <a:spcPct val="80000"/>
              </a:lnSpc>
            </a:pPr>
            <a:r>
              <a:rPr lang="fr-FR" sz="2000" dirty="0" smtClean="0">
                <a:solidFill>
                  <a:srgbClr val="000000"/>
                </a:solidFill>
              </a:rPr>
              <a:t>compétition pour </a:t>
            </a:r>
            <a:r>
              <a:rPr lang="fr-FR" sz="2000" b="1" dirty="0" smtClean="0">
                <a:solidFill>
                  <a:srgbClr val="000000"/>
                </a:solidFill>
              </a:rPr>
              <a:t>capter l’attention </a:t>
            </a:r>
            <a:r>
              <a:rPr lang="fr-FR" sz="2000" dirty="0" smtClean="0">
                <a:solidFill>
                  <a:srgbClr val="000000"/>
                </a:solidFill>
              </a:rPr>
              <a:t>des médias (messages choc) ou des pouvoirs publics vers « son » problème, en faire une priorité dans l’agenda</a:t>
            </a:r>
          </a:p>
          <a:p>
            <a:pPr lvl="1" eaLnBrk="1" hangingPunct="1">
              <a:lnSpc>
                <a:spcPct val="80000"/>
              </a:lnSpc>
            </a:pPr>
            <a:r>
              <a:rPr lang="fr-FR" sz="2000" b="1" dirty="0" smtClean="0">
                <a:solidFill>
                  <a:srgbClr val="000000"/>
                </a:solidFill>
              </a:rPr>
              <a:t>Contre-cadrage</a:t>
            </a:r>
            <a:r>
              <a:rPr lang="fr-FR" sz="2000" dirty="0" smtClean="0">
                <a:solidFill>
                  <a:srgbClr val="000000"/>
                </a:solidFill>
              </a:rPr>
              <a:t> par les détenteurs du pouvoir pour que le problème n’émerge pas </a:t>
            </a:r>
          </a:p>
        </p:txBody>
      </p:sp>
      <p:pic>
        <p:nvPicPr>
          <p:cNvPr id="7171" name="Picture 3" descr="C:\Users\philippe.deuffic\Work Folders\Documents\Mes images\Forêt\H-Forêt-FBF 2016-métier aider forêt à respi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11" y="3693593"/>
            <a:ext cx="2702074" cy="270207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hilippe.deuffic\Work Folders\Documents\Mes images\Forêt\SOS forêt France 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96752"/>
            <a:ext cx="3386584" cy="1906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395536" y="332656"/>
            <a:ext cx="8568952" cy="1440160"/>
          </a:xfrm>
        </p:spPr>
        <p:txBody>
          <a:bodyPr>
            <a:normAutofit/>
          </a:bodyPr>
          <a:lstStyle/>
          <a:p>
            <a:pPr eaLnBrk="1" hangingPunct="1">
              <a:lnSpc>
                <a:spcPct val="80000"/>
              </a:lnSpc>
            </a:pPr>
            <a:r>
              <a:rPr lang="fr-FR" b="1" dirty="0" smtClean="0">
                <a:latin typeface="+mj-lt"/>
                <a:ea typeface="+mj-ea"/>
                <a:cs typeface="+mj-cs"/>
              </a:rPr>
              <a:t>Etape </a:t>
            </a:r>
            <a:r>
              <a:rPr lang="fr-FR" b="1" dirty="0">
                <a:latin typeface="+mj-lt"/>
                <a:ea typeface="+mj-ea"/>
                <a:cs typeface="+mj-cs"/>
              </a:rPr>
              <a:t>2 : Objectivation et inventaire du problème </a:t>
            </a:r>
          </a:p>
          <a:p>
            <a:pPr lvl="1" eaLnBrk="1" hangingPunct="1">
              <a:lnSpc>
                <a:spcPct val="80000"/>
              </a:lnSpc>
            </a:pPr>
            <a:endParaRPr lang="fr-FR" sz="2400" dirty="0" smtClean="0">
              <a:solidFill>
                <a:srgbClr val="000000"/>
              </a:solidFill>
            </a:endParaRPr>
          </a:p>
          <a:p>
            <a:pPr lvl="1" eaLnBrk="1" hangingPunct="1">
              <a:lnSpc>
                <a:spcPct val="80000"/>
              </a:lnSpc>
            </a:pPr>
            <a:r>
              <a:rPr lang="fr-FR" sz="2400" b="1" dirty="0" smtClean="0">
                <a:solidFill>
                  <a:srgbClr val="000000"/>
                </a:solidFill>
              </a:rPr>
              <a:t>recueil de données </a:t>
            </a:r>
            <a:r>
              <a:rPr lang="fr-FR" sz="2400" dirty="0" smtClean="0">
                <a:solidFill>
                  <a:srgbClr val="000000"/>
                </a:solidFill>
              </a:rPr>
              <a:t>pour caractériser/</a:t>
            </a:r>
            <a:r>
              <a:rPr lang="fr-FR" sz="2400" b="1" dirty="0" smtClean="0">
                <a:solidFill>
                  <a:srgbClr val="000000"/>
                </a:solidFill>
              </a:rPr>
              <a:t>objectiver</a:t>
            </a:r>
            <a:r>
              <a:rPr lang="fr-FR" sz="2400" dirty="0" smtClean="0">
                <a:solidFill>
                  <a:srgbClr val="000000"/>
                </a:solidFill>
              </a:rPr>
              <a:t> la réalité et l’échelle du problème (appel au scientifique, technicien) ;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772816"/>
            <a:ext cx="3661740" cy="2608990"/>
          </a:xfrm>
          <a:prstGeom prst="rect">
            <a:avLst/>
          </a:prstGeom>
        </p:spPr>
      </p:pic>
      <p:sp>
        <p:nvSpPr>
          <p:cNvPr id="3" name="Rectangle 2"/>
          <p:cNvSpPr/>
          <p:nvPr/>
        </p:nvSpPr>
        <p:spPr>
          <a:xfrm>
            <a:off x="442278" y="2144748"/>
            <a:ext cx="4095782" cy="1865126"/>
          </a:xfrm>
          <a:prstGeom prst="rect">
            <a:avLst/>
          </a:prstGeom>
        </p:spPr>
        <p:txBody>
          <a:bodyPr wrap="square">
            <a:spAutoFit/>
          </a:bodyPr>
          <a:lstStyle/>
          <a:p>
            <a:pPr marL="800100" lvl="1" indent="-342900" eaLnBrk="1" hangingPunct="1">
              <a:lnSpc>
                <a:spcPct val="80000"/>
              </a:lnSpc>
              <a:buFont typeface="Arial" panose="020B0604020202020204" pitchFamily="34" charset="0"/>
              <a:buChar char="•"/>
            </a:pPr>
            <a:r>
              <a:rPr lang="fr-FR" dirty="0">
                <a:solidFill>
                  <a:srgbClr val="000000"/>
                </a:solidFill>
                <a:latin typeface="+mn-lt"/>
              </a:rPr>
              <a:t>effet du « grand nombre » ou du « remarquable » </a:t>
            </a:r>
            <a:endParaRPr lang="fr-FR" dirty="0" smtClean="0">
              <a:solidFill>
                <a:srgbClr val="000000"/>
              </a:solidFill>
              <a:latin typeface="+mn-lt"/>
            </a:endParaRPr>
          </a:p>
          <a:p>
            <a:pPr marL="800100" lvl="1" indent="-342900" eaLnBrk="1" hangingPunct="1">
              <a:lnSpc>
                <a:spcPct val="80000"/>
              </a:lnSpc>
              <a:buFont typeface="Arial" panose="020B0604020202020204" pitchFamily="34" charset="0"/>
              <a:buChar char="•"/>
            </a:pPr>
            <a:r>
              <a:rPr lang="fr-FR" dirty="0" smtClean="0">
                <a:solidFill>
                  <a:srgbClr val="000000"/>
                </a:solidFill>
                <a:latin typeface="+mn-lt"/>
              </a:rPr>
              <a:t>ex</a:t>
            </a:r>
            <a:r>
              <a:rPr lang="fr-FR" dirty="0">
                <a:solidFill>
                  <a:srgbClr val="000000"/>
                </a:solidFill>
                <a:latin typeface="+mn-lt"/>
              </a:rPr>
              <a:t>: « </a:t>
            </a:r>
            <a:r>
              <a:rPr lang="fr-FR" i="1" dirty="0">
                <a:solidFill>
                  <a:srgbClr val="000000"/>
                </a:solidFill>
                <a:latin typeface="+mn-lt"/>
              </a:rPr>
              <a:t>disparition d’un grand nombre d’espèces très rares</a:t>
            </a:r>
            <a:r>
              <a:rPr lang="fr-FR" dirty="0">
                <a:solidFill>
                  <a:srgbClr val="000000"/>
                </a:solidFill>
                <a:latin typeface="+mn-lt"/>
              </a:rPr>
              <a:t> »</a:t>
            </a:r>
          </a:p>
        </p:txBody>
      </p:sp>
      <p:sp>
        <p:nvSpPr>
          <p:cNvPr id="5" name="Rectangle 4"/>
          <p:cNvSpPr/>
          <p:nvPr/>
        </p:nvSpPr>
        <p:spPr>
          <a:xfrm>
            <a:off x="442278" y="4513403"/>
            <a:ext cx="8522210" cy="1569660"/>
          </a:xfrm>
          <a:prstGeom prst="rect">
            <a:avLst/>
          </a:prstGeom>
        </p:spPr>
        <p:txBody>
          <a:bodyPr wrap="square">
            <a:spAutoFit/>
          </a:bodyPr>
          <a:lstStyle/>
          <a:p>
            <a:pPr marL="800100" lvl="1" indent="-342900">
              <a:lnSpc>
                <a:spcPct val="80000"/>
              </a:lnSpc>
              <a:buFont typeface="Arial" panose="020B0604020202020204" pitchFamily="34" charset="0"/>
              <a:buChar char="•"/>
            </a:pPr>
            <a:r>
              <a:rPr lang="fr-FR" dirty="0">
                <a:solidFill>
                  <a:srgbClr val="000000"/>
                </a:solidFill>
                <a:latin typeface="+mn-lt"/>
              </a:rPr>
              <a:t>Risque de monopole de la définition du problème par les définisseurs primaires (les producteurs de données ≈ les scientifiques, les </a:t>
            </a:r>
            <a:r>
              <a:rPr lang="fr-FR" dirty="0" smtClean="0">
                <a:solidFill>
                  <a:srgbClr val="000000"/>
                </a:solidFill>
                <a:latin typeface="+mn-lt"/>
              </a:rPr>
              <a:t>institutions, les professionnels de la filière ) </a:t>
            </a:r>
            <a:endParaRPr lang="fr-FR" dirty="0">
              <a:solidFill>
                <a:srgbClr val="000000"/>
              </a:solidFill>
              <a:latin typeface="+mn-lt"/>
            </a:endParaRPr>
          </a:p>
          <a:p>
            <a:pPr marL="800100" lvl="1" indent="-342900">
              <a:lnSpc>
                <a:spcPct val="80000"/>
              </a:lnSpc>
              <a:buFont typeface="Arial" panose="020B0604020202020204" pitchFamily="34" charset="0"/>
              <a:buChar char="•"/>
            </a:pPr>
            <a:r>
              <a:rPr lang="fr-FR" dirty="0">
                <a:solidFill>
                  <a:srgbClr val="000000"/>
                </a:solidFill>
                <a:latin typeface="+mn-lt"/>
              </a:rPr>
              <a:t>Configuration unique </a:t>
            </a:r>
            <a:r>
              <a:rPr lang="fr-FR" dirty="0" smtClean="0">
                <a:solidFill>
                  <a:srgbClr val="000000"/>
                </a:solidFill>
                <a:latin typeface="+mn-lt"/>
              </a:rPr>
              <a:t>vs </a:t>
            </a:r>
            <a:r>
              <a:rPr lang="fr-FR" dirty="0">
                <a:solidFill>
                  <a:srgbClr val="000000"/>
                </a:solidFill>
                <a:latin typeface="+mn-lt"/>
              </a:rPr>
              <a:t>plurielle du problème , inclusion mono ou pluri acteurs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396056" y="404664"/>
            <a:ext cx="8280400" cy="1944216"/>
          </a:xfrm>
        </p:spPr>
        <p:txBody>
          <a:bodyPr/>
          <a:lstStyle/>
          <a:p>
            <a:pPr>
              <a:lnSpc>
                <a:spcPct val="80000"/>
              </a:lnSpc>
            </a:pPr>
            <a:r>
              <a:rPr lang="fr-FR" b="1" dirty="0" smtClean="0">
                <a:latin typeface="+mj-lt"/>
                <a:ea typeface="+mj-ea"/>
                <a:cs typeface="+mj-cs"/>
              </a:rPr>
              <a:t>Étape </a:t>
            </a:r>
            <a:r>
              <a:rPr lang="fr-FR" b="1" dirty="0">
                <a:latin typeface="+mj-lt"/>
                <a:ea typeface="+mj-ea"/>
                <a:cs typeface="+mj-cs"/>
              </a:rPr>
              <a:t>3 : mobilisation et mise en réseau d’alliés, médiatisation du problème </a:t>
            </a:r>
          </a:p>
          <a:p>
            <a:pPr lvl="1" eaLnBrk="1" hangingPunct="1">
              <a:lnSpc>
                <a:spcPct val="80000"/>
              </a:lnSpc>
            </a:pPr>
            <a:r>
              <a:rPr lang="fr-FR" sz="2000" dirty="0" smtClean="0">
                <a:solidFill>
                  <a:srgbClr val="000000"/>
                </a:solidFill>
              </a:rPr>
              <a:t>Trouver des supporters de la cause, grand public et personnes d’influence </a:t>
            </a:r>
            <a:r>
              <a:rPr lang="fr-FR" sz="2000" dirty="0">
                <a:solidFill>
                  <a:srgbClr val="000000"/>
                </a:solidFill>
              </a:rPr>
              <a:t>(leader </a:t>
            </a:r>
            <a:r>
              <a:rPr lang="fr-FR" sz="2000" dirty="0" smtClean="0">
                <a:solidFill>
                  <a:srgbClr val="000000"/>
                </a:solidFill>
              </a:rPr>
              <a:t>local, h/f politiques, stars)</a:t>
            </a:r>
          </a:p>
          <a:p>
            <a:pPr lvl="1" eaLnBrk="1" hangingPunct="1">
              <a:lnSpc>
                <a:spcPct val="80000"/>
              </a:lnSpc>
            </a:pPr>
            <a:r>
              <a:rPr lang="fr-FR" sz="2000" dirty="0" smtClean="0">
                <a:solidFill>
                  <a:srgbClr val="000000"/>
                </a:solidFill>
              </a:rPr>
              <a:t>Configuration d’un message à l’attention des médias (phrases/images/action chocs) </a:t>
            </a:r>
          </a:p>
        </p:txBody>
      </p:sp>
      <p:pic>
        <p:nvPicPr>
          <p:cNvPr id="2050" name="Picture 2" descr="\\filer1.bordeaux.cemagref.fr\Redirect$\philippe.deuffic\Mes documents\Mes images\Forêt\SOS foret 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06" y="2636912"/>
            <a:ext cx="569595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804248" y="3501008"/>
            <a:ext cx="1872208" cy="1015663"/>
          </a:xfrm>
          <a:prstGeom prst="rect">
            <a:avLst/>
          </a:prstGeom>
          <a:noFill/>
        </p:spPr>
        <p:txBody>
          <a:bodyPr wrap="square" rtlCol="0">
            <a:spAutoFit/>
          </a:bodyPr>
          <a:lstStyle/>
          <a:p>
            <a:r>
              <a:rPr lang="fr-FR" sz="1200" dirty="0" smtClean="0"/>
              <a:t>Manifestation contre la loi d’orientation forestière de 2014 – collectif de syndicat ONF forêt et ONGE</a:t>
            </a:r>
            <a:endParaRPr lang="fr-FR"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11188" y="476672"/>
            <a:ext cx="8532812" cy="685800"/>
          </a:xfrm>
        </p:spPr>
        <p:txBody>
          <a:bodyPr/>
          <a:lstStyle/>
          <a:p>
            <a:pPr eaLnBrk="1" hangingPunct="1"/>
            <a:r>
              <a:rPr lang="fr-FR" sz="4000" dirty="0" smtClean="0">
                <a:solidFill>
                  <a:srgbClr val="1F4081"/>
                </a:solidFill>
              </a:rPr>
              <a:t>I - Objectif général de la sociologie</a:t>
            </a:r>
            <a:endParaRPr lang="fr-FR" sz="3600" dirty="0" smtClean="0">
              <a:solidFill>
                <a:srgbClr val="1F4081"/>
              </a:solidFill>
            </a:endParaRPr>
          </a:p>
        </p:txBody>
      </p:sp>
      <p:sp>
        <p:nvSpPr>
          <p:cNvPr id="5124" name="Rectangle 3"/>
          <p:cNvSpPr>
            <a:spLocks noGrp="1" noChangeArrowheads="1"/>
          </p:cNvSpPr>
          <p:nvPr>
            <p:ph idx="1"/>
          </p:nvPr>
        </p:nvSpPr>
        <p:spPr>
          <a:xfrm>
            <a:off x="539552" y="1340768"/>
            <a:ext cx="8137525" cy="4896966"/>
          </a:xfrm>
        </p:spPr>
        <p:txBody>
          <a:bodyPr>
            <a:normAutofit fontScale="92500" lnSpcReduction="20000"/>
          </a:bodyPr>
          <a:lstStyle/>
          <a:p>
            <a:pPr eaLnBrk="1" hangingPunct="1">
              <a:lnSpc>
                <a:spcPct val="90000"/>
              </a:lnSpc>
            </a:pPr>
            <a:r>
              <a:rPr lang="fr-FR" sz="2400" dirty="0" smtClean="0">
                <a:solidFill>
                  <a:srgbClr val="000000"/>
                </a:solidFill>
              </a:rPr>
              <a:t>Caractériser, expliquer, anticiper : </a:t>
            </a:r>
          </a:p>
          <a:p>
            <a:pPr lvl="1"/>
            <a:r>
              <a:rPr lang="fr-FR" sz="2200" dirty="0">
                <a:solidFill>
                  <a:srgbClr val="000000"/>
                </a:solidFill>
              </a:rPr>
              <a:t>les représentations (façons de penser) </a:t>
            </a:r>
          </a:p>
          <a:p>
            <a:pPr lvl="1"/>
            <a:r>
              <a:rPr lang="fr-FR" sz="2200" dirty="0" smtClean="0">
                <a:solidFill>
                  <a:srgbClr val="000000"/>
                </a:solidFill>
              </a:rPr>
              <a:t>les comportements humains (façons d'agir) </a:t>
            </a:r>
          </a:p>
          <a:p>
            <a:pPr lvl="1"/>
            <a:r>
              <a:rPr lang="fr-FR" sz="2200" dirty="0" smtClean="0">
                <a:solidFill>
                  <a:srgbClr val="000000"/>
                </a:solidFill>
              </a:rPr>
              <a:t>les phénomènes sociaux (conflits, transmission des savoirs )</a:t>
            </a:r>
          </a:p>
          <a:p>
            <a:pPr eaLnBrk="1" hangingPunct="1">
              <a:lnSpc>
                <a:spcPct val="90000"/>
              </a:lnSpc>
            </a:pPr>
            <a:endParaRPr lang="fr-FR" sz="2400" dirty="0" smtClean="0">
              <a:solidFill>
                <a:srgbClr val="000000"/>
              </a:solidFill>
            </a:endParaRPr>
          </a:p>
          <a:p>
            <a:pPr lvl="1" eaLnBrk="1" hangingPunct="1">
              <a:lnSpc>
                <a:spcPct val="90000"/>
              </a:lnSpc>
            </a:pPr>
            <a:r>
              <a:rPr lang="fr-FR" sz="2000" b="1" dirty="0" smtClean="0">
                <a:solidFill>
                  <a:schemeClr val="accent2"/>
                </a:solidFill>
              </a:rPr>
              <a:t>Identification du problème </a:t>
            </a:r>
            <a:r>
              <a:rPr lang="fr-FR" sz="2000" b="1" dirty="0" smtClean="0">
                <a:solidFill>
                  <a:schemeClr val="accent5">
                    <a:lumMod val="75000"/>
                  </a:schemeClr>
                </a:solidFill>
              </a:rPr>
              <a:t>: </a:t>
            </a:r>
            <a:r>
              <a:rPr lang="fr-FR" sz="2000" dirty="0" smtClean="0">
                <a:solidFill>
                  <a:srgbClr val="000000"/>
                </a:solidFill>
              </a:rPr>
              <a:t>quel est le problème ? Qui dit que la situation est un problème et pourquoi  </a:t>
            </a:r>
            <a:endParaRPr lang="fr-FR" sz="2000" dirty="0">
              <a:solidFill>
                <a:srgbClr val="000000"/>
              </a:solidFill>
            </a:endParaRPr>
          </a:p>
          <a:p>
            <a:pPr lvl="1" eaLnBrk="1" hangingPunct="1">
              <a:lnSpc>
                <a:spcPct val="90000"/>
              </a:lnSpc>
            </a:pPr>
            <a:r>
              <a:rPr lang="fr-FR" sz="2100" b="1" dirty="0">
                <a:solidFill>
                  <a:schemeClr val="accent2"/>
                </a:solidFill>
              </a:rPr>
              <a:t>Identification des acteurs </a:t>
            </a:r>
            <a:r>
              <a:rPr lang="fr-FR" sz="2000" dirty="0" smtClean="0">
                <a:solidFill>
                  <a:srgbClr val="000000"/>
                </a:solidFill>
              </a:rPr>
              <a:t>et de leur pratiques : Qui fait quoi ?</a:t>
            </a:r>
          </a:p>
          <a:p>
            <a:pPr lvl="1" eaLnBrk="1" hangingPunct="1">
              <a:lnSpc>
                <a:spcPct val="90000"/>
              </a:lnSpc>
            </a:pPr>
            <a:r>
              <a:rPr lang="fr-FR" sz="2100" b="1" dirty="0">
                <a:solidFill>
                  <a:schemeClr val="accent2"/>
                </a:solidFill>
              </a:rPr>
              <a:t>Interprétation de leur actions </a:t>
            </a:r>
            <a:r>
              <a:rPr lang="fr-FR" sz="2000" dirty="0" smtClean="0">
                <a:solidFill>
                  <a:srgbClr val="000000"/>
                </a:solidFill>
              </a:rPr>
              <a:t>: Pourquoi font-il ce qu’ils font ?</a:t>
            </a:r>
          </a:p>
          <a:p>
            <a:pPr lvl="1" eaLnBrk="1" hangingPunct="1">
              <a:lnSpc>
                <a:spcPct val="90000"/>
              </a:lnSpc>
            </a:pPr>
            <a:r>
              <a:rPr lang="fr-FR" sz="2100" b="1" dirty="0">
                <a:solidFill>
                  <a:schemeClr val="accent2"/>
                </a:solidFill>
              </a:rPr>
              <a:t>Identification des mécanismes structurels </a:t>
            </a:r>
            <a:r>
              <a:rPr lang="fr-FR" sz="2000" dirty="0">
                <a:solidFill>
                  <a:srgbClr val="000000"/>
                </a:solidFill>
              </a:rPr>
              <a:t>qui influencent le comportement des acteurs :</a:t>
            </a:r>
          </a:p>
          <a:p>
            <a:pPr lvl="2" eaLnBrk="1" hangingPunct="1">
              <a:lnSpc>
                <a:spcPct val="90000"/>
              </a:lnSpc>
            </a:pPr>
            <a:r>
              <a:rPr lang="fr-FR" sz="1800" dirty="0" smtClean="0">
                <a:solidFill>
                  <a:srgbClr val="000000"/>
                </a:solidFill>
              </a:rPr>
              <a:t>Marché / Matérialité (sol, climat) / </a:t>
            </a:r>
            <a:r>
              <a:rPr lang="fr-FR" sz="1800" dirty="0">
                <a:solidFill>
                  <a:srgbClr val="000000"/>
                </a:solidFill>
              </a:rPr>
              <a:t>R</a:t>
            </a:r>
            <a:r>
              <a:rPr lang="fr-FR" sz="1800" dirty="0" smtClean="0">
                <a:solidFill>
                  <a:srgbClr val="000000"/>
                </a:solidFill>
              </a:rPr>
              <a:t>essources disponibles </a:t>
            </a:r>
          </a:p>
          <a:p>
            <a:pPr lvl="2"/>
            <a:r>
              <a:rPr lang="fr-FR" sz="1800" dirty="0" smtClean="0">
                <a:solidFill>
                  <a:srgbClr val="000000"/>
                </a:solidFill>
              </a:rPr>
              <a:t>Normes </a:t>
            </a:r>
            <a:r>
              <a:rPr lang="fr-FR" sz="1800" dirty="0">
                <a:solidFill>
                  <a:srgbClr val="000000"/>
                </a:solidFill>
              </a:rPr>
              <a:t>sociales </a:t>
            </a:r>
            <a:r>
              <a:rPr lang="fr-FR" sz="1800" dirty="0" smtClean="0">
                <a:solidFill>
                  <a:srgbClr val="000000"/>
                </a:solidFill>
              </a:rPr>
              <a:t>(« le bon », « le bien », « le beau », « l’utile », « le rentable » , « l’urgence écologique » ..) </a:t>
            </a:r>
          </a:p>
          <a:p>
            <a:pPr lvl="2"/>
            <a:r>
              <a:rPr lang="fr-FR" sz="1800" dirty="0" smtClean="0">
                <a:solidFill>
                  <a:srgbClr val="000000"/>
                </a:solidFill>
              </a:rPr>
              <a:t>Niveau d’éducation/</a:t>
            </a:r>
            <a:r>
              <a:rPr lang="fr-FR" sz="1800" dirty="0">
                <a:solidFill>
                  <a:srgbClr val="000000"/>
                </a:solidFill>
              </a:rPr>
              <a:t>Appartenance à des réseaux d’appartenance, </a:t>
            </a:r>
          </a:p>
          <a:p>
            <a:pPr lvl="2"/>
            <a:endParaRPr lang="fr-FR" sz="1800" dirty="0">
              <a:solidFill>
                <a:srgbClr val="000000"/>
              </a:solidFill>
            </a:endParaRPr>
          </a:p>
          <a:p>
            <a:pPr marL="571500" lvl="1" indent="0" eaLnBrk="1" hangingPunct="1">
              <a:lnSpc>
                <a:spcPct val="90000"/>
              </a:lnSpc>
              <a:buNone/>
            </a:pPr>
            <a:r>
              <a:rPr lang="fr-FR" sz="2000" dirty="0" smtClean="0">
                <a:solidFill>
                  <a:srgbClr val="000000"/>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395536" y="404664"/>
            <a:ext cx="8353052" cy="5616575"/>
          </a:xfrm>
        </p:spPr>
        <p:txBody>
          <a:bodyPr/>
          <a:lstStyle/>
          <a:p>
            <a:pPr>
              <a:lnSpc>
                <a:spcPct val="80000"/>
              </a:lnSpc>
            </a:pPr>
            <a:r>
              <a:rPr lang="fr-FR" b="1" dirty="0" smtClean="0">
                <a:latin typeface="+mj-lt"/>
                <a:ea typeface="+mj-ea"/>
                <a:cs typeface="+mj-cs"/>
              </a:rPr>
              <a:t>Étape </a:t>
            </a:r>
            <a:r>
              <a:rPr lang="fr-FR" b="1" dirty="0">
                <a:latin typeface="+mj-lt"/>
                <a:ea typeface="+mj-ea"/>
                <a:cs typeface="+mj-cs"/>
              </a:rPr>
              <a:t>4: stabilisation et intégration des enjeux, </a:t>
            </a:r>
          </a:p>
          <a:p>
            <a:pPr lvl="1" eaLnBrk="1" hangingPunct="1">
              <a:lnSpc>
                <a:spcPct val="80000"/>
              </a:lnSpc>
            </a:pPr>
            <a:r>
              <a:rPr lang="fr-FR" sz="2000" dirty="0" smtClean="0">
                <a:solidFill>
                  <a:srgbClr val="000000"/>
                </a:solidFill>
              </a:rPr>
              <a:t>Négociation de nouvelles normes </a:t>
            </a:r>
          </a:p>
          <a:p>
            <a:pPr lvl="1" eaLnBrk="1" hangingPunct="1">
              <a:lnSpc>
                <a:spcPct val="80000"/>
              </a:lnSpc>
            </a:pPr>
            <a:r>
              <a:rPr lang="fr-FR" sz="2000" dirty="0" smtClean="0">
                <a:solidFill>
                  <a:srgbClr val="000000"/>
                </a:solidFill>
              </a:rPr>
              <a:t>Production de référentiel (obligatoire/volontaire) </a:t>
            </a:r>
          </a:p>
          <a:p>
            <a:pPr lvl="1" eaLnBrk="1" hangingPunct="1">
              <a:lnSpc>
                <a:spcPct val="80000"/>
              </a:lnSpc>
            </a:pPr>
            <a:r>
              <a:rPr lang="fr-FR" sz="2000" dirty="0" smtClean="0">
                <a:solidFill>
                  <a:srgbClr val="000000"/>
                </a:solidFill>
              </a:rPr>
              <a:t>Adaptation des outils de politiques publiques : sticks, </a:t>
            </a:r>
            <a:r>
              <a:rPr lang="fr-FR" sz="2000" dirty="0" err="1" smtClean="0">
                <a:solidFill>
                  <a:srgbClr val="000000"/>
                </a:solidFill>
              </a:rPr>
              <a:t>carrots</a:t>
            </a:r>
            <a:r>
              <a:rPr lang="fr-FR" sz="2000" dirty="0" smtClean="0">
                <a:solidFill>
                  <a:srgbClr val="000000"/>
                </a:solidFill>
              </a:rPr>
              <a:t> and sermons (informations) </a:t>
            </a:r>
            <a:endParaRPr lang="fr-FR" sz="2000" dirty="0">
              <a:solidFill>
                <a:srgbClr val="000000"/>
              </a:solidFill>
            </a:endParaRPr>
          </a:p>
          <a:p>
            <a:pPr lvl="1" eaLnBrk="1" hangingPunct="1">
              <a:lnSpc>
                <a:spcPct val="80000"/>
              </a:lnSpc>
            </a:pPr>
            <a:r>
              <a:rPr lang="fr-FR" sz="2000" dirty="0" smtClean="0">
                <a:solidFill>
                  <a:srgbClr val="000000"/>
                </a:solidFill>
              </a:rPr>
              <a:t>intégration dans les pratiques (vulgarisation)</a:t>
            </a:r>
          </a:p>
          <a:p>
            <a:pPr lvl="1" eaLnBrk="1" hangingPunct="1">
              <a:lnSpc>
                <a:spcPct val="80000"/>
              </a:lnSpc>
            </a:pPr>
            <a:endParaRPr lang="fr-FR" sz="2000" dirty="0">
              <a:solidFill>
                <a:srgbClr val="000000"/>
              </a:solidFill>
            </a:endParaRPr>
          </a:p>
          <a:p>
            <a:pPr lvl="1" eaLnBrk="1" hangingPunct="1">
              <a:lnSpc>
                <a:spcPct val="80000"/>
              </a:lnSpc>
            </a:pPr>
            <a:endParaRPr lang="fr-FR" sz="2000" dirty="0" smtClean="0">
              <a:solidFill>
                <a:srgbClr val="000000"/>
              </a:solidFill>
            </a:endParaRPr>
          </a:p>
          <a:p>
            <a:pPr lvl="1" eaLnBrk="1" hangingPunct="1">
              <a:lnSpc>
                <a:spcPct val="80000"/>
              </a:lnSpc>
            </a:pPr>
            <a:endParaRPr lang="fr-FR" sz="2000" dirty="0">
              <a:solidFill>
                <a:srgbClr val="000000"/>
              </a:solidFill>
            </a:endParaRPr>
          </a:p>
          <a:p>
            <a:pPr lvl="1" eaLnBrk="1" hangingPunct="1">
              <a:lnSpc>
                <a:spcPct val="80000"/>
              </a:lnSpc>
            </a:pPr>
            <a:endParaRPr lang="fr-FR" sz="2000" dirty="0" smtClean="0">
              <a:solidFill>
                <a:srgbClr val="000000"/>
              </a:solidFill>
            </a:endParaRPr>
          </a:p>
          <a:p>
            <a:pPr lvl="1" eaLnBrk="1" hangingPunct="1">
              <a:lnSpc>
                <a:spcPct val="80000"/>
              </a:lnSpc>
            </a:pPr>
            <a:endParaRPr lang="fr-FR" sz="2000" dirty="0" smtClean="0">
              <a:solidFill>
                <a:srgbClr val="000000"/>
              </a:solidFill>
            </a:endParaRPr>
          </a:p>
          <a:p>
            <a:pPr lvl="1" eaLnBrk="1" hangingPunct="1">
              <a:lnSpc>
                <a:spcPct val="80000"/>
              </a:lnSpc>
            </a:pPr>
            <a:endParaRPr lang="fr-FR" sz="2000" dirty="0" smtClean="0">
              <a:solidFill>
                <a:srgbClr val="000000"/>
              </a:solidFill>
            </a:endParaRPr>
          </a:p>
          <a:p>
            <a:pPr lvl="1" eaLnBrk="1" hangingPunct="1">
              <a:lnSpc>
                <a:spcPct val="80000"/>
              </a:lnSpc>
            </a:pPr>
            <a:endParaRPr lang="fr-FR" sz="2000" dirty="0">
              <a:solidFill>
                <a:srgbClr val="000000"/>
              </a:solidFill>
            </a:endParaRPr>
          </a:p>
          <a:p>
            <a:pPr lvl="1" eaLnBrk="1" hangingPunct="1">
              <a:lnSpc>
                <a:spcPct val="80000"/>
              </a:lnSpc>
            </a:pPr>
            <a:endParaRPr lang="fr-FR" sz="2000" dirty="0" smtClean="0">
              <a:solidFill>
                <a:srgbClr val="000000"/>
              </a:solidFill>
            </a:endParaRPr>
          </a:p>
          <a:p>
            <a:pPr lvl="1" eaLnBrk="1" hangingPunct="1">
              <a:lnSpc>
                <a:spcPct val="80000"/>
              </a:lnSpc>
            </a:pPr>
            <a:endParaRPr lang="fr-FR" sz="2000" dirty="0" smtClean="0">
              <a:solidFill>
                <a:srgbClr val="000000"/>
              </a:solidFill>
            </a:endParaRPr>
          </a:p>
          <a:p>
            <a:pPr eaLnBrk="1" hangingPunct="1">
              <a:lnSpc>
                <a:spcPct val="80000"/>
              </a:lnSpc>
            </a:pPr>
            <a:r>
              <a:rPr lang="fr-FR" b="1" dirty="0">
                <a:latin typeface="+mj-lt"/>
                <a:ea typeface="+mj-ea"/>
                <a:cs typeface="+mj-cs"/>
              </a:rPr>
              <a:t>Étape 5 : ajustement de la problématique </a:t>
            </a:r>
            <a:r>
              <a:rPr lang="fr-FR" sz="2400" dirty="0" smtClean="0">
                <a:solidFill>
                  <a:srgbClr val="000000"/>
                </a:solidFill>
              </a:rPr>
              <a:t>et des pratiques , </a:t>
            </a:r>
            <a:r>
              <a:rPr lang="fr-FR" sz="2400" dirty="0" err="1" smtClean="0">
                <a:solidFill>
                  <a:srgbClr val="000000"/>
                </a:solidFill>
              </a:rPr>
              <a:t>décatégorisation</a:t>
            </a:r>
            <a:endParaRPr lang="fr-FR" sz="2400" dirty="0" smtClean="0">
              <a:solidFill>
                <a:srgbClr val="000000"/>
              </a:solidFill>
            </a:endParaRPr>
          </a:p>
          <a:p>
            <a:endParaRPr lang="fr-FR" sz="3600" dirty="0" smtClean="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348880"/>
            <a:ext cx="3565699" cy="254353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116013" y="2349500"/>
            <a:ext cx="1223962" cy="336550"/>
          </a:xfrm>
          <a:prstGeom prst="rect">
            <a:avLst/>
          </a:prstGeom>
          <a:noFill/>
          <a:ln w="9525">
            <a:noFill/>
            <a:miter lim="800000"/>
            <a:headEnd/>
            <a:tailEnd/>
          </a:ln>
        </p:spPr>
        <p:txBody>
          <a:bodyPr>
            <a:spAutoFit/>
          </a:bodyPr>
          <a:lstStyle/>
          <a:p>
            <a:pPr>
              <a:spcBef>
                <a:spcPct val="50000"/>
              </a:spcBef>
            </a:pPr>
            <a:endParaRPr lang="en-GB"/>
          </a:p>
        </p:txBody>
      </p:sp>
      <p:sp>
        <p:nvSpPr>
          <p:cNvPr id="19459" name="Text Box 4"/>
          <p:cNvSpPr txBox="1">
            <a:spLocks noChangeArrowheads="1"/>
          </p:cNvSpPr>
          <p:nvPr/>
        </p:nvSpPr>
        <p:spPr bwMode="auto">
          <a:xfrm>
            <a:off x="395288" y="1844675"/>
            <a:ext cx="2160587" cy="1016000"/>
          </a:xfrm>
          <a:prstGeom prst="rect">
            <a:avLst/>
          </a:prstGeom>
          <a:noFill/>
          <a:ln w="9525">
            <a:solidFill>
              <a:srgbClr val="0000FF"/>
            </a:solidFill>
            <a:miter lim="800000"/>
            <a:headEnd/>
            <a:tailEnd/>
          </a:ln>
        </p:spPr>
        <p:txBody>
          <a:bodyPr>
            <a:spAutoFit/>
          </a:bodyPr>
          <a:lstStyle/>
          <a:p>
            <a:pPr>
              <a:spcBef>
                <a:spcPct val="50000"/>
              </a:spcBef>
              <a:defRPr/>
            </a:pPr>
            <a:r>
              <a:rPr lang="fr-FR" sz="2000">
                <a:solidFill>
                  <a:schemeClr val="tx1">
                    <a:lumMod val="50000"/>
                  </a:schemeClr>
                </a:solidFill>
              </a:rPr>
              <a:t>1- Différenciation dénonciation, reproblématisation</a:t>
            </a:r>
          </a:p>
        </p:txBody>
      </p:sp>
      <p:sp>
        <p:nvSpPr>
          <p:cNvPr id="19460" name="Text Box 5"/>
          <p:cNvSpPr txBox="1">
            <a:spLocks noChangeArrowheads="1"/>
          </p:cNvSpPr>
          <p:nvPr/>
        </p:nvSpPr>
        <p:spPr bwMode="auto">
          <a:xfrm>
            <a:off x="3348038" y="1844675"/>
            <a:ext cx="2879725" cy="1016000"/>
          </a:xfrm>
          <a:prstGeom prst="rect">
            <a:avLst/>
          </a:prstGeom>
          <a:noFill/>
          <a:ln w="9525">
            <a:solidFill>
              <a:srgbClr val="0000FF"/>
            </a:solidFill>
            <a:miter lim="800000"/>
            <a:headEnd/>
            <a:tailEnd/>
          </a:ln>
        </p:spPr>
        <p:txBody>
          <a:bodyPr>
            <a:spAutoFit/>
          </a:bodyPr>
          <a:lstStyle/>
          <a:p>
            <a:pPr>
              <a:spcBef>
                <a:spcPct val="50000"/>
              </a:spcBef>
              <a:defRPr/>
            </a:pPr>
            <a:r>
              <a:rPr lang="fr-FR" sz="2000">
                <a:solidFill>
                  <a:schemeClr val="tx1">
                    <a:lumMod val="50000"/>
                  </a:schemeClr>
                </a:solidFill>
              </a:rPr>
              <a:t>2- Objectivation catégorielle, Lutte définitionnelle</a:t>
            </a:r>
          </a:p>
        </p:txBody>
      </p:sp>
      <p:sp>
        <p:nvSpPr>
          <p:cNvPr id="19461" name="Text Box 6"/>
          <p:cNvSpPr txBox="1">
            <a:spLocks noChangeArrowheads="1"/>
          </p:cNvSpPr>
          <p:nvPr/>
        </p:nvSpPr>
        <p:spPr bwMode="auto">
          <a:xfrm>
            <a:off x="6804025" y="1844675"/>
            <a:ext cx="2087563" cy="708025"/>
          </a:xfrm>
          <a:prstGeom prst="rect">
            <a:avLst/>
          </a:prstGeom>
          <a:noFill/>
          <a:ln w="9525">
            <a:solidFill>
              <a:srgbClr val="0000FF"/>
            </a:solidFill>
            <a:miter lim="800000"/>
            <a:headEnd/>
            <a:tailEnd/>
          </a:ln>
        </p:spPr>
        <p:txBody>
          <a:bodyPr>
            <a:spAutoFit/>
          </a:bodyPr>
          <a:lstStyle/>
          <a:p>
            <a:pPr>
              <a:spcBef>
                <a:spcPct val="50000"/>
              </a:spcBef>
              <a:defRPr/>
            </a:pPr>
            <a:r>
              <a:rPr lang="fr-FR" sz="2000">
                <a:solidFill>
                  <a:schemeClr val="tx1">
                    <a:lumMod val="50000"/>
                  </a:schemeClr>
                </a:solidFill>
              </a:rPr>
              <a:t>3- Mise en réseau, mobilisation</a:t>
            </a:r>
          </a:p>
        </p:txBody>
      </p:sp>
      <p:sp>
        <p:nvSpPr>
          <p:cNvPr id="19462" name="Text Box 7"/>
          <p:cNvSpPr txBox="1">
            <a:spLocks noChangeArrowheads="1"/>
          </p:cNvSpPr>
          <p:nvPr/>
        </p:nvSpPr>
        <p:spPr bwMode="auto">
          <a:xfrm>
            <a:off x="6156325" y="4652963"/>
            <a:ext cx="2987675" cy="1323975"/>
          </a:xfrm>
          <a:prstGeom prst="rect">
            <a:avLst/>
          </a:prstGeom>
          <a:noFill/>
          <a:ln w="9525">
            <a:solidFill>
              <a:srgbClr val="0000FF"/>
            </a:solidFill>
            <a:miter lim="800000"/>
            <a:headEnd/>
            <a:tailEnd/>
          </a:ln>
        </p:spPr>
        <p:txBody>
          <a:bodyPr>
            <a:spAutoFit/>
          </a:bodyPr>
          <a:lstStyle/>
          <a:p>
            <a:pPr>
              <a:spcBef>
                <a:spcPct val="50000"/>
              </a:spcBef>
              <a:defRPr/>
            </a:pPr>
            <a:r>
              <a:rPr lang="fr-FR" sz="2000">
                <a:solidFill>
                  <a:schemeClr val="tx1">
                    <a:lumMod val="50000"/>
                  </a:schemeClr>
                </a:solidFill>
              </a:rPr>
              <a:t>4 – Mise à l’agenda des politiques publiques Négociation de normes, production de référentiels </a:t>
            </a:r>
          </a:p>
        </p:txBody>
      </p:sp>
      <p:sp>
        <p:nvSpPr>
          <p:cNvPr id="19463" name="Text Box 8"/>
          <p:cNvSpPr txBox="1">
            <a:spLocks noChangeArrowheads="1"/>
          </p:cNvSpPr>
          <p:nvPr/>
        </p:nvSpPr>
        <p:spPr bwMode="auto">
          <a:xfrm>
            <a:off x="323850" y="4868863"/>
            <a:ext cx="2016125" cy="708025"/>
          </a:xfrm>
          <a:prstGeom prst="rect">
            <a:avLst/>
          </a:prstGeom>
          <a:noFill/>
          <a:ln w="9525">
            <a:solidFill>
              <a:srgbClr val="0000FF"/>
            </a:solidFill>
            <a:miter lim="800000"/>
            <a:headEnd/>
            <a:tailEnd/>
          </a:ln>
        </p:spPr>
        <p:txBody>
          <a:bodyPr>
            <a:spAutoFit/>
          </a:bodyPr>
          <a:lstStyle/>
          <a:p>
            <a:pPr>
              <a:spcBef>
                <a:spcPct val="50000"/>
              </a:spcBef>
              <a:defRPr/>
            </a:pPr>
            <a:r>
              <a:rPr lang="fr-FR" sz="2000">
                <a:solidFill>
                  <a:schemeClr val="tx1">
                    <a:lumMod val="50000"/>
                  </a:schemeClr>
                </a:solidFill>
              </a:rPr>
              <a:t>6- Ajustement et décatégorisation</a:t>
            </a:r>
          </a:p>
        </p:txBody>
      </p:sp>
      <p:sp>
        <p:nvSpPr>
          <p:cNvPr id="19464" name="Line 9"/>
          <p:cNvSpPr>
            <a:spLocks noChangeShapeType="1"/>
          </p:cNvSpPr>
          <p:nvPr/>
        </p:nvSpPr>
        <p:spPr bwMode="auto">
          <a:xfrm>
            <a:off x="2700338" y="2420938"/>
            <a:ext cx="576262" cy="0"/>
          </a:xfrm>
          <a:prstGeom prst="line">
            <a:avLst/>
          </a:prstGeom>
          <a:noFill/>
          <a:ln w="50800">
            <a:solidFill>
              <a:schemeClr val="tx1"/>
            </a:solidFill>
            <a:round/>
            <a:headEnd/>
            <a:tailEnd type="triangle" w="med" len="med"/>
          </a:ln>
        </p:spPr>
        <p:txBody>
          <a:bodyPr/>
          <a:lstStyle/>
          <a:p>
            <a:endParaRPr lang="fr-FR"/>
          </a:p>
        </p:txBody>
      </p:sp>
      <p:sp>
        <p:nvSpPr>
          <p:cNvPr id="19465" name="Line 10"/>
          <p:cNvSpPr>
            <a:spLocks noChangeShapeType="1"/>
          </p:cNvSpPr>
          <p:nvPr/>
        </p:nvSpPr>
        <p:spPr bwMode="auto">
          <a:xfrm>
            <a:off x="6300788" y="2349500"/>
            <a:ext cx="431800" cy="0"/>
          </a:xfrm>
          <a:prstGeom prst="line">
            <a:avLst/>
          </a:prstGeom>
          <a:noFill/>
          <a:ln w="50800">
            <a:solidFill>
              <a:schemeClr val="tx1"/>
            </a:solidFill>
            <a:round/>
            <a:headEnd/>
            <a:tailEnd type="triangle" w="med" len="med"/>
          </a:ln>
        </p:spPr>
        <p:txBody>
          <a:bodyPr/>
          <a:lstStyle/>
          <a:p>
            <a:endParaRPr lang="fr-FR"/>
          </a:p>
        </p:txBody>
      </p:sp>
      <p:sp>
        <p:nvSpPr>
          <p:cNvPr id="19466" name="Line 11"/>
          <p:cNvSpPr>
            <a:spLocks noChangeShapeType="1"/>
          </p:cNvSpPr>
          <p:nvPr/>
        </p:nvSpPr>
        <p:spPr bwMode="auto">
          <a:xfrm flipH="1">
            <a:off x="7885113" y="2781300"/>
            <a:ext cx="0" cy="1655763"/>
          </a:xfrm>
          <a:prstGeom prst="line">
            <a:avLst/>
          </a:prstGeom>
          <a:noFill/>
          <a:ln w="50800">
            <a:solidFill>
              <a:schemeClr val="tx1"/>
            </a:solidFill>
            <a:round/>
            <a:headEnd/>
            <a:tailEnd type="triangle" w="med" len="med"/>
          </a:ln>
        </p:spPr>
        <p:txBody>
          <a:bodyPr/>
          <a:lstStyle/>
          <a:p>
            <a:endParaRPr lang="fr-FR"/>
          </a:p>
        </p:txBody>
      </p:sp>
      <p:sp>
        <p:nvSpPr>
          <p:cNvPr id="19467" name="Line 12"/>
          <p:cNvSpPr>
            <a:spLocks noChangeShapeType="1"/>
          </p:cNvSpPr>
          <p:nvPr/>
        </p:nvSpPr>
        <p:spPr bwMode="auto">
          <a:xfrm flipH="1" flipV="1">
            <a:off x="2411413" y="5084763"/>
            <a:ext cx="504825" cy="0"/>
          </a:xfrm>
          <a:prstGeom prst="line">
            <a:avLst/>
          </a:prstGeom>
          <a:noFill/>
          <a:ln w="50800">
            <a:solidFill>
              <a:schemeClr val="tx1"/>
            </a:solidFill>
            <a:round/>
            <a:headEnd/>
            <a:tailEnd type="triangle" w="med" len="med"/>
          </a:ln>
        </p:spPr>
        <p:txBody>
          <a:bodyPr/>
          <a:lstStyle/>
          <a:p>
            <a:endParaRPr lang="fr-FR"/>
          </a:p>
        </p:txBody>
      </p:sp>
      <p:sp>
        <p:nvSpPr>
          <p:cNvPr id="19468" name="Line 13"/>
          <p:cNvSpPr>
            <a:spLocks noChangeShapeType="1"/>
          </p:cNvSpPr>
          <p:nvPr/>
        </p:nvSpPr>
        <p:spPr bwMode="auto">
          <a:xfrm flipH="1" flipV="1">
            <a:off x="1476375" y="3068638"/>
            <a:ext cx="0" cy="1657350"/>
          </a:xfrm>
          <a:prstGeom prst="line">
            <a:avLst/>
          </a:prstGeom>
          <a:noFill/>
          <a:ln w="50800">
            <a:solidFill>
              <a:schemeClr val="tx1"/>
            </a:solidFill>
            <a:round/>
            <a:headEnd/>
            <a:tailEnd type="triangle" w="med" len="med"/>
          </a:ln>
        </p:spPr>
        <p:txBody>
          <a:bodyPr/>
          <a:lstStyle/>
          <a:p>
            <a:endParaRPr lang="fr-FR"/>
          </a:p>
        </p:txBody>
      </p:sp>
      <p:sp>
        <p:nvSpPr>
          <p:cNvPr id="19469" name="Line 14"/>
          <p:cNvSpPr>
            <a:spLocks noChangeShapeType="1"/>
          </p:cNvSpPr>
          <p:nvPr/>
        </p:nvSpPr>
        <p:spPr bwMode="auto">
          <a:xfrm>
            <a:off x="2411413" y="5373688"/>
            <a:ext cx="504825" cy="0"/>
          </a:xfrm>
          <a:prstGeom prst="line">
            <a:avLst/>
          </a:prstGeom>
          <a:noFill/>
          <a:ln w="9525">
            <a:solidFill>
              <a:schemeClr val="tx1"/>
            </a:solidFill>
            <a:prstDash val="dash"/>
            <a:round/>
            <a:headEnd/>
            <a:tailEnd type="triangle" w="med" len="med"/>
          </a:ln>
        </p:spPr>
        <p:txBody>
          <a:bodyPr/>
          <a:lstStyle/>
          <a:p>
            <a:endParaRPr lang="fr-FR"/>
          </a:p>
        </p:txBody>
      </p:sp>
      <p:sp>
        <p:nvSpPr>
          <p:cNvPr id="19470" name="Line 15"/>
          <p:cNvSpPr>
            <a:spLocks noChangeShapeType="1"/>
          </p:cNvSpPr>
          <p:nvPr/>
        </p:nvSpPr>
        <p:spPr bwMode="auto">
          <a:xfrm flipH="1" flipV="1">
            <a:off x="6227763" y="2924175"/>
            <a:ext cx="1296987" cy="1368425"/>
          </a:xfrm>
          <a:prstGeom prst="line">
            <a:avLst/>
          </a:prstGeom>
          <a:noFill/>
          <a:ln w="63500">
            <a:solidFill>
              <a:srgbClr val="FF0000"/>
            </a:solidFill>
            <a:prstDash val="dash"/>
            <a:round/>
            <a:headEnd/>
            <a:tailEnd type="triangle" w="med" len="med"/>
          </a:ln>
        </p:spPr>
        <p:txBody>
          <a:bodyPr/>
          <a:lstStyle/>
          <a:p>
            <a:endParaRPr lang="fr-FR"/>
          </a:p>
        </p:txBody>
      </p:sp>
      <p:sp>
        <p:nvSpPr>
          <p:cNvPr id="19471" name="Line 16"/>
          <p:cNvSpPr>
            <a:spLocks noChangeShapeType="1"/>
          </p:cNvSpPr>
          <p:nvPr/>
        </p:nvSpPr>
        <p:spPr bwMode="auto">
          <a:xfrm flipV="1">
            <a:off x="1692275" y="2997200"/>
            <a:ext cx="1943100" cy="1582738"/>
          </a:xfrm>
          <a:prstGeom prst="line">
            <a:avLst/>
          </a:prstGeom>
          <a:noFill/>
          <a:ln w="9525">
            <a:solidFill>
              <a:schemeClr val="tx1"/>
            </a:solidFill>
            <a:prstDash val="dash"/>
            <a:round/>
            <a:headEnd/>
            <a:tailEnd type="triangle" w="med" len="med"/>
          </a:ln>
        </p:spPr>
        <p:txBody>
          <a:bodyPr/>
          <a:lstStyle/>
          <a:p>
            <a:endParaRPr lang="fr-FR"/>
          </a:p>
        </p:txBody>
      </p:sp>
      <p:sp>
        <p:nvSpPr>
          <p:cNvPr id="19472" name="Line 17"/>
          <p:cNvSpPr>
            <a:spLocks noChangeShapeType="1"/>
          </p:cNvSpPr>
          <p:nvPr/>
        </p:nvSpPr>
        <p:spPr bwMode="auto">
          <a:xfrm flipH="1">
            <a:off x="2627313" y="2133600"/>
            <a:ext cx="649287" cy="0"/>
          </a:xfrm>
          <a:prstGeom prst="line">
            <a:avLst/>
          </a:prstGeom>
          <a:noFill/>
          <a:ln w="9525">
            <a:solidFill>
              <a:schemeClr val="tx1"/>
            </a:solidFill>
            <a:prstDash val="dash"/>
            <a:round/>
            <a:headEnd/>
            <a:tailEnd type="triangle" w="med" len="med"/>
          </a:ln>
        </p:spPr>
        <p:txBody>
          <a:bodyPr/>
          <a:lstStyle/>
          <a:p>
            <a:endParaRPr lang="fr-FR"/>
          </a:p>
        </p:txBody>
      </p:sp>
      <p:sp>
        <p:nvSpPr>
          <p:cNvPr id="19473" name="Line 18"/>
          <p:cNvSpPr>
            <a:spLocks noChangeShapeType="1"/>
          </p:cNvSpPr>
          <p:nvPr/>
        </p:nvSpPr>
        <p:spPr bwMode="auto">
          <a:xfrm flipH="1">
            <a:off x="6227763" y="2133600"/>
            <a:ext cx="433387" cy="0"/>
          </a:xfrm>
          <a:prstGeom prst="line">
            <a:avLst/>
          </a:prstGeom>
          <a:noFill/>
          <a:ln w="9525">
            <a:solidFill>
              <a:schemeClr val="tx1"/>
            </a:solidFill>
            <a:prstDash val="dash"/>
            <a:round/>
            <a:headEnd/>
            <a:tailEnd type="triangle" w="med" len="med"/>
          </a:ln>
        </p:spPr>
        <p:txBody>
          <a:bodyPr/>
          <a:lstStyle/>
          <a:p>
            <a:endParaRPr lang="fr-FR"/>
          </a:p>
        </p:txBody>
      </p:sp>
      <p:sp>
        <p:nvSpPr>
          <p:cNvPr id="19474" name="Line 19"/>
          <p:cNvSpPr>
            <a:spLocks noChangeShapeType="1"/>
          </p:cNvSpPr>
          <p:nvPr/>
        </p:nvSpPr>
        <p:spPr bwMode="auto">
          <a:xfrm flipH="1" flipV="1">
            <a:off x="8172450" y="2781300"/>
            <a:ext cx="0" cy="1727200"/>
          </a:xfrm>
          <a:prstGeom prst="line">
            <a:avLst/>
          </a:prstGeom>
          <a:noFill/>
          <a:ln w="9525">
            <a:solidFill>
              <a:schemeClr val="tx1"/>
            </a:solidFill>
            <a:prstDash val="dash"/>
            <a:round/>
            <a:headEnd/>
            <a:tailEnd type="triangle" w="med" len="med"/>
          </a:ln>
        </p:spPr>
        <p:txBody>
          <a:bodyPr/>
          <a:lstStyle/>
          <a:p>
            <a:endParaRPr lang="fr-FR"/>
          </a:p>
        </p:txBody>
      </p:sp>
      <p:sp>
        <p:nvSpPr>
          <p:cNvPr id="19475" name="Rectangle 20"/>
          <p:cNvSpPr>
            <a:spLocks noChangeArrowheads="1"/>
          </p:cNvSpPr>
          <p:nvPr/>
        </p:nvSpPr>
        <p:spPr bwMode="auto">
          <a:xfrm>
            <a:off x="0" y="1724025"/>
            <a:ext cx="9144000" cy="0"/>
          </a:xfrm>
          <a:prstGeom prst="rect">
            <a:avLst/>
          </a:prstGeom>
          <a:noFill/>
          <a:ln w="9525">
            <a:noFill/>
            <a:miter lim="800000"/>
            <a:headEnd/>
            <a:tailEnd/>
          </a:ln>
        </p:spPr>
        <p:txBody>
          <a:bodyPr wrap="none" anchor="ctr">
            <a:spAutoFit/>
          </a:bodyPr>
          <a:lstStyle/>
          <a:p>
            <a:endParaRPr lang="fr-FR"/>
          </a:p>
        </p:txBody>
      </p:sp>
      <p:sp>
        <p:nvSpPr>
          <p:cNvPr id="22" name="ZoneTexte 21"/>
          <p:cNvSpPr txBox="1"/>
          <p:nvPr/>
        </p:nvSpPr>
        <p:spPr>
          <a:xfrm>
            <a:off x="3059113" y="4652963"/>
            <a:ext cx="2305050" cy="1631950"/>
          </a:xfrm>
          <a:prstGeom prst="rect">
            <a:avLst/>
          </a:prstGeom>
          <a:noFill/>
          <a:ln w="3175">
            <a:solidFill>
              <a:schemeClr val="accent6"/>
            </a:solidFill>
          </a:ln>
        </p:spPr>
        <p:txBody>
          <a:bodyPr>
            <a:spAutoFit/>
          </a:bodyPr>
          <a:lstStyle/>
          <a:p>
            <a:pPr>
              <a:defRPr/>
            </a:pPr>
            <a:r>
              <a:rPr lang="fr-FR" sz="2000" dirty="0">
                <a:solidFill>
                  <a:schemeClr val="tx1">
                    <a:lumMod val="50000"/>
                  </a:schemeClr>
                </a:solidFill>
              </a:rPr>
              <a:t>5- Intégration, stabilisation, réhabilitation, réintroduction, appropriation</a:t>
            </a:r>
          </a:p>
        </p:txBody>
      </p:sp>
      <p:sp>
        <p:nvSpPr>
          <p:cNvPr id="19477" name="Line 12"/>
          <p:cNvSpPr>
            <a:spLocks noChangeShapeType="1"/>
          </p:cNvSpPr>
          <p:nvPr/>
        </p:nvSpPr>
        <p:spPr bwMode="auto">
          <a:xfrm flipH="1" flipV="1">
            <a:off x="5435600" y="5084763"/>
            <a:ext cx="431800" cy="0"/>
          </a:xfrm>
          <a:prstGeom prst="line">
            <a:avLst/>
          </a:prstGeom>
          <a:noFill/>
          <a:ln w="50800">
            <a:solidFill>
              <a:schemeClr val="tx1"/>
            </a:solidFill>
            <a:round/>
            <a:headEnd/>
            <a:tailEnd type="triangle" w="med" len="med"/>
          </a:ln>
        </p:spPr>
        <p:txBody>
          <a:bodyPr/>
          <a:lstStyle/>
          <a:p>
            <a:endParaRPr lang="fr-FR"/>
          </a:p>
        </p:txBody>
      </p:sp>
      <p:sp>
        <p:nvSpPr>
          <p:cNvPr id="19478" name="Line 14"/>
          <p:cNvSpPr>
            <a:spLocks noChangeShapeType="1"/>
          </p:cNvSpPr>
          <p:nvPr/>
        </p:nvSpPr>
        <p:spPr bwMode="auto">
          <a:xfrm>
            <a:off x="5508625" y="5373688"/>
            <a:ext cx="358775" cy="0"/>
          </a:xfrm>
          <a:prstGeom prst="line">
            <a:avLst/>
          </a:prstGeom>
          <a:noFill/>
          <a:ln w="9525">
            <a:solidFill>
              <a:schemeClr val="tx1"/>
            </a:solidFill>
            <a:prstDash val="dash"/>
            <a:round/>
            <a:headEnd/>
            <a:tailEnd type="triangle" w="med" len="med"/>
          </a:ln>
        </p:spPr>
        <p:txBody>
          <a:bodyPr/>
          <a:lstStyle/>
          <a:p>
            <a:endParaRPr lang="fr-FR"/>
          </a:p>
        </p:txBody>
      </p:sp>
      <p:sp>
        <p:nvSpPr>
          <p:cNvPr id="19479" name="ZoneTexte 28"/>
          <p:cNvSpPr txBox="1">
            <a:spLocks noChangeArrowheads="1"/>
          </p:cNvSpPr>
          <p:nvPr/>
        </p:nvSpPr>
        <p:spPr bwMode="auto">
          <a:xfrm>
            <a:off x="468313" y="765175"/>
            <a:ext cx="7848600" cy="830263"/>
          </a:xfrm>
          <a:prstGeom prst="rect">
            <a:avLst/>
          </a:prstGeom>
          <a:noFill/>
          <a:ln w="9525">
            <a:noFill/>
            <a:miter lim="800000"/>
            <a:headEnd/>
            <a:tailEnd/>
          </a:ln>
        </p:spPr>
        <p:txBody>
          <a:bodyPr>
            <a:spAutoFit/>
          </a:bodyPr>
          <a:lstStyle/>
          <a:p>
            <a:pPr>
              <a:defRPr/>
            </a:pPr>
            <a:r>
              <a:rPr lang="fr-FR" dirty="0" smtClean="0">
                <a:solidFill>
                  <a:schemeClr val="tx1">
                    <a:lumMod val="50000"/>
                  </a:schemeClr>
                </a:solidFill>
              </a:rPr>
              <a:t>Schéma </a:t>
            </a:r>
            <a:r>
              <a:rPr lang="fr-FR" dirty="0">
                <a:solidFill>
                  <a:schemeClr val="tx1">
                    <a:lumMod val="50000"/>
                  </a:schemeClr>
                </a:solidFill>
              </a:rPr>
              <a:t>général séquentiel mais non linéaire d’émergence des problèmes publics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55576" y="476672"/>
            <a:ext cx="7772400" cy="609600"/>
          </a:xfrm>
        </p:spPr>
        <p:txBody>
          <a:bodyPr>
            <a:normAutofit/>
          </a:bodyPr>
          <a:lstStyle/>
          <a:p>
            <a:pPr eaLnBrk="1" hangingPunct="1"/>
            <a:r>
              <a:rPr lang="fr-FR" sz="3200" dirty="0" smtClean="0"/>
              <a:t>2.1 - Définir l’objet de l’enquête</a:t>
            </a:r>
          </a:p>
        </p:txBody>
      </p:sp>
      <p:sp>
        <p:nvSpPr>
          <p:cNvPr id="20484" name="Rectangle 3"/>
          <p:cNvSpPr>
            <a:spLocks noGrp="1" noChangeArrowheads="1"/>
          </p:cNvSpPr>
          <p:nvPr>
            <p:ph idx="1"/>
          </p:nvPr>
        </p:nvSpPr>
        <p:spPr>
          <a:xfrm>
            <a:off x="827584" y="1268760"/>
            <a:ext cx="7848351" cy="4896544"/>
          </a:xfrm>
        </p:spPr>
        <p:txBody>
          <a:bodyPr>
            <a:normAutofit lnSpcReduction="10000"/>
          </a:bodyPr>
          <a:lstStyle/>
          <a:p>
            <a:pPr eaLnBrk="1" hangingPunct="1">
              <a:lnSpc>
                <a:spcPct val="80000"/>
              </a:lnSpc>
            </a:pPr>
            <a:r>
              <a:rPr lang="fr-FR" sz="2400" dirty="0" smtClean="0">
                <a:solidFill>
                  <a:srgbClr val="000000"/>
                </a:solidFill>
              </a:rPr>
              <a:t>Cerner la demande : </a:t>
            </a:r>
            <a:r>
              <a:rPr lang="fr-FR" sz="2000" dirty="0" smtClean="0">
                <a:solidFill>
                  <a:srgbClr val="000000"/>
                </a:solidFill>
              </a:rPr>
              <a:t>Que cherche à savoir le commanditaire ? </a:t>
            </a:r>
          </a:p>
          <a:p>
            <a:pPr lvl="1" eaLnBrk="1" hangingPunct="1">
              <a:lnSpc>
                <a:spcPct val="110000"/>
              </a:lnSpc>
            </a:pPr>
            <a:r>
              <a:rPr lang="fr-FR" sz="2200" dirty="0" smtClean="0">
                <a:solidFill>
                  <a:srgbClr val="000000"/>
                </a:solidFill>
              </a:rPr>
              <a:t>Pourquoi faire  une étude sociologique ? Quels objectifs ? Quelle plus-value ? </a:t>
            </a:r>
          </a:p>
          <a:p>
            <a:pPr lvl="1" eaLnBrk="1" hangingPunct="1">
              <a:lnSpc>
                <a:spcPct val="110000"/>
              </a:lnSpc>
            </a:pPr>
            <a:r>
              <a:rPr lang="fr-FR" sz="2200" dirty="0" smtClean="0">
                <a:solidFill>
                  <a:srgbClr val="000000"/>
                </a:solidFill>
              </a:rPr>
              <a:t>Faut-il </a:t>
            </a:r>
            <a:r>
              <a:rPr lang="fr-FR" sz="2200" dirty="0">
                <a:solidFill>
                  <a:srgbClr val="000000"/>
                </a:solidFill>
              </a:rPr>
              <a:t>préciser, voire reformuler les questions ? Comment stabiliser la problématique? </a:t>
            </a:r>
          </a:p>
          <a:p>
            <a:pPr lvl="1" eaLnBrk="1" hangingPunct="1">
              <a:lnSpc>
                <a:spcPct val="110000"/>
              </a:lnSpc>
            </a:pPr>
            <a:r>
              <a:rPr lang="fr-FR" sz="2200" dirty="0">
                <a:solidFill>
                  <a:srgbClr val="000000"/>
                </a:solidFill>
              </a:rPr>
              <a:t>Faut-il élargir/réduire la problématique (ex : </a:t>
            </a:r>
            <a:r>
              <a:rPr lang="fr-FR" sz="2200" dirty="0" smtClean="0">
                <a:solidFill>
                  <a:srgbClr val="000000"/>
                </a:solidFill>
              </a:rPr>
              <a:t>bois mort (BM), </a:t>
            </a:r>
            <a:r>
              <a:rPr lang="fr-FR" sz="2200" dirty="0" err="1">
                <a:solidFill>
                  <a:srgbClr val="000000"/>
                </a:solidFill>
              </a:rPr>
              <a:t>biodiv</a:t>
            </a:r>
            <a:r>
              <a:rPr lang="fr-FR" sz="2200" dirty="0">
                <a:solidFill>
                  <a:srgbClr val="000000"/>
                </a:solidFill>
              </a:rPr>
              <a:t> et </a:t>
            </a:r>
            <a:r>
              <a:rPr lang="fr-FR" sz="2200" dirty="0" err="1">
                <a:solidFill>
                  <a:srgbClr val="000000"/>
                </a:solidFill>
              </a:rPr>
              <a:t>envt</a:t>
            </a:r>
            <a:r>
              <a:rPr lang="fr-FR" sz="2200" dirty="0">
                <a:solidFill>
                  <a:srgbClr val="000000"/>
                </a:solidFill>
              </a:rPr>
              <a:t>) ?</a:t>
            </a:r>
          </a:p>
          <a:p>
            <a:pPr lvl="1" eaLnBrk="1" hangingPunct="1">
              <a:lnSpc>
                <a:spcPct val="110000"/>
              </a:lnSpc>
            </a:pPr>
            <a:r>
              <a:rPr lang="fr-FR" sz="2200" dirty="0">
                <a:solidFill>
                  <a:srgbClr val="000000"/>
                </a:solidFill>
              </a:rPr>
              <a:t>Faut-il élargir le questionnement à d’autres groupes d’opinions ? </a:t>
            </a:r>
          </a:p>
          <a:p>
            <a:pPr marL="1141413" lvl="2" indent="0" eaLnBrk="1" hangingPunct="1">
              <a:lnSpc>
                <a:spcPct val="80000"/>
              </a:lnSpc>
              <a:buNone/>
            </a:pPr>
            <a:endParaRPr lang="fr-FR" sz="1800" dirty="0" smtClean="0">
              <a:solidFill>
                <a:srgbClr val="000000"/>
              </a:solidFill>
            </a:endParaRPr>
          </a:p>
          <a:p>
            <a:pPr eaLnBrk="1" hangingPunct="1">
              <a:lnSpc>
                <a:spcPct val="80000"/>
              </a:lnSpc>
            </a:pPr>
            <a:r>
              <a:rPr lang="fr-FR" sz="2400" dirty="0" smtClean="0">
                <a:solidFill>
                  <a:srgbClr val="000000"/>
                </a:solidFill>
              </a:rPr>
              <a:t>Formuler hypothèses et Question </a:t>
            </a:r>
            <a:r>
              <a:rPr lang="fr-FR" sz="2400" dirty="0">
                <a:solidFill>
                  <a:srgbClr val="000000"/>
                </a:solidFill>
              </a:rPr>
              <a:t>de Recherche (QR)</a:t>
            </a:r>
          </a:p>
          <a:p>
            <a:pPr lvl="1" eaLnBrk="1" hangingPunct="1">
              <a:lnSpc>
                <a:spcPct val="80000"/>
              </a:lnSpc>
            </a:pPr>
            <a:r>
              <a:rPr lang="fr-FR" sz="2000" dirty="0" smtClean="0">
                <a:solidFill>
                  <a:srgbClr val="000000"/>
                </a:solidFill>
              </a:rPr>
              <a:t>QR : </a:t>
            </a:r>
            <a:r>
              <a:rPr lang="fr-FR" sz="2000" dirty="0" err="1" smtClean="0">
                <a:solidFill>
                  <a:srgbClr val="000000"/>
                </a:solidFill>
              </a:rPr>
              <a:t>déf</a:t>
            </a:r>
            <a:r>
              <a:rPr lang="fr-FR" sz="2000" dirty="0" smtClean="0">
                <a:solidFill>
                  <a:srgbClr val="000000"/>
                </a:solidFill>
              </a:rPr>
              <a:t> du BM ?  rôle du BM ? réseau </a:t>
            </a:r>
            <a:r>
              <a:rPr lang="fr-FR" sz="2000" dirty="0" err="1" smtClean="0">
                <a:solidFill>
                  <a:srgbClr val="000000"/>
                </a:solidFill>
              </a:rPr>
              <a:t>tech</a:t>
            </a:r>
            <a:r>
              <a:rPr lang="fr-FR" sz="2000" dirty="0" smtClean="0">
                <a:solidFill>
                  <a:srgbClr val="000000"/>
                </a:solidFill>
              </a:rPr>
              <a:t> ?</a:t>
            </a:r>
          </a:p>
          <a:p>
            <a:pPr lvl="1" eaLnBrk="1" hangingPunct="1">
              <a:lnSpc>
                <a:spcPct val="110000"/>
              </a:lnSpc>
            </a:pPr>
            <a:r>
              <a:rPr lang="fr-FR" sz="2000" dirty="0" smtClean="0">
                <a:solidFill>
                  <a:srgbClr val="000000"/>
                </a:solidFill>
              </a:rPr>
              <a:t>Ex : hypothèse du  Bois Mort (BM), révélateur de l’attachement à biodiversité ; variable selon appartenance à 1 réseau social donné</a:t>
            </a:r>
          </a:p>
          <a:p>
            <a:pPr lvl="1" eaLnBrk="1" hangingPunct="1">
              <a:lnSpc>
                <a:spcPct val="110000"/>
              </a:lnSpc>
            </a:pPr>
            <a:endParaRPr lang="fr-FR" sz="2000" dirty="0"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611560" y="692696"/>
            <a:ext cx="8352928" cy="5256584"/>
          </a:xfrm>
        </p:spPr>
        <p:txBody>
          <a:bodyPr>
            <a:normAutofit fontScale="92500" lnSpcReduction="10000"/>
          </a:bodyPr>
          <a:lstStyle/>
          <a:p>
            <a:r>
              <a:rPr lang="fr-FR" sz="3200" b="1" dirty="0">
                <a:latin typeface="+mj-lt"/>
                <a:ea typeface="+mj-ea"/>
                <a:cs typeface="+mj-cs"/>
              </a:rPr>
              <a:t>Dresser un état de l’art </a:t>
            </a:r>
            <a:r>
              <a:rPr lang="fr-FR" sz="2800" dirty="0" smtClean="0">
                <a:solidFill>
                  <a:schemeClr val="tx1">
                    <a:lumMod val="50000"/>
                  </a:schemeClr>
                </a:solidFill>
              </a:rPr>
              <a:t>de ce que l’on sait déjà </a:t>
            </a:r>
            <a:r>
              <a:rPr lang="fr-FR" sz="1800" dirty="0" smtClean="0">
                <a:solidFill>
                  <a:schemeClr val="tx1">
                    <a:lumMod val="50000"/>
                  </a:schemeClr>
                </a:solidFill>
              </a:rPr>
              <a:t>(la bibliographie, ça sert à cela…)</a:t>
            </a:r>
          </a:p>
          <a:p>
            <a:pPr lvl="1"/>
            <a:endParaRPr lang="fr-FR" sz="2000" dirty="0" smtClean="0">
              <a:solidFill>
                <a:schemeClr val="tx1">
                  <a:lumMod val="50000"/>
                </a:schemeClr>
              </a:solidFill>
            </a:endParaRPr>
          </a:p>
          <a:p>
            <a:pPr lvl="1"/>
            <a:r>
              <a:rPr lang="fr-FR" sz="2000" dirty="0" smtClean="0">
                <a:solidFill>
                  <a:schemeClr val="tx1">
                    <a:lumMod val="50000"/>
                  </a:schemeClr>
                </a:solidFill>
              </a:rPr>
              <a:t> Ex à ne pas suivre de mémoire étudiant 3</a:t>
            </a:r>
            <a:r>
              <a:rPr lang="fr-FR" sz="2000" baseline="30000" dirty="0" smtClean="0">
                <a:solidFill>
                  <a:schemeClr val="tx1">
                    <a:lumMod val="50000"/>
                  </a:schemeClr>
                </a:solidFill>
              </a:rPr>
              <a:t>e ingénieur</a:t>
            </a:r>
            <a:endParaRPr lang="fr-FR" sz="2000" baseline="-25000" dirty="0" smtClean="0">
              <a:solidFill>
                <a:schemeClr val="tx1">
                  <a:lumMod val="50000"/>
                </a:schemeClr>
              </a:solidFill>
            </a:endParaRPr>
          </a:p>
          <a:p>
            <a:pPr marL="0" indent="0">
              <a:buNone/>
            </a:pPr>
            <a:endParaRPr lang="fr-FR" sz="1600" dirty="0" smtClean="0">
              <a:solidFill>
                <a:schemeClr val="tx1">
                  <a:lumMod val="50000"/>
                </a:schemeClr>
              </a:solidFill>
            </a:endParaRPr>
          </a:p>
          <a:p>
            <a:r>
              <a:rPr lang="fr-FR" sz="1600" dirty="0" smtClean="0">
                <a:solidFill>
                  <a:schemeClr val="tx1">
                    <a:lumMod val="50000"/>
                  </a:schemeClr>
                </a:solidFill>
              </a:rPr>
              <a:t>241. – Bibliographie   </a:t>
            </a:r>
          </a:p>
          <a:p>
            <a:pPr>
              <a:buNone/>
            </a:pPr>
            <a:r>
              <a:rPr lang="fr-FR" sz="1600" dirty="0" smtClean="0">
                <a:solidFill>
                  <a:schemeClr val="tx1">
                    <a:lumMod val="50000"/>
                  </a:schemeClr>
                </a:solidFill>
              </a:rPr>
              <a:t>		</a:t>
            </a:r>
            <a:r>
              <a:rPr lang="fr-FR" sz="1900" dirty="0" smtClean="0">
                <a:solidFill>
                  <a:schemeClr val="tx1">
                    <a:lumMod val="50000"/>
                  </a:schemeClr>
                </a:solidFill>
              </a:rPr>
              <a:t>La lecture des enquêtes « </a:t>
            </a:r>
            <a:r>
              <a:rPr lang="fr-FR" sz="1900" i="1" dirty="0" smtClean="0">
                <a:solidFill>
                  <a:schemeClr val="tx1">
                    <a:lumMod val="50000"/>
                  </a:schemeClr>
                </a:solidFill>
              </a:rPr>
              <a:t>forêt et société </a:t>
            </a:r>
            <a:r>
              <a:rPr lang="fr-FR" sz="1900" dirty="0" smtClean="0">
                <a:solidFill>
                  <a:schemeClr val="tx1">
                    <a:lumMod val="50000"/>
                  </a:schemeClr>
                </a:solidFill>
              </a:rPr>
              <a:t>» sur les usages et images de la forêt en France, de la thèse « </a:t>
            </a:r>
            <a:r>
              <a:rPr lang="fr-FR" sz="1900" i="1" dirty="0" smtClean="0">
                <a:solidFill>
                  <a:schemeClr val="tx1">
                    <a:lumMod val="50000"/>
                  </a:schemeClr>
                </a:solidFill>
              </a:rPr>
              <a:t>la forêt  comme un théâtre, les conditions d’une mise en scène réussie </a:t>
            </a:r>
            <a:r>
              <a:rPr lang="fr-FR" sz="1900" dirty="0" smtClean="0">
                <a:solidFill>
                  <a:schemeClr val="tx1">
                    <a:lumMod val="50000"/>
                  </a:schemeClr>
                </a:solidFill>
              </a:rPr>
              <a:t>» </a:t>
            </a:r>
            <a:r>
              <a:rPr lang="fr-FR" sz="1900" dirty="0" smtClean="0">
                <a:solidFill>
                  <a:srgbClr val="FF0000"/>
                </a:solidFill>
              </a:rPr>
              <a:t>(Boutefeu, 2003), </a:t>
            </a:r>
            <a:r>
              <a:rPr lang="fr-FR" sz="1900" dirty="0" smtClean="0">
                <a:solidFill>
                  <a:schemeClr val="tx1">
                    <a:lumMod val="50000"/>
                  </a:schemeClr>
                </a:solidFill>
              </a:rPr>
              <a:t>des articles de la Revue forestière française « </a:t>
            </a:r>
            <a:r>
              <a:rPr lang="fr-FR" sz="1900" i="1" dirty="0" smtClean="0">
                <a:solidFill>
                  <a:schemeClr val="tx1">
                    <a:lumMod val="50000"/>
                  </a:schemeClr>
                </a:solidFill>
              </a:rPr>
              <a:t>Les citadins et la forêt en France </a:t>
            </a:r>
            <a:r>
              <a:rPr lang="fr-FR" sz="1900" dirty="0" smtClean="0">
                <a:solidFill>
                  <a:schemeClr val="tx1">
                    <a:lumMod val="50000"/>
                  </a:schemeClr>
                </a:solidFill>
              </a:rPr>
              <a:t>» </a:t>
            </a:r>
            <a:r>
              <a:rPr lang="fr-FR" sz="1900" dirty="0" smtClean="0">
                <a:solidFill>
                  <a:srgbClr val="FF0000"/>
                </a:solidFill>
              </a:rPr>
              <a:t>(auteur????, 20??) </a:t>
            </a:r>
            <a:r>
              <a:rPr lang="fr-FR" sz="1900" dirty="0" smtClean="0">
                <a:solidFill>
                  <a:schemeClr val="tx1">
                    <a:lumMod val="50000"/>
                  </a:schemeClr>
                </a:solidFill>
              </a:rPr>
              <a:t>et « </a:t>
            </a:r>
            <a:r>
              <a:rPr lang="fr-FR" sz="1900" i="1" dirty="0" smtClean="0">
                <a:solidFill>
                  <a:schemeClr val="tx1">
                    <a:lumMod val="50000"/>
                  </a:schemeClr>
                </a:solidFill>
              </a:rPr>
              <a:t>Fréquentation et représentations de la forêt en France</a:t>
            </a:r>
            <a:r>
              <a:rPr lang="fr-FR" sz="1900" dirty="0" smtClean="0">
                <a:solidFill>
                  <a:schemeClr val="tx1">
                    <a:lumMod val="50000"/>
                  </a:schemeClr>
                </a:solidFill>
              </a:rPr>
              <a:t> </a:t>
            </a:r>
            <a:r>
              <a:rPr lang="fr-FR" sz="1900" b="1" dirty="0" smtClean="0">
                <a:solidFill>
                  <a:schemeClr val="tx1">
                    <a:lumMod val="50000"/>
                  </a:schemeClr>
                </a:solidFill>
              </a:rPr>
              <a:t>» </a:t>
            </a:r>
            <a:r>
              <a:rPr lang="fr-FR" sz="1900" dirty="0" smtClean="0">
                <a:solidFill>
                  <a:srgbClr val="FF0000"/>
                </a:solidFill>
              </a:rPr>
              <a:t>(auteur ????, </a:t>
            </a:r>
            <a:r>
              <a:rPr lang="fr-FR" sz="1900" dirty="0">
                <a:solidFill>
                  <a:srgbClr val="FF0000"/>
                </a:solidFill>
              </a:rPr>
              <a:t>20??)</a:t>
            </a:r>
            <a:r>
              <a:rPr lang="fr-FR" sz="1900" b="1" dirty="0" smtClean="0">
                <a:solidFill>
                  <a:schemeClr val="tx1">
                    <a:lumMod val="50000"/>
                  </a:schemeClr>
                </a:solidFill>
              </a:rPr>
              <a:t> </a:t>
            </a:r>
            <a:r>
              <a:rPr lang="pt-BR" sz="1900" b="1" dirty="0" smtClean="0">
                <a:solidFill>
                  <a:schemeClr val="tx1">
                    <a:lumMod val="50000"/>
                  </a:schemeClr>
                </a:solidFill>
              </a:rPr>
              <a:t>a servi de base de </a:t>
            </a:r>
            <a:r>
              <a:rPr lang="fr-FR" sz="1900" b="1" dirty="0" smtClean="0">
                <a:solidFill>
                  <a:schemeClr val="tx1">
                    <a:lumMod val="50000"/>
                  </a:schemeClr>
                </a:solidFill>
              </a:rPr>
              <a:t>connaissances sur les fonctions sociales de la forêt et les liens avec la gestion</a:t>
            </a:r>
            <a:r>
              <a:rPr lang="fr-FR" sz="1900" dirty="0" smtClean="0">
                <a:solidFill>
                  <a:schemeClr val="tx1">
                    <a:lumMod val="50000"/>
                  </a:schemeClr>
                </a:solidFill>
              </a:rPr>
              <a:t>. L’ouvrage « </a:t>
            </a:r>
            <a:r>
              <a:rPr lang="fr-FR" sz="1900" i="1" dirty="0" smtClean="0">
                <a:solidFill>
                  <a:schemeClr val="tx1">
                    <a:lumMod val="50000"/>
                  </a:schemeClr>
                </a:solidFill>
              </a:rPr>
              <a:t>Gérer les forêts périurbaines </a:t>
            </a:r>
            <a:r>
              <a:rPr lang="fr-FR" sz="1900" dirty="0" smtClean="0">
                <a:solidFill>
                  <a:schemeClr val="tx1">
                    <a:lumMod val="50000"/>
                  </a:schemeClr>
                </a:solidFill>
              </a:rPr>
              <a:t>» </a:t>
            </a:r>
            <a:r>
              <a:rPr lang="fr-FR" sz="1900" dirty="0">
                <a:solidFill>
                  <a:srgbClr val="FF0000"/>
                </a:solidFill>
              </a:rPr>
              <a:t>(????, 20??) </a:t>
            </a:r>
            <a:r>
              <a:rPr lang="fr-FR" sz="1900" b="1" dirty="0" smtClean="0">
                <a:solidFill>
                  <a:schemeClr val="tx1">
                    <a:lumMod val="50000"/>
                  </a:schemeClr>
                </a:solidFill>
              </a:rPr>
              <a:t>offre une vue générale </a:t>
            </a:r>
            <a:r>
              <a:rPr lang="fr-FR" sz="1900" dirty="0" smtClean="0">
                <a:solidFill>
                  <a:schemeClr val="tx1">
                    <a:lumMod val="50000"/>
                  </a:schemeClr>
                </a:solidFill>
              </a:rPr>
              <a:t>de la gestion des paysages et de l’accueil du public. Le rapport « </a:t>
            </a:r>
            <a:r>
              <a:rPr lang="fr-FR" sz="1900" i="1" dirty="0" smtClean="0">
                <a:solidFill>
                  <a:schemeClr val="tx1">
                    <a:lumMod val="50000"/>
                  </a:schemeClr>
                </a:solidFill>
              </a:rPr>
              <a:t>Diagnostic et propositions sur la gestion et la communication en forêts périurbaines</a:t>
            </a:r>
            <a:r>
              <a:rPr lang="fr-FR" sz="1900" dirty="0" smtClean="0">
                <a:solidFill>
                  <a:schemeClr val="tx1">
                    <a:lumMod val="50000"/>
                  </a:schemeClr>
                </a:solidFill>
              </a:rPr>
              <a:t> » </a:t>
            </a:r>
            <a:r>
              <a:rPr lang="fr-FR" sz="1900" dirty="0">
                <a:solidFill>
                  <a:srgbClr val="FF0000"/>
                </a:solidFill>
              </a:rPr>
              <a:t>(????, 20??) </a:t>
            </a:r>
            <a:r>
              <a:rPr lang="fr-FR" sz="1900" dirty="0" smtClean="0">
                <a:solidFill>
                  <a:schemeClr val="tx1">
                    <a:lumMod val="50000"/>
                  </a:schemeClr>
                </a:solidFill>
              </a:rPr>
              <a:t>commandé en 2011 par la DT-IDFNO ainsi que le document « </a:t>
            </a:r>
            <a:r>
              <a:rPr lang="fr-FR" sz="1900" i="1" dirty="0" smtClean="0">
                <a:solidFill>
                  <a:schemeClr val="tx1">
                    <a:lumMod val="50000"/>
                  </a:schemeClr>
                </a:solidFill>
              </a:rPr>
              <a:t>Diagnostic initial et état des lieux </a:t>
            </a:r>
            <a:r>
              <a:rPr lang="fr-FR" sz="1900" dirty="0" smtClean="0">
                <a:solidFill>
                  <a:schemeClr val="tx1">
                    <a:lumMod val="50000"/>
                  </a:schemeClr>
                </a:solidFill>
              </a:rPr>
              <a:t>» du Projet forêts périurbaines m’ont </a:t>
            </a:r>
            <a:r>
              <a:rPr lang="fr-FR" sz="1900" b="1" dirty="0" smtClean="0">
                <a:solidFill>
                  <a:schemeClr val="tx1">
                    <a:lumMod val="50000"/>
                  </a:schemeClr>
                </a:solidFill>
              </a:rPr>
              <a:t>permis de saisir des enjeux actuels de la gestion multifonctionnelle</a:t>
            </a:r>
            <a:r>
              <a:rPr lang="fr-FR" sz="1900" dirty="0" smtClean="0">
                <a:solidFill>
                  <a:schemeClr val="tx1">
                    <a:lumMod val="50000"/>
                  </a:schemeClr>
                </a:solidFill>
              </a:rPr>
              <a:t> dans le contexte francilien. </a:t>
            </a:r>
            <a:r>
              <a:rPr lang="fr-FR" sz="1900" dirty="0" smtClean="0">
                <a:solidFill>
                  <a:srgbClr val="FF0000"/>
                </a:solidFill>
              </a:rPr>
              <a:t>(présentez ces enjeux ici !!) </a:t>
            </a:r>
          </a:p>
          <a:p>
            <a:pPr>
              <a:buNone/>
            </a:pPr>
            <a:r>
              <a:rPr lang="fr-FR" sz="1600" dirty="0" smtClean="0">
                <a:solidFill>
                  <a:schemeClr val="tx1">
                    <a:lumMod val="50000"/>
                  </a:schemeClr>
                </a:solidFill>
              </a:rPr>
              <a:t>	</a:t>
            </a:r>
          </a:p>
          <a:p>
            <a:r>
              <a:rPr lang="fr-FR" sz="1600" dirty="0" smtClean="0">
                <a:solidFill>
                  <a:schemeClr val="tx1">
                    <a:lumMod val="50000"/>
                  </a:schemeClr>
                </a:solidFill>
              </a:rPr>
              <a:t>242- </a:t>
            </a:r>
            <a:r>
              <a:rPr lang="fr-FR" sz="1600" dirty="0">
                <a:solidFill>
                  <a:schemeClr val="tx1">
                    <a:lumMod val="50000"/>
                  </a:schemeClr>
                </a:solidFill>
              </a:rPr>
              <a:t>présentation des UT dans le secteur de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14400" y="762000"/>
            <a:ext cx="7772400" cy="609600"/>
          </a:xfrm>
        </p:spPr>
        <p:txBody>
          <a:bodyPr/>
          <a:lstStyle/>
          <a:p>
            <a:pPr eaLnBrk="1" hangingPunct="1"/>
            <a:r>
              <a:rPr lang="fr-FR" sz="3600" dirty="0" smtClean="0"/>
              <a:t>2.1 – Bibliographie, ça sert à quoi?</a:t>
            </a:r>
          </a:p>
        </p:txBody>
      </p:sp>
      <p:sp>
        <p:nvSpPr>
          <p:cNvPr id="6" name="Rectangle 3"/>
          <p:cNvSpPr>
            <a:spLocks noGrp="1" noChangeArrowheads="1"/>
          </p:cNvSpPr>
          <p:nvPr>
            <p:ph idx="1"/>
          </p:nvPr>
        </p:nvSpPr>
        <p:spPr>
          <a:xfrm>
            <a:off x="611560" y="1772816"/>
            <a:ext cx="8280920" cy="4032448"/>
          </a:xfrm>
        </p:spPr>
        <p:txBody>
          <a:bodyPr/>
          <a:lstStyle/>
          <a:p>
            <a:pPr>
              <a:buNone/>
            </a:pPr>
            <a:r>
              <a:rPr lang="fr-FR" sz="1800" dirty="0" smtClean="0">
                <a:solidFill>
                  <a:schemeClr val="tx1">
                    <a:lumMod val="50000"/>
                  </a:schemeClr>
                </a:solidFill>
              </a:rPr>
              <a:t>	</a:t>
            </a:r>
            <a:r>
              <a:rPr lang="fr-FR" sz="2000" dirty="0" smtClean="0">
                <a:solidFill>
                  <a:schemeClr val="tx1">
                    <a:lumMod val="50000"/>
                  </a:schemeClr>
                </a:solidFill>
              </a:rPr>
              <a:t>Que disent les rapports? Quels sont les enjeux? </a:t>
            </a:r>
            <a:r>
              <a:rPr lang="fr-FR" sz="2000" b="1" dirty="0" smtClean="0">
                <a:solidFill>
                  <a:schemeClr val="tx1">
                    <a:lumMod val="50000"/>
                  </a:schemeClr>
                </a:solidFill>
              </a:rPr>
              <a:t>Comment les auteurs ont-ils posé le problème ? </a:t>
            </a:r>
            <a:r>
              <a:rPr lang="fr-FR" sz="2000" dirty="0" smtClean="0">
                <a:solidFill>
                  <a:schemeClr val="tx1">
                    <a:lumMod val="50000"/>
                  </a:schemeClr>
                </a:solidFill>
              </a:rPr>
              <a:t>Quelles définitions des concepts donnent-ils ? Quelles solutions ont-ils proposées? </a:t>
            </a:r>
            <a:r>
              <a:rPr lang="fr-FR" sz="2000" b="1" dirty="0" smtClean="0">
                <a:solidFill>
                  <a:schemeClr val="tx1">
                    <a:lumMod val="50000"/>
                  </a:schemeClr>
                </a:solidFill>
              </a:rPr>
              <a:t>Quelles limites ont-ils soulevé? </a:t>
            </a:r>
          </a:p>
          <a:p>
            <a:r>
              <a:rPr lang="fr-FR" sz="2000" dirty="0" smtClean="0">
                <a:solidFill>
                  <a:schemeClr val="tx1">
                    <a:lumMod val="50000"/>
                  </a:schemeClr>
                </a:solidFill>
              </a:rPr>
              <a:t>Est-ce que les problèmes initiaux ont reçu des réponses satisfaisantes? Au contraire, qu’est ce que le/les rapports ne disent pas mais que les gens qui posent le problème aujourd’hui pressentent? </a:t>
            </a:r>
          </a:p>
          <a:p>
            <a:r>
              <a:rPr lang="fr-FR" sz="2000" dirty="0" smtClean="0">
                <a:solidFill>
                  <a:schemeClr val="tx1">
                    <a:lumMod val="50000"/>
                  </a:schemeClr>
                </a:solidFill>
              </a:rPr>
              <a:t>Comment ne pas répéter ce qui a déjà été dit dans ces rapports </a:t>
            </a:r>
            <a:r>
              <a:rPr lang="fr-FR" sz="2000" b="1" dirty="0" smtClean="0">
                <a:solidFill>
                  <a:schemeClr val="tx1">
                    <a:lumMod val="50000"/>
                  </a:schemeClr>
                </a:solidFill>
              </a:rPr>
              <a:t>? Comment renouveler la problématique ?</a:t>
            </a:r>
            <a:r>
              <a:rPr lang="fr-FR" sz="2000" dirty="0" smtClean="0">
                <a:solidFill>
                  <a:schemeClr val="tx1">
                    <a:lumMod val="50000"/>
                  </a:schemeClr>
                </a:solidFill>
              </a:rPr>
              <a:t> Comment aller au-delà des évidences : </a:t>
            </a:r>
          </a:p>
          <a:p>
            <a:pPr lvl="1"/>
            <a:r>
              <a:rPr lang="fr-FR" sz="1600" dirty="0" smtClean="0">
                <a:solidFill>
                  <a:schemeClr val="tx1">
                    <a:lumMod val="50000"/>
                  </a:schemeClr>
                </a:solidFill>
              </a:rPr>
              <a:t>Ex de solution : « il faut tirer les prix du bois vers le haut » </a:t>
            </a:r>
          </a:p>
          <a:p>
            <a:pPr lvl="2"/>
            <a:r>
              <a:rPr lang="fr-FR" sz="1600" dirty="0" smtClean="0">
                <a:solidFill>
                  <a:schemeClr val="tx1">
                    <a:lumMod val="50000"/>
                  </a:schemeClr>
                </a:solidFill>
              </a:rPr>
              <a:t>oui mais est ce que c’est une solution vraiment envisagée par tous les acteurs concernés (vendeurs/acheteurs? Solution suggérée, négociée, imposée?)</a:t>
            </a:r>
          </a:p>
          <a:p>
            <a:pPr lvl="2"/>
            <a:r>
              <a:rPr lang="fr-FR" sz="1600" dirty="0" smtClean="0">
                <a:solidFill>
                  <a:schemeClr val="tx1">
                    <a:lumMod val="50000"/>
                  </a:schemeClr>
                </a:solidFill>
              </a:rPr>
              <a:t>comment y arriver  et avec quelles conséquences pour les acteurs en amont et en aval et avec quels outils pour le faire? </a:t>
            </a:r>
            <a:endParaRPr lang="fr-FR" sz="900" dirty="0" smtClean="0">
              <a:solidFill>
                <a:schemeClr val="tx1">
                  <a:lumMod val="50000"/>
                </a:schemeClr>
              </a:solidFill>
            </a:endParaRPr>
          </a:p>
          <a:p>
            <a:pPr lvl="1" eaLnBrk="1" hangingPunct="1">
              <a:lnSpc>
                <a:spcPct val="80000"/>
              </a:lnSpc>
            </a:pPr>
            <a:endParaRPr lang="fr-FR" sz="1600" dirty="0" smtClean="0">
              <a:solidFill>
                <a:schemeClr val="tx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856984" cy="1013899"/>
          </a:xfrm>
        </p:spPr>
        <p:txBody>
          <a:bodyPr>
            <a:normAutofit/>
          </a:bodyPr>
          <a:lstStyle/>
          <a:p>
            <a:r>
              <a:rPr lang="fr-FR" sz="2800" dirty="0" smtClean="0"/>
              <a:t>2.1 - Survol </a:t>
            </a:r>
            <a:r>
              <a:rPr lang="fr-FR" sz="2800" dirty="0"/>
              <a:t>des </a:t>
            </a:r>
            <a:r>
              <a:rPr lang="fr-FR" sz="2800" dirty="0" smtClean="0"/>
              <a:t>principales méthodes </a:t>
            </a:r>
            <a:r>
              <a:rPr lang="fr-FR" sz="2800" dirty="0"/>
              <a:t>d’acquisition </a:t>
            </a:r>
            <a:r>
              <a:rPr lang="fr-FR" sz="2800" dirty="0" smtClean="0"/>
              <a:t>de données</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59105029"/>
              </p:ext>
            </p:extLst>
          </p:nvPr>
        </p:nvGraphicFramePr>
        <p:xfrm>
          <a:off x="179512" y="934619"/>
          <a:ext cx="8856984" cy="5425440"/>
        </p:xfrm>
        <a:graphic>
          <a:graphicData uri="http://schemas.openxmlformats.org/drawingml/2006/table">
            <a:tbl>
              <a:tblPr firstRow="1" bandRow="1">
                <a:tableStyleId>{5C22544A-7EE6-4342-B048-85BDC9FD1C3A}</a:tableStyleId>
              </a:tblPr>
              <a:tblGrid>
                <a:gridCol w="1759882">
                  <a:extLst>
                    <a:ext uri="{9D8B030D-6E8A-4147-A177-3AD203B41FA5}">
                      <a16:colId xmlns:a16="http://schemas.microsoft.com/office/drawing/2014/main" val="20000"/>
                    </a:ext>
                  </a:extLst>
                </a:gridCol>
                <a:gridCol w="2266020">
                  <a:extLst>
                    <a:ext uri="{9D8B030D-6E8A-4147-A177-3AD203B41FA5}">
                      <a16:colId xmlns:a16="http://schemas.microsoft.com/office/drawing/2014/main" val="20001"/>
                    </a:ext>
                  </a:extLst>
                </a:gridCol>
                <a:gridCol w="4831082">
                  <a:extLst>
                    <a:ext uri="{9D8B030D-6E8A-4147-A177-3AD203B41FA5}">
                      <a16:colId xmlns:a16="http://schemas.microsoft.com/office/drawing/2014/main" val="20002"/>
                    </a:ext>
                  </a:extLst>
                </a:gridCol>
              </a:tblGrid>
              <a:tr h="370840">
                <a:tc>
                  <a:txBody>
                    <a:bodyPr/>
                    <a:lstStyle/>
                    <a:p>
                      <a:r>
                        <a:rPr lang="fr-FR" sz="2000" dirty="0" smtClean="0"/>
                        <a:t>Activité</a:t>
                      </a:r>
                      <a:endParaRPr lang="fr-FR" sz="2000" dirty="0"/>
                    </a:p>
                  </a:txBody>
                  <a:tcPr/>
                </a:tc>
                <a:tc>
                  <a:txBody>
                    <a:bodyPr/>
                    <a:lstStyle/>
                    <a:p>
                      <a:r>
                        <a:rPr lang="fr-FR" sz="2000" dirty="0" smtClean="0"/>
                        <a:t>Medium/moyen/</a:t>
                      </a:r>
                    </a:p>
                    <a:p>
                      <a:r>
                        <a:rPr lang="fr-FR" sz="2000" dirty="0" smtClean="0"/>
                        <a:t>support</a:t>
                      </a:r>
                      <a:endParaRPr lang="fr-FR" sz="2000" dirty="0"/>
                    </a:p>
                  </a:txBody>
                  <a:tcPr/>
                </a:tc>
                <a:tc>
                  <a:txBody>
                    <a:bodyPr/>
                    <a:lstStyle/>
                    <a:p>
                      <a:r>
                        <a:rPr lang="fr-FR" sz="2000" dirty="0" smtClean="0"/>
                        <a:t>Objectif principal </a:t>
                      </a:r>
                      <a:endParaRPr lang="fr-FR" sz="2000" dirty="0"/>
                    </a:p>
                  </a:txBody>
                  <a:tcPr/>
                </a:tc>
                <a:extLst>
                  <a:ext uri="{0D108BD9-81ED-4DB2-BD59-A6C34878D82A}">
                    <a16:rowId xmlns:a16="http://schemas.microsoft.com/office/drawing/2014/main" val="10000"/>
                  </a:ext>
                </a:extLst>
              </a:tr>
              <a:tr h="370840">
                <a:tc>
                  <a:txBody>
                    <a:bodyPr/>
                    <a:lstStyle/>
                    <a:p>
                      <a:r>
                        <a:rPr lang="fr-FR" sz="2000" dirty="0" smtClean="0"/>
                        <a:t>Regarder</a:t>
                      </a:r>
                      <a:endParaRPr lang="fr-FR" sz="2000" dirty="0"/>
                    </a:p>
                  </a:txBody>
                  <a:tcPr/>
                </a:tc>
                <a:tc>
                  <a:txBody>
                    <a:bodyPr/>
                    <a:lstStyle/>
                    <a:p>
                      <a:r>
                        <a:rPr lang="fr-FR" sz="2000" dirty="0" smtClean="0"/>
                        <a:t>Observation</a:t>
                      </a:r>
                      <a:endParaRPr lang="fr-FR" sz="2000" dirty="0"/>
                    </a:p>
                  </a:txBody>
                  <a:tcPr/>
                </a:tc>
                <a:tc>
                  <a:txBody>
                    <a:bodyPr/>
                    <a:lstStyle/>
                    <a:p>
                      <a:r>
                        <a:rPr lang="fr-FR" sz="2000" dirty="0" smtClean="0"/>
                        <a:t>Observation globale d’une organisation, culture, activité, </a:t>
                      </a:r>
                      <a:r>
                        <a:rPr lang="fr-FR" sz="2000" dirty="0" err="1" smtClean="0"/>
                        <a:t>etc</a:t>
                      </a:r>
                      <a:endParaRPr lang="fr-FR" sz="2000" dirty="0"/>
                    </a:p>
                  </a:txBody>
                  <a:tcPr/>
                </a:tc>
                <a:extLst>
                  <a:ext uri="{0D108BD9-81ED-4DB2-BD59-A6C34878D82A}">
                    <a16:rowId xmlns:a16="http://schemas.microsoft.com/office/drawing/2014/main" val="10001"/>
                  </a:ext>
                </a:extLst>
              </a:tr>
              <a:tr h="370840">
                <a:tc>
                  <a:txBody>
                    <a:bodyPr/>
                    <a:lstStyle/>
                    <a:p>
                      <a:r>
                        <a:rPr lang="fr-FR" sz="2000" dirty="0" smtClean="0"/>
                        <a:t>Examiner des pratiques/activités </a:t>
                      </a:r>
                      <a:endParaRPr lang="fr-FR" sz="2000" dirty="0"/>
                    </a:p>
                  </a:txBody>
                  <a:tcPr/>
                </a:tc>
                <a:tc>
                  <a:txBody>
                    <a:bodyPr/>
                    <a:lstStyle/>
                    <a:p>
                      <a:r>
                        <a:rPr lang="fr-FR" sz="2000" dirty="0" smtClean="0"/>
                        <a:t>Enregistrements et transcriptions</a:t>
                      </a:r>
                      <a:endParaRPr lang="fr-FR" sz="2000" dirty="0"/>
                    </a:p>
                  </a:txBody>
                  <a:tcPr/>
                </a:tc>
                <a:tc>
                  <a:txBody>
                    <a:bodyPr/>
                    <a:lstStyle/>
                    <a:p>
                      <a:r>
                        <a:rPr lang="fr-FR" sz="2000" dirty="0" smtClean="0"/>
                        <a:t>Etude en profondeur d’interactions dans un contexte</a:t>
                      </a:r>
                      <a:endParaRPr lang="fr-FR" sz="2000" dirty="0"/>
                    </a:p>
                  </a:txBody>
                  <a:tcPr/>
                </a:tc>
                <a:extLst>
                  <a:ext uri="{0D108BD9-81ED-4DB2-BD59-A6C34878D82A}">
                    <a16:rowId xmlns:a16="http://schemas.microsoft.com/office/drawing/2014/main" val="10002"/>
                  </a:ext>
                </a:extLst>
              </a:tr>
              <a:tr h="370840">
                <a:tc>
                  <a:txBody>
                    <a:bodyPr/>
                    <a:lstStyle/>
                    <a:p>
                      <a:r>
                        <a:rPr lang="fr-FR" sz="2000" dirty="0" smtClean="0"/>
                        <a:t>Examiner des traces</a:t>
                      </a:r>
                      <a:endParaRPr lang="fr-FR" sz="2000" dirty="0"/>
                    </a:p>
                  </a:txBody>
                  <a:tcPr/>
                </a:tc>
                <a:tc>
                  <a:txBody>
                    <a:bodyPr/>
                    <a:lstStyle/>
                    <a:p>
                      <a:r>
                        <a:rPr lang="fr-FR" sz="2000" dirty="0" smtClean="0"/>
                        <a:t>textes</a:t>
                      </a:r>
                      <a:endParaRPr lang="fr-FR" sz="2000" dirty="0"/>
                    </a:p>
                  </a:txBody>
                  <a:tcPr/>
                </a:tc>
                <a:tc>
                  <a:txBody>
                    <a:bodyPr/>
                    <a:lstStyle/>
                    <a:p>
                      <a:r>
                        <a:rPr lang="fr-FR" sz="2000" dirty="0" smtClean="0"/>
                        <a:t>Informations institutionnelles et traces écrite d’activités</a:t>
                      </a:r>
                      <a:endParaRPr lang="fr-FR" sz="2000" dirty="0"/>
                    </a:p>
                  </a:txBody>
                  <a:tcPr/>
                </a:tc>
                <a:extLst>
                  <a:ext uri="{0D108BD9-81ED-4DB2-BD59-A6C34878D82A}">
                    <a16:rowId xmlns:a16="http://schemas.microsoft.com/office/drawing/2014/main" val="10003"/>
                  </a:ext>
                </a:extLst>
              </a:tr>
              <a:tr h="370840">
                <a:tc>
                  <a:txBody>
                    <a:bodyPr/>
                    <a:lstStyle/>
                    <a:p>
                      <a:r>
                        <a:rPr lang="fr-FR" sz="2000" dirty="0" smtClean="0"/>
                        <a:t>Demander</a:t>
                      </a:r>
                      <a:endParaRPr lang="fr-FR" sz="2000" dirty="0"/>
                    </a:p>
                  </a:txBody>
                  <a:tcPr/>
                </a:tc>
                <a:tc>
                  <a:txBody>
                    <a:bodyPr/>
                    <a:lstStyle/>
                    <a:p>
                      <a:r>
                        <a:rPr lang="fr-FR" sz="2000" dirty="0" smtClean="0"/>
                        <a:t>Entretiens (</a:t>
                      </a:r>
                      <a:r>
                        <a:rPr lang="fr-FR" sz="2000" dirty="0" err="1" smtClean="0"/>
                        <a:t>quali</a:t>
                      </a:r>
                      <a:r>
                        <a:rPr lang="fr-FR" sz="2000" dirty="0" smtClean="0"/>
                        <a:t>)</a:t>
                      </a:r>
                    </a:p>
                    <a:p>
                      <a:r>
                        <a:rPr lang="fr-FR" sz="2000" dirty="0" smtClean="0"/>
                        <a:t>Questionnaires (quanti)</a:t>
                      </a:r>
                      <a:endParaRPr lang="fr-F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Extraction d’informations auprès des membres du cas étudié, de clients, d’experts, d’un panel, d’un</a:t>
                      </a:r>
                      <a:r>
                        <a:rPr lang="fr-FR" sz="2000" baseline="0" dirty="0" smtClean="0"/>
                        <a:t> échantillon de </a:t>
                      </a:r>
                      <a:r>
                        <a:rPr lang="fr-FR" sz="2000" dirty="0" smtClean="0"/>
                        <a:t>population, etc.</a:t>
                      </a:r>
                    </a:p>
                    <a:p>
                      <a:endParaRPr lang="fr-FR" sz="2000" dirty="0"/>
                    </a:p>
                  </a:txBody>
                  <a:tcPr/>
                </a:tc>
                <a:extLst>
                  <a:ext uri="{0D108BD9-81ED-4DB2-BD59-A6C34878D82A}">
                    <a16:rowId xmlns:a16="http://schemas.microsoft.com/office/drawing/2014/main" val="10004"/>
                  </a:ext>
                </a:extLst>
              </a:tr>
              <a:tr h="370840">
                <a:tc>
                  <a:txBody>
                    <a:bodyPr/>
                    <a:lstStyle/>
                    <a:p>
                      <a:r>
                        <a:rPr lang="fr-FR" sz="2000" dirty="0" smtClean="0"/>
                        <a:t>Participer</a:t>
                      </a:r>
                      <a:endParaRPr lang="fr-FR" sz="2000" dirty="0"/>
                    </a:p>
                  </a:txBody>
                  <a:tcPr/>
                </a:tc>
                <a:tc>
                  <a:txBody>
                    <a:bodyPr/>
                    <a:lstStyle/>
                    <a:p>
                      <a:r>
                        <a:rPr lang="fr-FR" sz="2000" dirty="0" smtClean="0"/>
                        <a:t>immersion</a:t>
                      </a:r>
                      <a:endParaRPr lang="fr-FR" sz="2000" dirty="0"/>
                    </a:p>
                  </a:txBody>
                  <a:tcPr/>
                </a:tc>
                <a:tc>
                  <a:txBody>
                    <a:bodyPr/>
                    <a:lstStyle/>
                    <a:p>
                      <a:r>
                        <a:rPr lang="fr-FR" sz="2000" dirty="0" smtClean="0"/>
                        <a:t>L’observation participante marie travail et recherche.</a:t>
                      </a:r>
                      <a:endParaRPr lang="fr-FR" sz="2000" dirty="0"/>
                    </a:p>
                  </a:txBody>
                  <a:tcPr/>
                </a:tc>
                <a:extLst>
                  <a:ext uri="{0D108BD9-81ED-4DB2-BD59-A6C34878D82A}">
                    <a16:rowId xmlns:a16="http://schemas.microsoft.com/office/drawing/2014/main" val="10005"/>
                  </a:ext>
                </a:extLst>
              </a:tr>
            </a:tbl>
          </a:graphicData>
        </a:graphic>
      </p:graphicFrame>
      <p:sp>
        <p:nvSpPr>
          <p:cNvPr id="5" name="ZoneTexte 4"/>
          <p:cNvSpPr txBox="1"/>
          <p:nvPr/>
        </p:nvSpPr>
        <p:spPr>
          <a:xfrm>
            <a:off x="5868144" y="6355445"/>
            <a:ext cx="2736304" cy="307777"/>
          </a:xfrm>
          <a:prstGeom prst="rect">
            <a:avLst/>
          </a:prstGeom>
          <a:noFill/>
        </p:spPr>
        <p:txBody>
          <a:bodyPr wrap="square" rtlCol="0">
            <a:spAutoFit/>
          </a:bodyPr>
          <a:lstStyle/>
          <a:p>
            <a:r>
              <a:rPr lang="fr-FR" sz="1400" dirty="0" smtClean="0"/>
              <a:t>Source : Schneider, 2007</a:t>
            </a:r>
            <a:endParaRPr lang="fr-FR" sz="1400" dirty="0"/>
          </a:p>
        </p:txBody>
      </p:sp>
    </p:spTree>
    <p:extLst>
      <p:ext uri="{BB962C8B-B14F-4D97-AF65-F5344CB8AC3E}">
        <p14:creationId xmlns:p14="http://schemas.microsoft.com/office/powerpoint/2010/main" val="4035277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84213" y="838200"/>
            <a:ext cx="8154987" cy="533400"/>
          </a:xfrm>
        </p:spPr>
        <p:txBody>
          <a:bodyPr>
            <a:normAutofit fontScale="90000"/>
          </a:bodyPr>
          <a:lstStyle/>
          <a:p>
            <a:pPr eaLnBrk="1" hangingPunct="1"/>
            <a:r>
              <a:rPr lang="fr-FR" sz="4000" dirty="0" smtClean="0"/>
              <a:t>2.2 - Approche quantitative</a:t>
            </a:r>
          </a:p>
        </p:txBody>
      </p:sp>
      <p:sp>
        <p:nvSpPr>
          <p:cNvPr id="22532" name="Rectangle 3"/>
          <p:cNvSpPr>
            <a:spLocks noGrp="1" noChangeArrowheads="1"/>
          </p:cNvSpPr>
          <p:nvPr>
            <p:ph idx="1"/>
          </p:nvPr>
        </p:nvSpPr>
        <p:spPr>
          <a:xfrm>
            <a:off x="539750" y="1557338"/>
            <a:ext cx="8372475" cy="4502150"/>
          </a:xfrm>
        </p:spPr>
        <p:txBody>
          <a:bodyPr>
            <a:normAutofit/>
          </a:bodyPr>
          <a:lstStyle/>
          <a:p>
            <a:pPr marL="168275" indent="-168275" eaLnBrk="1" hangingPunct="1"/>
            <a:r>
              <a:rPr lang="fr-FR" sz="2800" b="1" u="sng" dirty="0" smtClean="0">
                <a:solidFill>
                  <a:srgbClr val="000000"/>
                </a:solidFill>
              </a:rPr>
              <a:t> Quantifier des opinions</a:t>
            </a:r>
            <a:r>
              <a:rPr lang="fr-FR" sz="2800" dirty="0" smtClean="0">
                <a:solidFill>
                  <a:srgbClr val="000000"/>
                </a:solidFill>
              </a:rPr>
              <a:t> : </a:t>
            </a:r>
            <a:r>
              <a:rPr lang="fr-FR" sz="2800" u="sng" dirty="0" smtClean="0">
                <a:solidFill>
                  <a:srgbClr val="000000"/>
                </a:solidFill>
              </a:rPr>
              <a:t>combien de gens pensent que</a:t>
            </a:r>
            <a:r>
              <a:rPr lang="fr-FR" sz="2800" dirty="0" smtClean="0">
                <a:solidFill>
                  <a:srgbClr val="000000"/>
                </a:solidFill>
              </a:rPr>
              <a:t> la forêt a elle ou telle caractéristique ou fonction…?</a:t>
            </a:r>
          </a:p>
          <a:p>
            <a:pPr marL="392113" lvl="1" indent="-33338" eaLnBrk="1" hangingPunct="1"/>
            <a:r>
              <a:rPr lang="fr-FR" dirty="0" smtClean="0">
                <a:solidFill>
                  <a:srgbClr val="000000"/>
                </a:solidFill>
              </a:rPr>
              <a:t>Enquête sur de grands territoires (département-Etat-UE) sur d’un base d’un échantillon représentatif </a:t>
            </a:r>
          </a:p>
          <a:p>
            <a:pPr marL="392113" lvl="1" indent="-33338" eaLnBrk="1" hangingPunct="1"/>
            <a:r>
              <a:rPr lang="fr-FR" dirty="0" smtClean="0">
                <a:solidFill>
                  <a:srgbClr val="000000"/>
                </a:solidFill>
              </a:rPr>
              <a:t>Tester variables simples (influence de l’âge, sexe, profession, mode transmission propriété, formation, appartenance à une association)</a:t>
            </a:r>
          </a:p>
          <a:p>
            <a:pPr marL="392113" lvl="1" indent="-33338" eaLnBrk="1" hangingPunct="1"/>
            <a:r>
              <a:rPr lang="fr-FR" dirty="0" smtClean="0">
                <a:solidFill>
                  <a:srgbClr val="000000"/>
                </a:solidFill>
              </a:rPr>
              <a:t> Attention : description quantifiée mais pas plus objective (</a:t>
            </a:r>
            <a:r>
              <a:rPr lang="fr-FR" dirty="0" err="1" smtClean="0">
                <a:solidFill>
                  <a:srgbClr val="000000"/>
                </a:solidFill>
              </a:rPr>
              <a:t>hyp</a:t>
            </a:r>
            <a:r>
              <a:rPr lang="fr-FR" dirty="0" smtClean="0">
                <a:solidFill>
                  <a:srgbClr val="000000"/>
                </a:solidFill>
              </a:rPr>
              <a:t> de départ = croyances), représentativité échantillon (quelle pop de départ? Quelle stratification), surinterprétation des réponses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71550" y="765175"/>
            <a:ext cx="7772400" cy="611188"/>
          </a:xfrm>
        </p:spPr>
        <p:txBody>
          <a:bodyPr/>
          <a:lstStyle/>
          <a:p>
            <a:pPr eaLnBrk="1" hangingPunct="1"/>
            <a:r>
              <a:rPr lang="fr-FR" sz="3600" smtClean="0"/>
              <a:t>Échantillonnage</a:t>
            </a:r>
          </a:p>
        </p:txBody>
      </p:sp>
      <p:sp>
        <p:nvSpPr>
          <p:cNvPr id="23556" name="Rectangle 3"/>
          <p:cNvSpPr>
            <a:spLocks noGrp="1" noChangeArrowheads="1"/>
          </p:cNvSpPr>
          <p:nvPr>
            <p:ph type="body" sz="half" idx="1"/>
          </p:nvPr>
        </p:nvSpPr>
        <p:spPr>
          <a:xfrm>
            <a:off x="990600" y="1371600"/>
            <a:ext cx="7772400" cy="4865688"/>
          </a:xfrm>
        </p:spPr>
        <p:txBody>
          <a:bodyPr/>
          <a:lstStyle/>
          <a:p>
            <a:pPr eaLnBrk="1" hangingPunct="1"/>
            <a:r>
              <a:rPr lang="fr-FR" sz="2800" dirty="0" smtClean="0">
                <a:solidFill>
                  <a:srgbClr val="020202"/>
                </a:solidFill>
              </a:rPr>
              <a:t>Sondage : enquête sur un sous-échantillon d’une population (pas un recensement sur pop totale N) </a:t>
            </a:r>
          </a:p>
          <a:p>
            <a:pPr eaLnBrk="1" hangingPunct="1"/>
            <a:r>
              <a:rPr lang="fr-FR" sz="2800" dirty="0" smtClean="0">
                <a:solidFill>
                  <a:srgbClr val="020202"/>
                </a:solidFill>
              </a:rPr>
              <a:t>Définition de la population  cible (pour validité et représentativité statistique) en fonction de la population d’origine, de la marge d’erreur et du niveau de confiance </a:t>
            </a:r>
          </a:p>
          <a:p>
            <a:pPr eaLnBrk="1" hangingPunct="1"/>
            <a:r>
              <a:rPr lang="fr-FR" sz="2800" dirty="0" smtClean="0">
                <a:solidFill>
                  <a:srgbClr val="020202"/>
                </a:solidFill>
              </a:rPr>
              <a:t>Taux de réponse faible (5-30%), coût du postal/téléphone ; non-maitrise de l’échantillon internet </a:t>
            </a:r>
          </a:p>
          <a:p>
            <a:pPr eaLnBrk="1" hangingPunct="1"/>
            <a:r>
              <a:rPr lang="fr-FR" sz="2800" dirty="0" smtClean="0">
                <a:solidFill>
                  <a:srgbClr val="020202"/>
                </a:solidFill>
              </a:rPr>
              <a:t>Redressement de l’échantillon (représentativité %  âge, sexe, profession…)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7388" y="116632"/>
            <a:ext cx="7772400" cy="639762"/>
          </a:xfrm>
        </p:spPr>
        <p:txBody>
          <a:bodyPr>
            <a:normAutofit/>
          </a:bodyPr>
          <a:lstStyle/>
          <a:p>
            <a:pPr eaLnBrk="1" hangingPunct="1"/>
            <a:r>
              <a:rPr lang="fr-FR" sz="2800" dirty="0" smtClean="0"/>
              <a:t>Calcul de la taille d'un échantillon</a:t>
            </a:r>
            <a:endParaRPr lang="en-GB" sz="2800" dirty="0" smtClean="0"/>
          </a:p>
        </p:txBody>
      </p:sp>
      <p:sp>
        <p:nvSpPr>
          <p:cNvPr id="24580" name="Rectangle 3"/>
          <p:cNvSpPr>
            <a:spLocks noGrp="1" noChangeArrowheads="1"/>
          </p:cNvSpPr>
          <p:nvPr>
            <p:ph idx="1"/>
          </p:nvPr>
        </p:nvSpPr>
        <p:spPr>
          <a:xfrm>
            <a:off x="467544" y="764704"/>
            <a:ext cx="8496944" cy="4644231"/>
          </a:xfrm>
        </p:spPr>
        <p:txBody>
          <a:bodyPr/>
          <a:lstStyle/>
          <a:p>
            <a:pPr eaLnBrk="1" hangingPunct="1">
              <a:lnSpc>
                <a:spcPct val="80000"/>
              </a:lnSpc>
              <a:buFont typeface="Wingdings" pitchFamily="2" charset="2"/>
              <a:buNone/>
            </a:pPr>
            <a:r>
              <a:rPr lang="fr-FR" sz="1600" dirty="0" smtClean="0">
                <a:solidFill>
                  <a:schemeClr val="tx1"/>
                </a:solidFill>
              </a:rPr>
              <a:t>La taille de l’échantillon n dépend : </a:t>
            </a:r>
          </a:p>
          <a:p>
            <a:pPr eaLnBrk="1" hangingPunct="1">
              <a:lnSpc>
                <a:spcPct val="80000"/>
              </a:lnSpc>
            </a:pPr>
            <a:r>
              <a:rPr lang="fr-FR" sz="1600" dirty="0" smtClean="0">
                <a:solidFill>
                  <a:schemeClr val="tx1"/>
                </a:solidFill>
              </a:rPr>
              <a:t>-  de la marge d’erreur M (en %) </a:t>
            </a:r>
          </a:p>
          <a:p>
            <a:pPr eaLnBrk="1" hangingPunct="1">
              <a:lnSpc>
                <a:spcPct val="80000"/>
              </a:lnSpc>
            </a:pPr>
            <a:r>
              <a:rPr lang="fr-FR" sz="1600" dirty="0" smtClean="0">
                <a:solidFill>
                  <a:schemeClr val="tx1"/>
                </a:solidFill>
              </a:rPr>
              <a:t>-  de la taille de la population N </a:t>
            </a:r>
          </a:p>
          <a:p>
            <a:pPr eaLnBrk="1" hangingPunct="1">
              <a:lnSpc>
                <a:spcPct val="80000"/>
              </a:lnSpc>
            </a:pPr>
            <a:r>
              <a:rPr lang="fr-FR" sz="1600" dirty="0" smtClean="0">
                <a:solidFill>
                  <a:schemeClr val="tx1"/>
                </a:solidFill>
              </a:rPr>
              <a:t>-  du </a:t>
            </a:r>
            <a:r>
              <a:rPr lang="fr-FR" sz="1600" dirty="0" err="1" smtClean="0">
                <a:solidFill>
                  <a:schemeClr val="tx1"/>
                </a:solidFill>
              </a:rPr>
              <a:t>fractile</a:t>
            </a:r>
            <a:r>
              <a:rPr lang="fr-FR" sz="1600" dirty="0" smtClean="0">
                <a:solidFill>
                  <a:schemeClr val="tx1"/>
                </a:solidFill>
              </a:rPr>
              <a:t> z de la loi normale correspondant à l’intervalle de confiance souhaité </a:t>
            </a:r>
          </a:p>
          <a:p>
            <a:pPr eaLnBrk="1" hangingPunct="1">
              <a:lnSpc>
                <a:spcPct val="80000"/>
              </a:lnSpc>
            </a:pPr>
            <a:r>
              <a:rPr lang="fr-FR" sz="1600" dirty="0" smtClean="0">
                <a:solidFill>
                  <a:schemeClr val="tx1"/>
                </a:solidFill>
              </a:rPr>
              <a:t>- de la proportion estimée de la population présentant la caractéristique étudiée dans l’étude p </a:t>
            </a:r>
          </a:p>
          <a:p>
            <a:pPr eaLnBrk="1" hangingPunct="1">
              <a:lnSpc>
                <a:spcPct val="80000"/>
              </a:lnSpc>
              <a:buFont typeface="Wingdings" pitchFamily="2" charset="2"/>
              <a:buNone/>
            </a:pPr>
            <a:r>
              <a:rPr lang="fr-FR" sz="1600" dirty="0" smtClean="0">
                <a:solidFill>
                  <a:schemeClr val="tx1"/>
                </a:solidFill>
              </a:rPr>
              <a:t> </a:t>
            </a:r>
          </a:p>
          <a:p>
            <a:pPr eaLnBrk="1" hangingPunct="1">
              <a:lnSpc>
                <a:spcPct val="80000"/>
              </a:lnSpc>
            </a:pPr>
            <a:r>
              <a:rPr lang="fr-FR" sz="1600" dirty="0" smtClean="0">
                <a:solidFill>
                  <a:schemeClr val="tx1"/>
                </a:solidFill>
              </a:rPr>
              <a:t>Étapes : </a:t>
            </a:r>
          </a:p>
          <a:p>
            <a:pPr eaLnBrk="1" hangingPunct="1">
              <a:lnSpc>
                <a:spcPct val="80000"/>
              </a:lnSpc>
            </a:pPr>
            <a:r>
              <a:rPr lang="fr-FR" sz="1600" dirty="0" smtClean="0">
                <a:solidFill>
                  <a:schemeClr val="tx1"/>
                </a:solidFill>
              </a:rPr>
              <a:t>1)  on choisit le niveau de confiance et on calcule le </a:t>
            </a:r>
            <a:r>
              <a:rPr lang="fr-FR" sz="1600" dirty="0" err="1" smtClean="0">
                <a:solidFill>
                  <a:schemeClr val="tx1"/>
                </a:solidFill>
              </a:rPr>
              <a:t>fractile</a:t>
            </a:r>
            <a:r>
              <a:rPr lang="fr-FR" sz="1600" dirty="0" smtClean="0">
                <a:solidFill>
                  <a:schemeClr val="tx1"/>
                </a:solidFill>
              </a:rPr>
              <a:t> correspondant z, </a:t>
            </a:r>
          </a:p>
          <a:p>
            <a:pPr eaLnBrk="1" hangingPunct="1">
              <a:lnSpc>
                <a:spcPct val="80000"/>
              </a:lnSpc>
            </a:pPr>
            <a:r>
              <a:rPr lang="fr-FR" sz="1600" dirty="0" smtClean="0">
                <a:solidFill>
                  <a:schemeClr val="tx1"/>
                </a:solidFill>
              </a:rPr>
              <a:t>2)  on fixe la marge d’erreur M, </a:t>
            </a:r>
          </a:p>
          <a:p>
            <a:pPr eaLnBrk="1" hangingPunct="1">
              <a:lnSpc>
                <a:spcPct val="80000"/>
              </a:lnSpc>
            </a:pPr>
            <a:r>
              <a:rPr lang="fr-FR" sz="1600" dirty="0" smtClean="0">
                <a:solidFill>
                  <a:schemeClr val="tx1"/>
                </a:solidFill>
              </a:rPr>
              <a:t>3)  on détermine la taille de la population-mère N, </a:t>
            </a:r>
          </a:p>
          <a:p>
            <a:pPr eaLnBrk="1" hangingPunct="1">
              <a:lnSpc>
                <a:spcPct val="80000"/>
              </a:lnSpc>
            </a:pPr>
            <a:r>
              <a:rPr lang="fr-FR" sz="1600" dirty="0" smtClean="0">
                <a:solidFill>
                  <a:schemeClr val="tx1"/>
                </a:solidFill>
              </a:rPr>
              <a:t>4) on estime la proportion de la population qui a la caractéristique étudiée (si la proportion est </a:t>
            </a:r>
          </a:p>
          <a:p>
            <a:pPr eaLnBrk="1" hangingPunct="1">
              <a:lnSpc>
                <a:spcPct val="80000"/>
              </a:lnSpc>
            </a:pPr>
            <a:r>
              <a:rPr lang="fr-FR" sz="1600" dirty="0" smtClean="0">
                <a:solidFill>
                  <a:schemeClr val="tx1"/>
                </a:solidFill>
              </a:rPr>
              <a:t>ignorée, une pré-étude peut être réalisée. Sinon on pose p = 0,5) </a:t>
            </a:r>
          </a:p>
          <a:p>
            <a:pPr eaLnBrk="1" hangingPunct="1">
              <a:lnSpc>
                <a:spcPct val="80000"/>
              </a:lnSpc>
            </a:pPr>
            <a:r>
              <a:rPr lang="fr-FR" sz="1600" dirty="0" smtClean="0">
                <a:solidFill>
                  <a:schemeClr val="tx1"/>
                </a:solidFill>
              </a:rPr>
              <a:t>5)  on définit la taille de l’échantillon n à partir de la formule suivante : </a:t>
            </a:r>
            <a:endParaRPr lang="en-GB" sz="1600" dirty="0" smtClean="0">
              <a:solidFill>
                <a:schemeClr val="tx1"/>
              </a:solidFill>
            </a:endParaRPr>
          </a:p>
        </p:txBody>
      </p:sp>
      <p:pic>
        <p:nvPicPr>
          <p:cNvPr id="24581" name="Picture 4"/>
          <p:cNvPicPr>
            <a:picLocks noChangeAspect="1" noChangeArrowheads="1"/>
          </p:cNvPicPr>
          <p:nvPr/>
        </p:nvPicPr>
        <p:blipFill>
          <a:blip r:embed="rId3" cstate="print"/>
          <a:srcRect t="8025" b="8025"/>
          <a:stretch>
            <a:fillRect/>
          </a:stretch>
        </p:blipFill>
        <p:spPr bwMode="auto">
          <a:xfrm>
            <a:off x="1476375" y="5013325"/>
            <a:ext cx="6983413"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p:cNvPicPr>
            <a:picLocks noGrp="1" noChangeAspect="1" noChangeArrowheads="1"/>
          </p:cNvPicPr>
          <p:nvPr>
            <p:ph idx="1"/>
          </p:nvPr>
        </p:nvPicPr>
        <p:blipFill>
          <a:blip r:embed="rId3" cstate="print"/>
          <a:srcRect/>
          <a:stretch>
            <a:fillRect/>
          </a:stretch>
        </p:blipFill>
        <p:spPr>
          <a:xfrm>
            <a:off x="539552" y="320566"/>
            <a:ext cx="7988424" cy="577268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11188" y="838200"/>
            <a:ext cx="8532812" cy="685800"/>
          </a:xfrm>
        </p:spPr>
        <p:txBody>
          <a:bodyPr>
            <a:normAutofit/>
          </a:bodyPr>
          <a:lstStyle/>
          <a:p>
            <a:pPr eaLnBrk="1" hangingPunct="1"/>
            <a:r>
              <a:rPr lang="fr-FR" sz="4000" dirty="0" smtClean="0">
                <a:solidFill>
                  <a:srgbClr val="1F4081"/>
                </a:solidFill>
              </a:rPr>
              <a:t>I – Méthodes d’investigation </a:t>
            </a:r>
            <a:endParaRPr lang="fr-FR" sz="3600" dirty="0" smtClean="0">
              <a:solidFill>
                <a:srgbClr val="1F4081"/>
              </a:solidFill>
            </a:endParaRPr>
          </a:p>
        </p:txBody>
      </p:sp>
      <p:sp>
        <p:nvSpPr>
          <p:cNvPr id="5124" name="Rectangle 3"/>
          <p:cNvSpPr>
            <a:spLocks noGrp="1" noChangeArrowheads="1"/>
          </p:cNvSpPr>
          <p:nvPr>
            <p:ph idx="1"/>
          </p:nvPr>
        </p:nvSpPr>
        <p:spPr>
          <a:xfrm>
            <a:off x="539552" y="1628800"/>
            <a:ext cx="8137525" cy="4392488"/>
          </a:xfrm>
        </p:spPr>
        <p:txBody>
          <a:bodyPr>
            <a:normAutofit fontScale="92500" lnSpcReduction="20000"/>
          </a:bodyPr>
          <a:lstStyle/>
          <a:p>
            <a:pPr marL="914400" lvl="1" indent="-457200" eaLnBrk="1" hangingPunct="1">
              <a:lnSpc>
                <a:spcPct val="150000"/>
              </a:lnSpc>
              <a:buFont typeface="+mj-lt"/>
              <a:buAutoNum type="arabicPeriod"/>
            </a:pPr>
            <a:r>
              <a:rPr lang="fr-FR" dirty="0" smtClean="0">
                <a:solidFill>
                  <a:srgbClr val="000000"/>
                </a:solidFill>
              </a:rPr>
              <a:t>Enquête qualitative : comprendre les façons de penser des acteurs sociaux</a:t>
            </a:r>
          </a:p>
          <a:p>
            <a:pPr marL="914400" lvl="1" indent="-457200">
              <a:lnSpc>
                <a:spcPct val="150000"/>
              </a:lnSpc>
              <a:buFont typeface="+mj-lt"/>
              <a:buAutoNum type="arabicPeriod"/>
            </a:pPr>
            <a:r>
              <a:rPr lang="fr-FR" dirty="0" smtClean="0">
                <a:solidFill>
                  <a:srgbClr val="000000"/>
                </a:solidFill>
              </a:rPr>
              <a:t>Enquête quantitative : évaluer la distribution statistique des pratiques, des comportements, des opinions des acteurs sociaux </a:t>
            </a:r>
          </a:p>
          <a:p>
            <a:pPr marL="914400" lvl="1" indent="-457200">
              <a:lnSpc>
                <a:spcPct val="150000"/>
              </a:lnSpc>
              <a:buFont typeface="+mj-lt"/>
              <a:buAutoNum type="arabicPeriod"/>
            </a:pPr>
            <a:r>
              <a:rPr lang="fr-FR" dirty="0" smtClean="0">
                <a:solidFill>
                  <a:srgbClr val="000000"/>
                </a:solidFill>
              </a:rPr>
              <a:t>Enquête </a:t>
            </a:r>
            <a:r>
              <a:rPr lang="fr-FR" dirty="0">
                <a:solidFill>
                  <a:srgbClr val="000000"/>
                </a:solidFill>
              </a:rPr>
              <a:t>mixte : </a:t>
            </a:r>
            <a:r>
              <a:rPr lang="fr-FR" dirty="0" err="1">
                <a:solidFill>
                  <a:srgbClr val="000000"/>
                </a:solidFill>
              </a:rPr>
              <a:t>quali</a:t>
            </a:r>
            <a:r>
              <a:rPr lang="fr-FR" dirty="0">
                <a:solidFill>
                  <a:srgbClr val="000000"/>
                </a:solidFill>
              </a:rPr>
              <a:t> (guide d’entretien)  + quanti (</a:t>
            </a:r>
            <a:r>
              <a:rPr lang="fr-FR" dirty="0" smtClean="0">
                <a:solidFill>
                  <a:srgbClr val="000000"/>
                </a:solidFill>
              </a:rPr>
              <a:t>questionnaire/MCRA)</a:t>
            </a:r>
          </a:p>
          <a:p>
            <a:pPr lvl="1">
              <a:lnSpc>
                <a:spcPct val="150000"/>
              </a:lnSpc>
            </a:pPr>
            <a:r>
              <a:rPr lang="fr-FR" dirty="0" smtClean="0">
                <a:solidFill>
                  <a:srgbClr val="000000"/>
                </a:solidFill>
              </a:rPr>
              <a:t>Matériau d’enquête : entretiens, archives, presse, doc officiels (PNFB, SRGS)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6800" y="5737122"/>
            <a:ext cx="7772400" cy="479527"/>
          </a:xfrm>
        </p:spPr>
        <p:txBody>
          <a:bodyPr/>
          <a:lstStyle/>
          <a:p>
            <a:r>
              <a:rPr lang="fr-FR" sz="1200" dirty="0" smtClean="0"/>
              <a:t>Source : </a:t>
            </a:r>
            <a:r>
              <a:rPr lang="fr-FR" sz="1200" dirty="0"/>
              <a:t>DILLMAN DA, SMYTH JD, CHRISTIAN LM (2009) </a:t>
            </a:r>
            <a:r>
              <a:rPr lang="fr-FR" sz="1200" i="1" dirty="0"/>
              <a:t>Internet, mail, and mixed-mode </a:t>
            </a:r>
            <a:r>
              <a:rPr lang="fr-FR" sz="1200" i="1" dirty="0" err="1"/>
              <a:t>surveys</a:t>
            </a:r>
            <a:r>
              <a:rPr lang="fr-FR" sz="1200" i="1" dirty="0"/>
              <a:t>: the </a:t>
            </a:r>
            <a:r>
              <a:rPr lang="fr-FR" sz="1200" i="1" dirty="0" err="1"/>
              <a:t>tailored</a:t>
            </a:r>
            <a:r>
              <a:rPr lang="fr-FR" sz="1200" i="1" dirty="0"/>
              <a:t> design </a:t>
            </a:r>
            <a:r>
              <a:rPr lang="fr-FR" sz="1200" i="1" dirty="0" err="1"/>
              <a:t>method</a:t>
            </a:r>
            <a:r>
              <a:rPr lang="fr-FR" sz="1200" i="1" dirty="0"/>
              <a:t>.</a:t>
            </a:r>
            <a:r>
              <a:rPr lang="fr-FR" sz="1200" dirty="0"/>
              <a:t> </a:t>
            </a:r>
            <a:r>
              <a:rPr lang="fr-FR" sz="1200" dirty="0" err="1"/>
              <a:t>Wiley</a:t>
            </a:r>
            <a:r>
              <a:rPr lang="fr-FR" sz="1200" dirty="0"/>
              <a:t>, Hoboken, USA.</a:t>
            </a:r>
          </a:p>
          <a:p>
            <a:endParaRPr lang="fr-FR" sz="1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29" t="17634" r="27299" b="16344"/>
          <a:stretch/>
        </p:blipFill>
        <p:spPr bwMode="auto">
          <a:xfrm>
            <a:off x="1331640" y="404664"/>
            <a:ext cx="6624736" cy="528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289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468313" y="765175"/>
            <a:ext cx="8352159" cy="533400"/>
          </a:xfrm>
          <a:prstGeom prst="rect">
            <a:avLst/>
          </a:prstGeom>
          <a:noFill/>
          <a:ln w="9525">
            <a:noFill/>
            <a:miter lim="800000"/>
            <a:headEnd/>
            <a:tailEnd/>
          </a:ln>
        </p:spPr>
        <p:txBody>
          <a:bodyPr anchor="ctr"/>
          <a:lstStyle/>
          <a:p>
            <a:r>
              <a:rPr kumimoji="0" lang="fr-FR" dirty="0" smtClean="0">
                <a:solidFill>
                  <a:schemeClr val="tx2"/>
                </a:solidFill>
              </a:rPr>
              <a:t>Exemple de résultats  </a:t>
            </a:r>
            <a:r>
              <a:rPr kumimoji="0" lang="fr-FR" dirty="0">
                <a:solidFill>
                  <a:schemeClr val="tx2"/>
                </a:solidFill>
              </a:rPr>
              <a:t>: </a:t>
            </a:r>
            <a:r>
              <a:rPr kumimoji="0" lang="fr-FR" dirty="0" smtClean="0">
                <a:solidFill>
                  <a:schemeClr val="tx2"/>
                </a:solidFill>
              </a:rPr>
              <a:t>attente des propriétaires forestiers français </a:t>
            </a:r>
            <a:endParaRPr kumimoji="0" lang="fr-FR" dirty="0">
              <a:solidFill>
                <a:schemeClr val="tx2"/>
              </a:solidFill>
            </a:endParaRPr>
          </a:p>
        </p:txBody>
      </p:sp>
      <p:pic>
        <p:nvPicPr>
          <p:cNvPr id="1026" name="Picture 2"/>
          <p:cNvPicPr>
            <a:picLocks noChangeAspect="1" noChangeArrowheads="1"/>
          </p:cNvPicPr>
          <p:nvPr/>
        </p:nvPicPr>
        <p:blipFill>
          <a:blip r:embed="rId3" cstate="print"/>
          <a:srcRect/>
          <a:stretch>
            <a:fillRect/>
          </a:stretch>
        </p:blipFill>
        <p:spPr bwMode="auto">
          <a:xfrm>
            <a:off x="251520" y="1956902"/>
            <a:ext cx="8568952" cy="4136394"/>
          </a:xfrm>
          <a:prstGeom prst="rect">
            <a:avLst/>
          </a:prstGeom>
          <a:noFill/>
          <a:ln w="9525">
            <a:noFill/>
            <a:miter lim="800000"/>
            <a:headEnd/>
            <a:tailEnd/>
          </a:ln>
        </p:spPr>
      </p:pic>
      <p:sp>
        <p:nvSpPr>
          <p:cNvPr id="9" name="ZoneTexte 8"/>
          <p:cNvSpPr txBox="1"/>
          <p:nvPr/>
        </p:nvSpPr>
        <p:spPr>
          <a:xfrm>
            <a:off x="5724128" y="3368025"/>
            <a:ext cx="1872208" cy="276999"/>
          </a:xfrm>
          <a:prstGeom prst="rect">
            <a:avLst/>
          </a:prstGeom>
          <a:noFill/>
        </p:spPr>
        <p:txBody>
          <a:bodyPr wrap="square" rtlCol="0">
            <a:spAutoFit/>
          </a:bodyPr>
          <a:lstStyle/>
          <a:p>
            <a:r>
              <a:rPr lang="fr-FR" sz="1200" dirty="0" smtClean="0"/>
              <a:t>Source : Enquête SSP 2012</a:t>
            </a:r>
            <a:endParaRPr lang="fr-FR" sz="1200" dirty="0"/>
          </a:p>
        </p:txBody>
      </p:sp>
      <p:sp>
        <p:nvSpPr>
          <p:cNvPr id="10" name="ZoneTexte 9"/>
          <p:cNvSpPr txBox="1"/>
          <p:nvPr/>
        </p:nvSpPr>
        <p:spPr>
          <a:xfrm>
            <a:off x="971600" y="1556792"/>
            <a:ext cx="2160240" cy="400110"/>
          </a:xfrm>
          <a:prstGeom prst="rect">
            <a:avLst/>
          </a:prstGeom>
          <a:noFill/>
        </p:spPr>
        <p:txBody>
          <a:bodyPr wrap="square" rtlCol="0">
            <a:spAutoFit/>
          </a:bodyPr>
          <a:lstStyle/>
          <a:p>
            <a:pPr>
              <a:buFont typeface="Arial" pitchFamily="34" charset="0"/>
              <a:buChar char="•"/>
            </a:pPr>
            <a:r>
              <a:rPr lang="fr-FR" sz="2000" dirty="0" smtClean="0">
                <a:latin typeface="+mn-lt"/>
              </a:rPr>
              <a:t>Tri à plats </a:t>
            </a:r>
            <a:endParaRPr lang="fr-FR" sz="2000" dirty="0">
              <a:latin typeface="+mn-lt"/>
            </a:endParaRPr>
          </a:p>
        </p:txBody>
      </p:sp>
      <p:sp>
        <p:nvSpPr>
          <p:cNvPr id="11" name="ZoneTexte 10"/>
          <p:cNvSpPr txBox="1"/>
          <p:nvPr/>
        </p:nvSpPr>
        <p:spPr>
          <a:xfrm>
            <a:off x="5076056" y="4931679"/>
            <a:ext cx="4608512" cy="707886"/>
          </a:xfrm>
          <a:prstGeom prst="rect">
            <a:avLst/>
          </a:prstGeom>
          <a:noFill/>
        </p:spPr>
        <p:txBody>
          <a:bodyPr wrap="square" rtlCol="0">
            <a:spAutoFit/>
          </a:bodyPr>
          <a:lstStyle/>
          <a:p>
            <a:pPr>
              <a:buFont typeface="Arial" pitchFamily="34" charset="0"/>
              <a:buChar char="•"/>
            </a:pPr>
            <a:r>
              <a:rPr lang="fr-FR" sz="2000" dirty="0" smtClean="0">
                <a:latin typeface="+mn-lt"/>
              </a:rPr>
              <a:t>Tri croisés (segments populations)</a:t>
            </a:r>
          </a:p>
          <a:p>
            <a:pPr>
              <a:buFont typeface="Arial" pitchFamily="34" charset="0"/>
              <a:buChar char="•"/>
            </a:pPr>
            <a:r>
              <a:rPr lang="fr-FR" sz="2000" dirty="0" smtClean="0">
                <a:latin typeface="+mn-lt"/>
              </a:rPr>
              <a:t> analyses factorielles : ACP, ACM</a:t>
            </a:r>
            <a:endParaRPr lang="fr-FR" sz="2000"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11188" y="404664"/>
            <a:ext cx="7775575" cy="863600"/>
          </a:xfrm>
        </p:spPr>
        <p:txBody>
          <a:bodyPr/>
          <a:lstStyle/>
          <a:p>
            <a:pPr eaLnBrk="1" hangingPunct="1"/>
            <a:r>
              <a:rPr lang="fr-FR" sz="2400" dirty="0" smtClean="0"/>
              <a:t>AFCM : quels facteurs expliquent la communauté de pensée de certains individus  ?</a:t>
            </a:r>
          </a:p>
        </p:txBody>
      </p:sp>
      <p:grpSp>
        <p:nvGrpSpPr>
          <p:cNvPr id="69636" name="Espace réservé du contenu 3"/>
          <p:cNvGrpSpPr>
            <a:grpSpLocks noGrp="1"/>
          </p:cNvGrpSpPr>
          <p:nvPr/>
        </p:nvGrpSpPr>
        <p:grpSpPr bwMode="auto">
          <a:xfrm>
            <a:off x="611188" y="1436688"/>
            <a:ext cx="7993062" cy="4945062"/>
            <a:chOff x="971550" y="908050"/>
            <a:chExt cx="8172450" cy="5718175"/>
          </a:xfrm>
        </p:grpSpPr>
        <p:pic>
          <p:nvPicPr>
            <p:cNvPr id="69638" name="Picture 3" descr="Graphique"/>
            <p:cNvPicPr>
              <a:picLocks noChangeAspect="1" noChangeArrowheads="1"/>
            </p:cNvPicPr>
            <p:nvPr/>
          </p:nvPicPr>
          <p:blipFill>
            <a:blip r:embed="rId3" cstate="print"/>
            <a:srcRect/>
            <a:stretch>
              <a:fillRect/>
            </a:stretch>
          </p:blipFill>
          <p:spPr bwMode="auto">
            <a:xfrm>
              <a:off x="971550" y="908050"/>
              <a:ext cx="8172450" cy="5718175"/>
            </a:xfrm>
            <a:prstGeom prst="rect">
              <a:avLst/>
            </a:prstGeom>
            <a:noFill/>
            <a:ln w="9525">
              <a:solidFill>
                <a:schemeClr val="tx1"/>
              </a:solidFill>
              <a:miter lim="800000"/>
              <a:headEnd/>
              <a:tailEnd/>
            </a:ln>
          </p:spPr>
        </p:pic>
        <p:sp>
          <p:nvSpPr>
            <p:cNvPr id="69639" name="Oval 5"/>
            <p:cNvSpPr>
              <a:spLocks noChangeArrowheads="1"/>
            </p:cNvSpPr>
            <p:nvPr/>
          </p:nvSpPr>
          <p:spPr bwMode="auto">
            <a:xfrm rot="-1068687">
              <a:off x="2124075" y="1844675"/>
              <a:ext cx="2592388" cy="1655763"/>
            </a:xfrm>
            <a:prstGeom prst="ellipse">
              <a:avLst/>
            </a:prstGeom>
            <a:noFill/>
            <a:ln w="9525">
              <a:solidFill>
                <a:schemeClr val="tx1"/>
              </a:solidFill>
              <a:round/>
              <a:headEnd/>
              <a:tailEnd/>
            </a:ln>
          </p:spPr>
          <p:txBody>
            <a:bodyPr wrap="none" anchor="ctr"/>
            <a:lstStyle/>
            <a:p>
              <a:endParaRPr lang="fr-FR"/>
            </a:p>
          </p:txBody>
        </p:sp>
        <p:sp>
          <p:nvSpPr>
            <p:cNvPr id="69640" name="Oval 8"/>
            <p:cNvSpPr>
              <a:spLocks noChangeArrowheads="1"/>
            </p:cNvSpPr>
            <p:nvPr/>
          </p:nvSpPr>
          <p:spPr bwMode="auto">
            <a:xfrm rot="2043692">
              <a:off x="5219700" y="1844675"/>
              <a:ext cx="2981325" cy="1584325"/>
            </a:xfrm>
            <a:prstGeom prst="ellipse">
              <a:avLst/>
            </a:prstGeom>
            <a:noFill/>
            <a:ln w="9525">
              <a:solidFill>
                <a:srgbClr val="0000FF"/>
              </a:solidFill>
              <a:round/>
              <a:headEnd/>
              <a:tailEnd/>
            </a:ln>
          </p:spPr>
          <p:txBody>
            <a:bodyPr wrap="none" anchor="ctr"/>
            <a:lstStyle/>
            <a:p>
              <a:endParaRPr lang="fr-FR"/>
            </a:p>
          </p:txBody>
        </p:sp>
        <p:sp>
          <p:nvSpPr>
            <p:cNvPr id="69641" name="Oval 13"/>
            <p:cNvSpPr>
              <a:spLocks noChangeArrowheads="1"/>
            </p:cNvSpPr>
            <p:nvPr/>
          </p:nvSpPr>
          <p:spPr bwMode="auto">
            <a:xfrm rot="1587001">
              <a:off x="2771775" y="3789363"/>
              <a:ext cx="2735263" cy="1584325"/>
            </a:xfrm>
            <a:prstGeom prst="ellipse">
              <a:avLst/>
            </a:prstGeom>
            <a:noFill/>
            <a:ln w="9525">
              <a:solidFill>
                <a:srgbClr val="FF9900"/>
              </a:solidFill>
              <a:round/>
              <a:headEnd/>
              <a:tailEnd/>
            </a:ln>
          </p:spPr>
          <p:txBody>
            <a:bodyPr wrap="none" anchor="ctr"/>
            <a:lstStyle/>
            <a:p>
              <a:endParaRPr lang="fr-FR"/>
            </a:p>
          </p:txBody>
        </p:sp>
        <p:sp>
          <p:nvSpPr>
            <p:cNvPr id="11" name="Text Box 15"/>
            <p:cNvSpPr txBox="1">
              <a:spLocks noChangeArrowheads="1"/>
            </p:cNvSpPr>
            <p:nvPr/>
          </p:nvSpPr>
          <p:spPr bwMode="auto">
            <a:xfrm>
              <a:off x="4557040" y="5724902"/>
              <a:ext cx="2179862" cy="686548"/>
            </a:xfrm>
            <a:prstGeom prst="rect">
              <a:avLst/>
            </a:prstGeom>
            <a:noFill/>
            <a:ln w="9525">
              <a:noFill/>
              <a:miter lim="800000"/>
              <a:headEnd/>
              <a:tailEnd/>
            </a:ln>
            <a:effectLst/>
          </p:spPr>
          <p:txBody>
            <a:bodyPr>
              <a:spAutoFit/>
            </a:bodyPr>
            <a:lstStyle/>
            <a:p>
              <a:pPr>
                <a:spcBef>
                  <a:spcPct val="50000"/>
                </a:spcBef>
                <a:defRPr/>
              </a:pPr>
              <a:r>
                <a:rPr lang="fr-FR" sz="1600" dirty="0">
                  <a:latin typeface="+mj-lt"/>
                </a:rPr>
                <a:t>G4-</a:t>
              </a:r>
              <a:r>
                <a:rPr lang="fr-FR" sz="1600" dirty="0" err="1">
                  <a:latin typeface="+mj-lt"/>
                </a:rPr>
                <a:t>Environmentalist</a:t>
              </a:r>
              <a:r>
                <a:rPr lang="fr-FR" sz="1600" dirty="0">
                  <a:latin typeface="+mj-lt"/>
                </a:rPr>
                <a:t> </a:t>
              </a:r>
              <a:r>
                <a:rPr lang="fr-FR" sz="1600" dirty="0" err="1">
                  <a:latin typeface="+mj-lt"/>
                </a:rPr>
                <a:t>foresters</a:t>
              </a:r>
              <a:endParaRPr lang="fr-FR" sz="1600" dirty="0">
                <a:latin typeface="+mj-lt"/>
              </a:endParaRPr>
            </a:p>
          </p:txBody>
        </p:sp>
        <p:sp>
          <p:nvSpPr>
            <p:cNvPr id="12" name="AutoShape 16"/>
            <p:cNvSpPr>
              <a:spLocks noChangeArrowheads="1"/>
            </p:cNvSpPr>
            <p:nvPr/>
          </p:nvSpPr>
          <p:spPr bwMode="auto">
            <a:xfrm>
              <a:off x="7163784" y="1412864"/>
              <a:ext cx="1728632" cy="359795"/>
            </a:xfrm>
            <a:prstGeom prst="wedgeRectCallout">
              <a:avLst>
                <a:gd name="adj1" fmla="val -47611"/>
                <a:gd name="adj2" fmla="val 69824"/>
              </a:avLst>
            </a:prstGeom>
            <a:noFill/>
            <a:ln w="9525">
              <a:noFill/>
              <a:miter lim="800000"/>
              <a:headEnd/>
              <a:tailEnd/>
            </a:ln>
            <a:effectLst/>
          </p:spPr>
          <p:txBody>
            <a:bodyPr/>
            <a:lstStyle/>
            <a:p>
              <a:pPr algn="ctr">
                <a:defRPr/>
              </a:pPr>
              <a:r>
                <a:rPr lang="fr-FR" sz="1600" dirty="0">
                  <a:latin typeface="+mj-lt"/>
                </a:rPr>
                <a:t>G1 intensive entrepreneurs</a:t>
              </a:r>
            </a:p>
          </p:txBody>
        </p:sp>
        <p:sp>
          <p:nvSpPr>
            <p:cNvPr id="13" name="Text Box 17"/>
            <p:cNvSpPr txBox="1">
              <a:spLocks noChangeArrowheads="1"/>
            </p:cNvSpPr>
            <p:nvPr/>
          </p:nvSpPr>
          <p:spPr bwMode="auto">
            <a:xfrm>
              <a:off x="1979512" y="1267845"/>
              <a:ext cx="1642606" cy="747125"/>
            </a:xfrm>
            <a:prstGeom prst="rect">
              <a:avLst/>
            </a:prstGeom>
            <a:noFill/>
            <a:ln w="9525">
              <a:noFill/>
              <a:miter lim="800000"/>
              <a:headEnd/>
              <a:tailEnd/>
            </a:ln>
            <a:effectLst/>
          </p:spPr>
          <p:txBody>
            <a:bodyPr>
              <a:spAutoFit/>
            </a:bodyPr>
            <a:lstStyle/>
            <a:p>
              <a:pPr>
                <a:spcBef>
                  <a:spcPct val="50000"/>
                </a:spcBef>
                <a:defRPr/>
              </a:pPr>
              <a:r>
                <a:rPr lang="fr-FR" sz="1800" dirty="0">
                  <a:latin typeface="+mj-lt"/>
                </a:rPr>
                <a:t>G3 Passive outsiders</a:t>
              </a:r>
            </a:p>
          </p:txBody>
        </p:sp>
        <p:sp>
          <p:nvSpPr>
            <p:cNvPr id="14" name="Text Box 18"/>
            <p:cNvSpPr txBox="1">
              <a:spLocks noChangeArrowheads="1"/>
            </p:cNvSpPr>
            <p:nvPr/>
          </p:nvSpPr>
          <p:spPr bwMode="auto">
            <a:xfrm>
              <a:off x="1331884" y="4652858"/>
              <a:ext cx="1584173" cy="747125"/>
            </a:xfrm>
            <a:prstGeom prst="rect">
              <a:avLst/>
            </a:prstGeom>
            <a:noFill/>
            <a:ln w="9525">
              <a:noFill/>
              <a:miter lim="800000"/>
              <a:headEnd/>
              <a:tailEnd/>
            </a:ln>
            <a:effectLst/>
          </p:spPr>
          <p:txBody>
            <a:bodyPr>
              <a:spAutoFit/>
            </a:bodyPr>
            <a:lstStyle/>
            <a:p>
              <a:pPr>
                <a:spcBef>
                  <a:spcPct val="50000"/>
                </a:spcBef>
                <a:defRPr/>
              </a:pPr>
              <a:r>
                <a:rPr lang="fr-FR" sz="1800" dirty="0">
                  <a:latin typeface="+mj-lt"/>
                </a:rPr>
                <a:t>G2-</a:t>
              </a:r>
              <a:r>
                <a:rPr lang="fr-FR" sz="1800" dirty="0" err="1">
                  <a:latin typeface="+mj-lt"/>
                </a:rPr>
                <a:t>Traditionalist</a:t>
              </a:r>
              <a:endParaRPr lang="fr-FR" sz="1800" dirty="0">
                <a:latin typeface="+mj-lt"/>
              </a:endParaRPr>
            </a:p>
          </p:txBody>
        </p:sp>
      </p:grpSp>
      <p:sp>
        <p:nvSpPr>
          <p:cNvPr id="69637" name="Ellipse 16"/>
          <p:cNvSpPr>
            <a:spLocks noChangeArrowheads="1"/>
          </p:cNvSpPr>
          <p:nvPr/>
        </p:nvSpPr>
        <p:spPr bwMode="auto">
          <a:xfrm>
            <a:off x="5795963" y="4724400"/>
            <a:ext cx="2447925" cy="1657350"/>
          </a:xfrm>
          <a:prstGeom prst="ellipse">
            <a:avLst/>
          </a:prstGeom>
          <a:noFill/>
          <a:ln w="9525" algn="ctr">
            <a:solidFill>
              <a:schemeClr val="tx1"/>
            </a:solidFill>
            <a:miter lim="800000"/>
            <a:headEnd/>
            <a:tailEnd/>
          </a:ln>
        </p:spPr>
        <p:txBody>
          <a:bodyPr wrap="none"/>
          <a:lstStyle/>
          <a:p>
            <a:endParaRPr lang="en-GB"/>
          </a:p>
        </p:txBody>
      </p:sp>
    </p:spTree>
    <p:extLst>
      <p:ext uri="{BB962C8B-B14F-4D97-AF65-F5344CB8AC3E}">
        <p14:creationId xmlns:p14="http://schemas.microsoft.com/office/powerpoint/2010/main" val="802946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36091" y="711883"/>
            <a:ext cx="8675687" cy="5472113"/>
          </a:xfrm>
          <a:prstGeom prst="rect">
            <a:avLst/>
          </a:prstGeom>
        </p:spPr>
        <p:txBody>
          <a:bodyPr/>
          <a:lstStyle/>
          <a:p>
            <a:pPr marL="457200" indent="-457200">
              <a:lnSpc>
                <a:spcPct val="90000"/>
              </a:lnSpc>
              <a:spcBef>
                <a:spcPct val="20000"/>
              </a:spcBef>
              <a:buClr>
                <a:srgbClr val="A50021"/>
              </a:buClr>
              <a:buSzPct val="75000"/>
              <a:buFont typeface="Wingdings" pitchFamily="2" charset="2"/>
              <a:buChar char="n"/>
              <a:defRPr/>
            </a:pPr>
            <a:r>
              <a:rPr kumimoji="0" lang="fr-FR" kern="0" dirty="0">
                <a:solidFill>
                  <a:schemeClr val="tx1">
                    <a:lumMod val="50000"/>
                  </a:schemeClr>
                </a:solidFill>
                <a:latin typeface="+mn-lt"/>
              </a:rPr>
              <a:t>Stagiaire </a:t>
            </a:r>
            <a:r>
              <a:rPr kumimoji="0" lang="fr-FR" kern="0" dirty="0" smtClean="0">
                <a:solidFill>
                  <a:schemeClr val="tx1">
                    <a:lumMod val="50000"/>
                  </a:schemeClr>
                </a:solidFill>
                <a:latin typeface="+mn-lt"/>
              </a:rPr>
              <a:t>1 </a:t>
            </a:r>
            <a:endParaRPr kumimoji="0" lang="fr-FR" kern="0" dirty="0">
              <a:solidFill>
                <a:schemeClr val="tx1">
                  <a:lumMod val="50000"/>
                </a:schemeClr>
              </a:solidFill>
              <a:latin typeface="+mn-lt"/>
            </a:endParaRPr>
          </a:p>
          <a:p>
            <a:pPr marL="1027113" lvl="1" indent="-455613">
              <a:lnSpc>
                <a:spcPct val="90000"/>
              </a:lnSpc>
              <a:spcBef>
                <a:spcPct val="20000"/>
              </a:spcBef>
              <a:buClr>
                <a:schemeClr val="accent2"/>
              </a:buClr>
              <a:buSzPct val="75000"/>
              <a:buFont typeface="Wingdings" pitchFamily="2" charset="2"/>
              <a:buChar char="n"/>
              <a:defRPr/>
            </a:pPr>
            <a:r>
              <a:rPr kumimoji="0" lang="fr-FR" sz="2000" kern="0" dirty="0">
                <a:solidFill>
                  <a:schemeClr val="tx1">
                    <a:lumMod val="50000"/>
                  </a:schemeClr>
                </a:solidFill>
                <a:latin typeface="+mn-lt"/>
              </a:rPr>
              <a:t>« </a:t>
            </a:r>
            <a:r>
              <a:rPr kumimoji="0" lang="fr-FR" sz="2000" i="1" kern="0" dirty="0">
                <a:solidFill>
                  <a:schemeClr val="tx1">
                    <a:lumMod val="50000"/>
                  </a:schemeClr>
                </a:solidFill>
                <a:latin typeface="+mn-lt"/>
              </a:rPr>
              <a:t>mon maitre de stage veut du quanti</a:t>
            </a:r>
            <a:r>
              <a:rPr kumimoji="0" lang="fr-FR" sz="2000" kern="0" dirty="0">
                <a:solidFill>
                  <a:schemeClr val="tx1">
                    <a:lumMod val="50000"/>
                  </a:schemeClr>
                </a:solidFill>
                <a:latin typeface="+mn-lt"/>
              </a:rPr>
              <a:t> » : </a:t>
            </a:r>
          </a:p>
          <a:p>
            <a:pPr marL="912813" lvl="1" indent="-228600">
              <a:lnSpc>
                <a:spcPct val="90000"/>
              </a:lnSpc>
              <a:spcBef>
                <a:spcPct val="20000"/>
              </a:spcBef>
              <a:buClr>
                <a:srgbClr val="666699"/>
              </a:buClr>
              <a:buSzPct val="70000"/>
              <a:buFont typeface="Wingdings" pitchFamily="2" charset="2"/>
              <a:buChar char="n"/>
              <a:defRPr/>
            </a:pPr>
            <a:r>
              <a:rPr kumimoji="0" lang="fr-FR" sz="1600" kern="0" dirty="0">
                <a:solidFill>
                  <a:schemeClr val="tx1">
                    <a:lumMod val="50000"/>
                  </a:schemeClr>
                </a:solidFill>
                <a:latin typeface="+mn-lt"/>
              </a:rPr>
              <a:t>Que veut savoir le maître de stage (combien de propriétaires forestiers </a:t>
            </a:r>
            <a:r>
              <a:rPr kumimoji="0" lang="fr-FR" sz="1600" kern="0" dirty="0" smtClean="0">
                <a:solidFill>
                  <a:schemeClr val="tx1">
                    <a:lumMod val="50000"/>
                  </a:schemeClr>
                </a:solidFill>
                <a:latin typeface="+mn-lt"/>
              </a:rPr>
              <a:t>n’ont pas de PSG </a:t>
            </a:r>
            <a:r>
              <a:rPr kumimoji="0" lang="fr-FR" sz="1600" kern="0" dirty="0">
                <a:solidFill>
                  <a:schemeClr val="tx1">
                    <a:lumMod val="50000"/>
                  </a:schemeClr>
                </a:solidFill>
                <a:latin typeface="+mn-lt"/>
              </a:rPr>
              <a:t>ou pourquoi  les propriétaires forestiers  n’ont pas de PSG) ? </a:t>
            </a:r>
          </a:p>
          <a:p>
            <a:pPr marL="912813" lvl="1" indent="-228600">
              <a:lnSpc>
                <a:spcPct val="90000"/>
              </a:lnSpc>
              <a:spcBef>
                <a:spcPct val="20000"/>
              </a:spcBef>
              <a:buClr>
                <a:srgbClr val="666699"/>
              </a:buClr>
              <a:buSzPct val="70000"/>
              <a:buFont typeface="Wingdings" pitchFamily="2" charset="2"/>
              <a:buChar char="n"/>
              <a:defRPr/>
            </a:pPr>
            <a:r>
              <a:rPr kumimoji="0" lang="fr-FR" sz="1600" kern="0" dirty="0">
                <a:solidFill>
                  <a:schemeClr val="tx1">
                    <a:lumMod val="50000"/>
                  </a:schemeClr>
                </a:solidFill>
                <a:latin typeface="+mn-lt"/>
              </a:rPr>
              <a:t>quelle représentativité de l’échantillon ? Quel </a:t>
            </a:r>
            <a:r>
              <a:rPr kumimoji="0" lang="fr-FR" sz="1600" kern="0" dirty="0" smtClean="0">
                <a:solidFill>
                  <a:schemeClr val="tx1">
                    <a:lumMod val="50000"/>
                  </a:schemeClr>
                </a:solidFill>
                <a:latin typeface="+mn-lt"/>
              </a:rPr>
              <a:t>taux </a:t>
            </a:r>
            <a:r>
              <a:rPr kumimoji="0" lang="fr-FR" sz="1600" kern="0" dirty="0">
                <a:solidFill>
                  <a:schemeClr val="tx1">
                    <a:lumMod val="50000"/>
                  </a:schemeClr>
                </a:solidFill>
                <a:latin typeface="+mn-lt"/>
              </a:rPr>
              <a:t>de réponse pour quelle population mère ? Comment  redresser  l’échantillon ? Comment améliorer le </a:t>
            </a:r>
            <a:r>
              <a:rPr kumimoji="0" lang="fr-FR" sz="1600" kern="0" dirty="0" err="1">
                <a:solidFill>
                  <a:schemeClr val="tx1">
                    <a:lumMod val="50000"/>
                  </a:schemeClr>
                </a:solidFill>
                <a:latin typeface="+mn-lt"/>
              </a:rPr>
              <a:t>tx</a:t>
            </a:r>
            <a:r>
              <a:rPr kumimoji="0" lang="fr-FR" sz="1600" kern="0" dirty="0">
                <a:solidFill>
                  <a:schemeClr val="tx1">
                    <a:lumMod val="50000"/>
                  </a:schemeClr>
                </a:solidFill>
                <a:latin typeface="+mn-lt"/>
              </a:rPr>
              <a:t> de réponse ?  </a:t>
            </a:r>
          </a:p>
          <a:p>
            <a:pPr marL="912813" lvl="1" indent="-228600">
              <a:lnSpc>
                <a:spcPct val="90000"/>
              </a:lnSpc>
              <a:spcBef>
                <a:spcPct val="20000"/>
              </a:spcBef>
              <a:buClr>
                <a:srgbClr val="666699"/>
              </a:buClr>
              <a:buSzPct val="70000"/>
              <a:buFont typeface="Wingdings" pitchFamily="2" charset="2"/>
              <a:buChar char="n"/>
              <a:defRPr/>
            </a:pPr>
            <a:r>
              <a:rPr kumimoji="0" lang="fr-FR" sz="1600" kern="0" dirty="0">
                <a:solidFill>
                  <a:schemeClr val="tx1">
                    <a:lumMod val="50000"/>
                  </a:schemeClr>
                </a:solidFill>
                <a:latin typeface="+mn-lt"/>
              </a:rPr>
              <a:t>quel coût ? Pop mère = 6000, échantillon final = 361, si </a:t>
            </a:r>
            <a:r>
              <a:rPr kumimoji="0" lang="fr-FR" sz="1600" kern="0" dirty="0" err="1">
                <a:solidFill>
                  <a:schemeClr val="tx1">
                    <a:lumMod val="50000"/>
                  </a:schemeClr>
                </a:solidFill>
                <a:latin typeface="+mn-lt"/>
              </a:rPr>
              <a:t>tx</a:t>
            </a:r>
            <a:r>
              <a:rPr kumimoji="0" lang="fr-FR" sz="1600" kern="0" dirty="0">
                <a:solidFill>
                  <a:schemeClr val="tx1">
                    <a:lumMod val="50000"/>
                  </a:schemeClr>
                </a:solidFill>
                <a:latin typeface="+mn-lt"/>
              </a:rPr>
              <a:t> réponse = 10% , il faut envoyer 3600 courriers, 1,50€/courrier,  coût total  : 5500</a:t>
            </a:r>
            <a:r>
              <a:rPr kumimoji="0" lang="fr-FR" sz="1600" kern="0" dirty="0" smtClean="0">
                <a:solidFill>
                  <a:schemeClr val="tx1">
                    <a:lumMod val="50000"/>
                  </a:schemeClr>
                </a:solidFill>
                <a:latin typeface="+mn-lt"/>
              </a:rPr>
              <a:t>€ =&gt; alternative : enquête internet)</a:t>
            </a:r>
            <a:endParaRPr kumimoji="0" lang="fr-FR" sz="1600" kern="0" dirty="0">
              <a:solidFill>
                <a:schemeClr val="tx1">
                  <a:lumMod val="50000"/>
                </a:schemeClr>
              </a:solidFill>
              <a:latin typeface="+mn-lt"/>
            </a:endParaRPr>
          </a:p>
          <a:p>
            <a:pPr marL="457200" indent="-457200">
              <a:lnSpc>
                <a:spcPct val="90000"/>
              </a:lnSpc>
              <a:spcBef>
                <a:spcPct val="20000"/>
              </a:spcBef>
              <a:buClr>
                <a:srgbClr val="A50021"/>
              </a:buClr>
              <a:buSzPct val="75000"/>
              <a:buFont typeface="Wingdings" pitchFamily="2" charset="2"/>
              <a:buChar char="n"/>
              <a:defRPr/>
            </a:pPr>
            <a:r>
              <a:rPr kumimoji="0" lang="fr-FR" kern="0" dirty="0">
                <a:solidFill>
                  <a:schemeClr val="tx1">
                    <a:lumMod val="50000"/>
                  </a:schemeClr>
                </a:solidFill>
                <a:latin typeface="+mn-lt"/>
              </a:rPr>
              <a:t>Stagiaire 2 </a:t>
            </a:r>
            <a:endParaRPr kumimoji="0" lang="fr-FR" kern="0" dirty="0" smtClean="0">
              <a:solidFill>
                <a:schemeClr val="tx1">
                  <a:lumMod val="50000"/>
                </a:schemeClr>
              </a:solidFill>
              <a:latin typeface="+mn-lt"/>
            </a:endParaRPr>
          </a:p>
          <a:p>
            <a:pPr marL="1027113" lvl="1" indent="-455613">
              <a:lnSpc>
                <a:spcPct val="90000"/>
              </a:lnSpc>
              <a:spcBef>
                <a:spcPct val="20000"/>
              </a:spcBef>
              <a:buClr>
                <a:schemeClr val="accent2"/>
              </a:buClr>
              <a:buSzPct val="75000"/>
              <a:buFont typeface="Wingdings" pitchFamily="2" charset="2"/>
              <a:buChar char="n"/>
              <a:defRPr/>
            </a:pPr>
            <a:r>
              <a:rPr kumimoji="0" lang="fr-FR" sz="2000" kern="0" dirty="0" smtClean="0">
                <a:solidFill>
                  <a:schemeClr val="tx1">
                    <a:lumMod val="50000"/>
                  </a:schemeClr>
                </a:solidFill>
                <a:latin typeface="+mn-lt"/>
              </a:rPr>
              <a:t>1 commune, 300 propriétaires forestiers , qui est prêt à faire du BE? le </a:t>
            </a:r>
            <a:r>
              <a:rPr kumimoji="0" lang="fr-FR" sz="2000" kern="0" dirty="0" err="1" smtClean="0">
                <a:solidFill>
                  <a:schemeClr val="tx1">
                    <a:lumMod val="50000"/>
                  </a:schemeClr>
                </a:solidFill>
                <a:latin typeface="+mn-lt"/>
              </a:rPr>
              <a:t>tx</a:t>
            </a:r>
            <a:r>
              <a:rPr kumimoji="0" lang="fr-FR" sz="2000" kern="0" dirty="0" smtClean="0">
                <a:solidFill>
                  <a:schemeClr val="tx1">
                    <a:lumMod val="50000"/>
                  </a:schemeClr>
                </a:solidFill>
                <a:latin typeface="+mn-lt"/>
              </a:rPr>
              <a:t> de réponses= 10%, J’ai fait du quanti, j’ai eu 40 réponses, est-ce représentatif ? (non, il fallait 169 réponses )</a:t>
            </a:r>
          </a:p>
          <a:p>
            <a:pPr marL="1027113" lvl="1" indent="-455613">
              <a:lnSpc>
                <a:spcPct val="90000"/>
              </a:lnSpc>
              <a:spcBef>
                <a:spcPct val="20000"/>
              </a:spcBef>
              <a:buClr>
                <a:schemeClr val="accent2"/>
              </a:buClr>
              <a:buSzPct val="75000"/>
              <a:buFont typeface="Wingdings" pitchFamily="2" charset="2"/>
              <a:buChar char="n"/>
              <a:defRPr/>
            </a:pPr>
            <a:r>
              <a:rPr kumimoji="0" lang="fr-FR" sz="2000" kern="0" dirty="0" smtClean="0">
                <a:solidFill>
                  <a:schemeClr val="tx1">
                    <a:lumMod val="50000"/>
                  </a:schemeClr>
                </a:solidFill>
                <a:latin typeface="+mn-lt"/>
              </a:rPr>
              <a:t>faut-il </a:t>
            </a:r>
            <a:r>
              <a:rPr kumimoji="0" lang="fr-FR" sz="2000" kern="0" dirty="0">
                <a:solidFill>
                  <a:schemeClr val="tx1">
                    <a:lumMod val="50000"/>
                  </a:schemeClr>
                </a:solidFill>
                <a:latin typeface="+mn-lt"/>
              </a:rPr>
              <a:t>interroger les propriétaires forestiers  &lt;1ha (pour avoir au moins 169 réponses?) ou étendre la population mère aux communes voisines?</a:t>
            </a:r>
          </a:p>
          <a:p>
            <a:pPr marL="569913" indent="-455613">
              <a:lnSpc>
                <a:spcPct val="90000"/>
              </a:lnSpc>
              <a:spcBef>
                <a:spcPct val="20000"/>
              </a:spcBef>
              <a:buClr>
                <a:schemeClr val="accent2"/>
              </a:buClr>
              <a:buSzPct val="75000"/>
              <a:buFont typeface="Wingdings" pitchFamily="2" charset="2"/>
              <a:buChar char="n"/>
              <a:defRPr/>
            </a:pPr>
            <a:r>
              <a:rPr kumimoji="0" lang="fr-FR" kern="0" dirty="0">
                <a:solidFill>
                  <a:schemeClr val="tx1">
                    <a:lumMod val="50000"/>
                  </a:schemeClr>
                </a:solidFill>
                <a:latin typeface="+mn-lt"/>
              </a:rPr>
              <a:t>Enquête </a:t>
            </a:r>
            <a:r>
              <a:rPr kumimoji="0" lang="fr-FR" kern="0" dirty="0" smtClean="0">
                <a:solidFill>
                  <a:schemeClr val="tx1">
                    <a:lumMod val="50000"/>
                  </a:schemeClr>
                </a:solidFill>
                <a:latin typeface="+mn-lt"/>
              </a:rPr>
              <a:t>internet</a:t>
            </a:r>
            <a:endParaRPr kumimoji="0" lang="fr-FR" kern="0" dirty="0">
              <a:solidFill>
                <a:schemeClr val="tx1">
                  <a:lumMod val="50000"/>
                </a:schemeClr>
              </a:solidFill>
              <a:latin typeface="+mn-lt"/>
            </a:endParaRPr>
          </a:p>
          <a:p>
            <a:pPr marL="1027113" lvl="1" indent="-455613">
              <a:lnSpc>
                <a:spcPct val="90000"/>
              </a:lnSpc>
              <a:spcBef>
                <a:spcPct val="20000"/>
              </a:spcBef>
              <a:buClr>
                <a:schemeClr val="accent2"/>
              </a:buClr>
              <a:buSzPct val="75000"/>
              <a:buFont typeface="Wingdings" pitchFamily="2" charset="2"/>
              <a:buChar char="n"/>
              <a:defRPr/>
            </a:pPr>
            <a:r>
              <a:rPr kumimoji="0" lang="fr-FR" sz="2000" kern="0" dirty="0" smtClean="0">
                <a:solidFill>
                  <a:schemeClr val="tx1">
                    <a:lumMod val="50000"/>
                  </a:schemeClr>
                </a:solidFill>
                <a:latin typeface="+mn-lt"/>
              </a:rPr>
              <a:t>Panel (liste e-mail </a:t>
            </a:r>
            <a:r>
              <a:rPr kumimoji="0" lang="fr-FR" sz="2000" kern="0" dirty="0" err="1" smtClean="0">
                <a:solidFill>
                  <a:schemeClr val="tx1">
                    <a:lumMod val="50000"/>
                  </a:schemeClr>
                </a:solidFill>
                <a:latin typeface="+mn-lt"/>
              </a:rPr>
              <a:t>pré-établie</a:t>
            </a:r>
            <a:r>
              <a:rPr kumimoji="0" lang="fr-FR" sz="2000" kern="0" dirty="0" smtClean="0">
                <a:solidFill>
                  <a:schemeClr val="tx1">
                    <a:lumMod val="50000"/>
                  </a:schemeClr>
                </a:solidFill>
                <a:latin typeface="+mn-lt"/>
              </a:rPr>
              <a:t> ex: électeurs CRPF &gt; 4 ha), </a:t>
            </a:r>
          </a:p>
          <a:p>
            <a:pPr marL="1027113" lvl="1" indent="-455613">
              <a:lnSpc>
                <a:spcPct val="90000"/>
              </a:lnSpc>
              <a:spcBef>
                <a:spcPct val="20000"/>
              </a:spcBef>
              <a:buClr>
                <a:schemeClr val="accent2"/>
              </a:buClr>
              <a:buSzPct val="75000"/>
              <a:buFont typeface="Wingdings" pitchFamily="2" charset="2"/>
              <a:buChar char="n"/>
              <a:defRPr/>
            </a:pPr>
            <a:r>
              <a:rPr kumimoji="0" lang="fr-FR" sz="2000" kern="0" dirty="0" smtClean="0">
                <a:solidFill>
                  <a:schemeClr val="tx1">
                    <a:lumMod val="50000"/>
                  </a:schemeClr>
                </a:solidFill>
                <a:latin typeface="+mn-lt"/>
              </a:rPr>
              <a:t>Faire connaitre enquête réseau </a:t>
            </a:r>
            <a:r>
              <a:rPr kumimoji="0" lang="fr-FR" sz="2000" kern="0" dirty="0">
                <a:solidFill>
                  <a:schemeClr val="tx1">
                    <a:lumMod val="50000"/>
                  </a:schemeClr>
                </a:solidFill>
                <a:latin typeface="+mn-lt"/>
              </a:rPr>
              <a:t>diffusion </a:t>
            </a:r>
            <a:r>
              <a:rPr kumimoji="0" lang="fr-FR" sz="2000" kern="0" dirty="0" smtClean="0">
                <a:solidFill>
                  <a:schemeClr val="tx1">
                    <a:lumMod val="50000"/>
                  </a:schemeClr>
                </a:solidFill>
                <a:latin typeface="+mn-lt"/>
              </a:rPr>
              <a:t>(site </a:t>
            </a:r>
            <a:r>
              <a:rPr kumimoji="0" lang="fr-FR" sz="2000" kern="0" dirty="0">
                <a:solidFill>
                  <a:schemeClr val="tx1">
                    <a:lumMod val="50000"/>
                  </a:schemeClr>
                </a:solidFill>
                <a:latin typeface="+mn-lt"/>
              </a:rPr>
              <a:t>du CRPF, site spécifique</a:t>
            </a:r>
            <a:r>
              <a:rPr kumimoji="0" lang="fr-FR" sz="2000" kern="0" dirty="0" smtClean="0">
                <a:solidFill>
                  <a:schemeClr val="tx1">
                    <a:lumMod val="50000"/>
                  </a:schemeClr>
                </a:solidFill>
                <a:latin typeface="+mn-lt"/>
              </a:rPr>
              <a:t>?)</a:t>
            </a:r>
          </a:p>
          <a:p>
            <a:pPr marL="1027113" lvl="1" indent="-455613">
              <a:lnSpc>
                <a:spcPct val="90000"/>
              </a:lnSpc>
              <a:spcBef>
                <a:spcPct val="20000"/>
              </a:spcBef>
              <a:buClr>
                <a:schemeClr val="accent2"/>
              </a:buClr>
              <a:buSzPct val="75000"/>
              <a:buFont typeface="Wingdings" pitchFamily="2" charset="2"/>
              <a:buChar char="n"/>
              <a:defRPr/>
            </a:pPr>
            <a:r>
              <a:rPr kumimoji="0" lang="fr-FR" sz="2000" kern="0" dirty="0" smtClean="0">
                <a:solidFill>
                  <a:schemeClr val="tx1">
                    <a:lumMod val="50000"/>
                  </a:schemeClr>
                </a:solidFill>
                <a:latin typeface="+mn-lt"/>
              </a:rPr>
              <a:t>Qualité ergonomique du site web </a:t>
            </a:r>
            <a:endParaRPr kumimoji="0" lang="fr-FR" sz="2000" kern="0" dirty="0">
              <a:solidFill>
                <a:schemeClr val="tx1">
                  <a:lumMod val="50000"/>
                </a:schemeClr>
              </a:solidFill>
              <a:latin typeface="+mn-lt"/>
            </a:endParaRPr>
          </a:p>
        </p:txBody>
      </p:sp>
      <p:sp>
        <p:nvSpPr>
          <p:cNvPr id="26628" name="ZoneTexte 3"/>
          <p:cNvSpPr txBox="1">
            <a:spLocks noChangeArrowheads="1"/>
          </p:cNvSpPr>
          <p:nvPr/>
        </p:nvSpPr>
        <p:spPr bwMode="auto">
          <a:xfrm>
            <a:off x="323528" y="249920"/>
            <a:ext cx="7632700" cy="461963"/>
          </a:xfrm>
          <a:prstGeom prst="rect">
            <a:avLst/>
          </a:prstGeom>
          <a:noFill/>
          <a:ln w="9525">
            <a:noFill/>
            <a:miter lim="800000"/>
            <a:headEnd/>
            <a:tailEnd/>
          </a:ln>
        </p:spPr>
        <p:txBody>
          <a:bodyPr>
            <a:spAutoFit/>
          </a:bodyPr>
          <a:lstStyle/>
          <a:p>
            <a:pPr>
              <a:defRPr/>
            </a:pPr>
            <a:r>
              <a:rPr lang="fr-FR" b="1" dirty="0">
                <a:solidFill>
                  <a:srgbClr val="00A3A6"/>
                </a:solidFill>
                <a:latin typeface="+mj-lt"/>
                <a:ea typeface="+mj-ea"/>
                <a:cs typeface="+mj-cs"/>
              </a:rPr>
              <a:t>Problème des enquêtes quantitatives en stage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11560" y="404664"/>
            <a:ext cx="8154987" cy="533400"/>
          </a:xfrm>
        </p:spPr>
        <p:txBody>
          <a:bodyPr>
            <a:normAutofit/>
          </a:bodyPr>
          <a:lstStyle/>
          <a:p>
            <a:pPr eaLnBrk="1" hangingPunct="1"/>
            <a:r>
              <a:rPr lang="fr-FR" sz="3200" dirty="0" smtClean="0"/>
              <a:t>2.3- Approche qualitative</a:t>
            </a:r>
          </a:p>
        </p:txBody>
      </p:sp>
      <p:sp>
        <p:nvSpPr>
          <p:cNvPr id="28676" name="Rectangle 3"/>
          <p:cNvSpPr>
            <a:spLocks noGrp="1" noChangeArrowheads="1"/>
          </p:cNvSpPr>
          <p:nvPr>
            <p:ph idx="1"/>
          </p:nvPr>
        </p:nvSpPr>
        <p:spPr>
          <a:xfrm>
            <a:off x="467544" y="1196752"/>
            <a:ext cx="8229600" cy="4789488"/>
          </a:xfrm>
        </p:spPr>
        <p:txBody>
          <a:bodyPr/>
          <a:lstStyle/>
          <a:p>
            <a:pPr marL="168275" indent="-168275" eaLnBrk="1" hangingPunct="1">
              <a:lnSpc>
                <a:spcPct val="80000"/>
              </a:lnSpc>
            </a:pPr>
            <a:r>
              <a:rPr lang="fr-FR" sz="2400" b="1" u="sng" dirty="0" smtClean="0">
                <a:solidFill>
                  <a:srgbClr val="000000"/>
                </a:solidFill>
              </a:rPr>
              <a:t> Comprendre et expliquer les opinions de façon approfondie</a:t>
            </a:r>
          </a:p>
          <a:p>
            <a:pPr marL="358775" lvl="1" indent="0" eaLnBrk="1" hangingPunct="1">
              <a:lnSpc>
                <a:spcPct val="80000"/>
              </a:lnSpc>
              <a:buNone/>
            </a:pPr>
            <a:r>
              <a:rPr lang="fr-FR" sz="2400" b="1" dirty="0" smtClean="0">
                <a:solidFill>
                  <a:srgbClr val="000000"/>
                </a:solidFill>
              </a:rPr>
              <a:t> </a:t>
            </a:r>
          </a:p>
          <a:p>
            <a:pPr marL="392113" lvl="1" indent="-33338" eaLnBrk="1" hangingPunct="1">
              <a:lnSpc>
                <a:spcPct val="100000"/>
              </a:lnSpc>
            </a:pPr>
            <a:r>
              <a:rPr lang="fr-FR" sz="2400" b="1" u="sng" dirty="0" smtClean="0">
                <a:solidFill>
                  <a:srgbClr val="000000"/>
                </a:solidFill>
              </a:rPr>
              <a:t>Pourquoi </a:t>
            </a:r>
            <a:r>
              <a:rPr lang="fr-FR" sz="1800" b="1" u="sng" dirty="0" smtClean="0">
                <a:solidFill>
                  <a:srgbClr val="000000"/>
                </a:solidFill>
              </a:rPr>
              <a:t>les gens pensent que</a:t>
            </a:r>
            <a:r>
              <a:rPr lang="fr-FR" sz="1800" dirty="0" smtClean="0">
                <a:solidFill>
                  <a:srgbClr val="000000"/>
                </a:solidFill>
              </a:rPr>
              <a:t> la forêt doit remplir telle ou telle fonction et </a:t>
            </a:r>
          </a:p>
          <a:p>
            <a:pPr marL="392113" lvl="1" indent="-33338" eaLnBrk="1" hangingPunct="1">
              <a:lnSpc>
                <a:spcPct val="100000"/>
              </a:lnSpc>
            </a:pPr>
            <a:r>
              <a:rPr lang="fr-FR" sz="1800" b="1" dirty="0">
                <a:solidFill>
                  <a:srgbClr val="000000"/>
                </a:solidFill>
              </a:rPr>
              <a:t> </a:t>
            </a:r>
            <a:r>
              <a:rPr lang="fr-FR" sz="2400" b="1" dirty="0" smtClean="0">
                <a:solidFill>
                  <a:srgbClr val="000000"/>
                </a:solidFill>
              </a:rPr>
              <a:t>comment</a:t>
            </a:r>
            <a:r>
              <a:rPr lang="fr-FR" sz="1800" dirty="0" smtClean="0">
                <a:solidFill>
                  <a:srgbClr val="000000"/>
                </a:solidFill>
              </a:rPr>
              <a:t> jugent-ils telles ou telles actions…?</a:t>
            </a:r>
            <a:r>
              <a:rPr lang="fr-FR" sz="2400" dirty="0" smtClean="0">
                <a:solidFill>
                  <a:srgbClr val="000000"/>
                </a:solidFill>
              </a:rPr>
              <a:t> </a:t>
            </a:r>
          </a:p>
          <a:p>
            <a:pPr marL="392113" lvl="1" indent="-33338" eaLnBrk="1" hangingPunct="1">
              <a:lnSpc>
                <a:spcPct val="100000"/>
              </a:lnSpc>
            </a:pPr>
            <a:r>
              <a:rPr lang="fr-FR" sz="2400" dirty="0" smtClean="0">
                <a:solidFill>
                  <a:srgbClr val="000000"/>
                </a:solidFill>
              </a:rPr>
              <a:t> Recueillir un point de vue global sur un thème donné </a:t>
            </a:r>
          </a:p>
          <a:p>
            <a:pPr marL="392113" lvl="1" indent="-33338" eaLnBrk="1" hangingPunct="1">
              <a:lnSpc>
                <a:spcPct val="100000"/>
              </a:lnSpc>
            </a:pPr>
            <a:r>
              <a:rPr lang="fr-FR" sz="2400" dirty="0" smtClean="0">
                <a:solidFill>
                  <a:srgbClr val="000000"/>
                </a:solidFill>
              </a:rPr>
              <a:t> Recueillir informations sur des processus et les représentations sociales/préférences</a:t>
            </a:r>
          </a:p>
          <a:p>
            <a:pPr marL="392113" lvl="1" indent="-33338" eaLnBrk="1" hangingPunct="1">
              <a:lnSpc>
                <a:spcPct val="100000"/>
              </a:lnSpc>
            </a:pPr>
            <a:r>
              <a:rPr lang="fr-FR" sz="2400" dirty="0" smtClean="0">
                <a:solidFill>
                  <a:srgbClr val="000000"/>
                </a:solidFill>
              </a:rPr>
              <a:t>Enquête sur de petits territoires (commune- canton- filière) et sur base d’un échantillon, petit (20-50) et très diversifié </a:t>
            </a:r>
          </a:p>
          <a:p>
            <a:pPr marL="392113" lvl="1" indent="-33338" eaLnBrk="1" hangingPunct="1">
              <a:lnSpc>
                <a:spcPct val="100000"/>
              </a:lnSpc>
            </a:pPr>
            <a:r>
              <a:rPr lang="fr-FR" sz="2400" dirty="0" smtClean="0">
                <a:solidFill>
                  <a:srgbClr val="000000"/>
                </a:solidFill>
              </a:rPr>
              <a:t>Tester des hypothèses et variables plus complexes (réseau social informel, catégories de pensée)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539552" y="548680"/>
            <a:ext cx="7772400" cy="784225"/>
          </a:xfrm>
        </p:spPr>
        <p:txBody>
          <a:bodyPr>
            <a:normAutofit/>
          </a:bodyPr>
          <a:lstStyle/>
          <a:p>
            <a:pPr eaLnBrk="1" hangingPunct="1"/>
            <a:r>
              <a:rPr lang="fr-FR" sz="2800" dirty="0" smtClean="0"/>
              <a:t>Complémentarité des méthodes</a:t>
            </a:r>
          </a:p>
        </p:txBody>
      </p:sp>
      <p:sp>
        <p:nvSpPr>
          <p:cNvPr id="29700" name="Rectangle 3"/>
          <p:cNvSpPr>
            <a:spLocks noGrp="1" noChangeArrowheads="1"/>
          </p:cNvSpPr>
          <p:nvPr>
            <p:ph idx="1"/>
          </p:nvPr>
        </p:nvSpPr>
        <p:spPr>
          <a:xfrm>
            <a:off x="611560" y="1412776"/>
            <a:ext cx="8083550" cy="4156075"/>
          </a:xfrm>
        </p:spPr>
        <p:txBody>
          <a:bodyPr/>
          <a:lstStyle/>
          <a:p>
            <a:pPr eaLnBrk="1" hangingPunct="1">
              <a:lnSpc>
                <a:spcPct val="80000"/>
              </a:lnSpc>
            </a:pPr>
            <a:r>
              <a:rPr lang="fr-FR" sz="2800" dirty="0" smtClean="0">
                <a:solidFill>
                  <a:srgbClr val="000000"/>
                </a:solidFill>
              </a:rPr>
              <a:t>Qualitatif  et Quantitatif  ne s’opposent pas mais sont complémentaires</a:t>
            </a:r>
            <a:r>
              <a:rPr lang="fr-FR" sz="3600" dirty="0" smtClean="0">
                <a:solidFill>
                  <a:srgbClr val="000000"/>
                </a:solidFill>
              </a:rPr>
              <a:t> : </a:t>
            </a:r>
          </a:p>
          <a:p>
            <a:pPr lvl="1" eaLnBrk="1" hangingPunct="1">
              <a:lnSpc>
                <a:spcPct val="80000"/>
              </a:lnSpc>
            </a:pPr>
            <a:r>
              <a:rPr lang="fr-FR" sz="2400" dirty="0" smtClean="0">
                <a:solidFill>
                  <a:srgbClr val="000000"/>
                </a:solidFill>
              </a:rPr>
              <a:t>Pré-enquête qualitative : quels thèmes seront pertinents pour le questionnaire ?</a:t>
            </a:r>
          </a:p>
          <a:p>
            <a:pPr lvl="2" eaLnBrk="1" hangingPunct="1">
              <a:lnSpc>
                <a:spcPct val="80000"/>
              </a:lnSpc>
            </a:pPr>
            <a:r>
              <a:rPr lang="fr-FR" sz="2000" dirty="0" smtClean="0">
                <a:solidFill>
                  <a:srgbClr val="000000"/>
                </a:solidFill>
              </a:rPr>
              <a:t>Ex: Faut-il distinguer différents types de promenade ?</a:t>
            </a:r>
          </a:p>
          <a:p>
            <a:pPr lvl="3" eaLnBrk="1" hangingPunct="1">
              <a:lnSpc>
                <a:spcPct val="80000"/>
              </a:lnSpc>
            </a:pPr>
            <a:r>
              <a:rPr lang="fr-FR" sz="1800" dirty="0" smtClean="0">
                <a:solidFill>
                  <a:srgbClr val="000000"/>
                </a:solidFill>
              </a:rPr>
              <a:t>Seul, avec enfants, avec famille, avec amis, avec mon chien…</a:t>
            </a:r>
          </a:p>
          <a:p>
            <a:pPr lvl="1" eaLnBrk="1" hangingPunct="1">
              <a:lnSpc>
                <a:spcPct val="80000"/>
              </a:lnSpc>
            </a:pPr>
            <a:r>
              <a:rPr lang="fr-FR" sz="2400" dirty="0" smtClean="0">
                <a:solidFill>
                  <a:srgbClr val="000000"/>
                </a:solidFill>
              </a:rPr>
              <a:t>Enquête quantitative : </a:t>
            </a:r>
          </a:p>
          <a:p>
            <a:pPr lvl="2" eaLnBrk="1" hangingPunct="1">
              <a:lnSpc>
                <a:spcPct val="80000"/>
              </a:lnSpc>
            </a:pPr>
            <a:r>
              <a:rPr lang="fr-FR" sz="2000" dirty="0" smtClean="0">
                <a:solidFill>
                  <a:srgbClr val="000000"/>
                </a:solidFill>
              </a:rPr>
              <a:t>Ex : combien de gens se promènent en forêt…  ?</a:t>
            </a:r>
          </a:p>
          <a:p>
            <a:pPr lvl="1" eaLnBrk="1" hangingPunct="1">
              <a:lnSpc>
                <a:spcPct val="80000"/>
              </a:lnSpc>
            </a:pPr>
            <a:r>
              <a:rPr lang="fr-FR" sz="2400" dirty="0" smtClean="0">
                <a:solidFill>
                  <a:srgbClr val="000000"/>
                </a:solidFill>
              </a:rPr>
              <a:t>Approfondissement qualitatif : </a:t>
            </a:r>
          </a:p>
          <a:p>
            <a:pPr lvl="2" eaLnBrk="1" hangingPunct="1">
              <a:lnSpc>
                <a:spcPct val="80000"/>
              </a:lnSpc>
            </a:pPr>
            <a:r>
              <a:rPr lang="fr-FR" sz="2000" dirty="0" smtClean="0">
                <a:solidFill>
                  <a:srgbClr val="000000"/>
                </a:solidFill>
              </a:rPr>
              <a:t>comment expliquer certaines réponses du questionnaire ? Pourquoi les femmes </a:t>
            </a:r>
            <a:r>
              <a:rPr lang="fr-FR" sz="2000" dirty="0" err="1" smtClean="0">
                <a:solidFill>
                  <a:srgbClr val="000000"/>
                </a:solidFill>
              </a:rPr>
              <a:t>ont-elles</a:t>
            </a:r>
            <a:r>
              <a:rPr lang="fr-FR" sz="2000" dirty="0" smtClean="0">
                <a:solidFill>
                  <a:srgbClr val="000000"/>
                </a:solidFill>
              </a:rPr>
              <a:t> coché  la réponse A (se promène avec quelqu’un) plutôt que B (se promène seul)</a:t>
            </a:r>
            <a:endParaRPr lang="fr-FR" sz="2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611188" y="192137"/>
            <a:ext cx="7772400" cy="639192"/>
          </a:xfrm>
        </p:spPr>
        <p:txBody>
          <a:bodyPr/>
          <a:lstStyle/>
          <a:p>
            <a:r>
              <a:rPr lang="fr-FR" sz="3200" dirty="0" smtClean="0"/>
              <a:t>Analyse comparative (</a:t>
            </a:r>
            <a:r>
              <a:rPr lang="fr-FR" sz="3200" dirty="0" err="1" smtClean="0"/>
              <a:t>Vigour</a:t>
            </a:r>
            <a:r>
              <a:rPr lang="fr-FR" sz="3200" dirty="0" smtClean="0"/>
              <a:t>, 2005)</a:t>
            </a:r>
          </a:p>
        </p:txBody>
      </p:sp>
      <p:graphicFrame>
        <p:nvGraphicFramePr>
          <p:cNvPr id="5" name="Tableau 4"/>
          <p:cNvGraphicFramePr>
            <a:graphicFrameLocks noGrp="1"/>
          </p:cNvGraphicFramePr>
          <p:nvPr>
            <p:extLst>
              <p:ext uri="{D42A27DB-BD31-4B8C-83A1-F6EECF244321}">
                <p14:modId xmlns:p14="http://schemas.microsoft.com/office/powerpoint/2010/main" val="1138966304"/>
              </p:ext>
            </p:extLst>
          </p:nvPr>
        </p:nvGraphicFramePr>
        <p:xfrm>
          <a:off x="755650" y="1931701"/>
          <a:ext cx="7992814" cy="4521362"/>
        </p:xfrm>
        <a:graphic>
          <a:graphicData uri="http://schemas.openxmlformats.org/drawingml/2006/table">
            <a:tbl>
              <a:tblPr/>
              <a:tblGrid>
                <a:gridCol w="136807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5256584">
                  <a:extLst>
                    <a:ext uri="{9D8B030D-6E8A-4147-A177-3AD203B41FA5}">
                      <a16:colId xmlns:a16="http://schemas.microsoft.com/office/drawing/2014/main" val="20002"/>
                    </a:ext>
                  </a:extLst>
                </a:gridCol>
              </a:tblGrid>
              <a:tr h="452135">
                <a:tc>
                  <a:txBody>
                    <a:bodyPr/>
                    <a:lstStyle/>
                    <a:p>
                      <a:pPr algn="just">
                        <a:spcAft>
                          <a:spcPts val="0"/>
                        </a:spcAft>
                      </a:pPr>
                      <a:r>
                        <a:rPr lang="fr-FR" sz="1400" b="1" dirty="0" smtClean="0">
                          <a:solidFill>
                            <a:srgbClr val="000000"/>
                          </a:solidFill>
                          <a:latin typeface="Times New Roman"/>
                          <a:ea typeface="Times New Roman"/>
                        </a:rPr>
                        <a:t>Objectifs de la comparaison</a:t>
                      </a:r>
                      <a:endParaRPr lang="fr-FR" sz="14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b="1" dirty="0">
                          <a:solidFill>
                            <a:srgbClr val="000000"/>
                          </a:solidFill>
                          <a:latin typeface="Times New Roman"/>
                          <a:ea typeface="Times New Roman"/>
                        </a:rPr>
                        <a:t>Logique de la comparaison </a:t>
                      </a:r>
                      <a:endParaRPr lang="fr-FR" sz="14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4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0341">
                <a:tc>
                  <a:txBody>
                    <a:bodyPr/>
                    <a:lstStyle/>
                    <a:p>
                      <a:pPr algn="just">
                        <a:spcAft>
                          <a:spcPts val="0"/>
                        </a:spcAft>
                      </a:pPr>
                      <a:r>
                        <a:rPr lang="fr-FR" sz="1400" dirty="0">
                          <a:solidFill>
                            <a:srgbClr val="000000"/>
                          </a:solidFill>
                          <a:latin typeface="Times New Roman"/>
                          <a:ea typeface="Times New Roman"/>
                        </a:rPr>
                        <a:t>Prendre de la distance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solidFill>
                            <a:srgbClr val="000000"/>
                          </a:solidFill>
                          <a:latin typeface="Times New Roman"/>
                          <a:ea typeface="Times New Roman"/>
                        </a:rPr>
                        <a:t>épistémologique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solidFill>
                            <a:srgbClr val="000000"/>
                          </a:solidFill>
                          <a:latin typeface="Times New Roman"/>
                          <a:ea typeface="Times New Roman"/>
                        </a:rPr>
                        <a:t>Ex : adoption d’une innovation : Introduire une rupture avec le sens commun pour dégager des caractéristiques du changement et ce qui fait qu’une innovation finit par se transformer en </a:t>
                      </a:r>
                      <a:r>
                        <a:rPr lang="fr-FR" sz="1400" dirty="0" err="1">
                          <a:solidFill>
                            <a:srgbClr val="000000"/>
                          </a:solidFill>
                          <a:latin typeface="Times New Roman"/>
                          <a:ea typeface="Times New Roman"/>
                        </a:rPr>
                        <a:t>mvt</a:t>
                      </a:r>
                      <a:r>
                        <a:rPr lang="fr-FR" sz="1400" dirty="0">
                          <a:solidFill>
                            <a:srgbClr val="000000"/>
                          </a:solidFill>
                          <a:latin typeface="Times New Roman"/>
                          <a:ea typeface="Times New Roman"/>
                        </a:rPr>
                        <a:t> collectif (</a:t>
                      </a:r>
                      <a:r>
                        <a:rPr lang="fr-FR" sz="1400" dirty="0" err="1">
                          <a:solidFill>
                            <a:srgbClr val="000000"/>
                          </a:solidFill>
                          <a:latin typeface="Times New Roman"/>
                          <a:ea typeface="Times New Roman"/>
                        </a:rPr>
                        <a:t>Degenne</a:t>
                      </a:r>
                      <a:r>
                        <a:rPr lang="fr-FR" sz="1400" dirty="0">
                          <a:solidFill>
                            <a:srgbClr val="000000"/>
                          </a:solidFill>
                          <a:latin typeface="Times New Roman"/>
                          <a:ea typeface="Times New Roman"/>
                        </a:rPr>
                        <a:t> et </a:t>
                      </a:r>
                      <a:r>
                        <a:rPr lang="fr-FR" sz="1400" dirty="0" err="1">
                          <a:solidFill>
                            <a:srgbClr val="000000"/>
                          </a:solidFill>
                          <a:latin typeface="Times New Roman"/>
                          <a:ea typeface="Times New Roman"/>
                        </a:rPr>
                        <a:t>Forsé</a:t>
                      </a:r>
                      <a:r>
                        <a:rPr lang="fr-FR" sz="1400" dirty="0">
                          <a:solidFill>
                            <a:srgbClr val="000000"/>
                          </a:solidFill>
                          <a:latin typeface="Times New Roman"/>
                          <a:ea typeface="Times New Roman"/>
                        </a:rPr>
                        <a:t>, 1994, p. 184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6408">
                <a:tc>
                  <a:txBody>
                    <a:bodyPr/>
                    <a:lstStyle/>
                    <a:p>
                      <a:pPr algn="just">
                        <a:spcAft>
                          <a:spcPts val="0"/>
                        </a:spcAft>
                      </a:pPr>
                      <a:r>
                        <a:rPr lang="fr-FR" sz="1400">
                          <a:solidFill>
                            <a:schemeClr val="accent2"/>
                          </a:solidFill>
                          <a:latin typeface="Times New Roman"/>
                          <a:ea typeface="Times New Roman"/>
                        </a:rPr>
                        <a:t>Mieux connaître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a:solidFill>
                            <a:schemeClr val="accent2"/>
                          </a:solidFill>
                          <a:latin typeface="Times New Roman"/>
                          <a:ea typeface="Times New Roman"/>
                        </a:rPr>
                        <a:t>descriptive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solidFill>
                            <a:schemeClr val="accent2"/>
                          </a:solidFill>
                          <a:latin typeface="Times New Roman"/>
                          <a:ea typeface="Times New Roman"/>
                        </a:rPr>
                        <a:t>Ex : décrire des comportements : les pionniers (des marginaux), les innovateurs (relais d’opinions), les suiveurs (qui se range à l’opinion dominante), </a:t>
                      </a:r>
                      <a:r>
                        <a:rPr lang="fr-FR" sz="1400" dirty="0" smtClean="0">
                          <a:solidFill>
                            <a:schemeClr val="accent2"/>
                          </a:solidFill>
                          <a:latin typeface="Times New Roman"/>
                          <a:ea typeface="Times New Roman"/>
                        </a:rPr>
                        <a:t>les réticents </a:t>
                      </a:r>
                      <a:r>
                        <a:rPr lang="fr-FR" sz="1400" dirty="0">
                          <a:solidFill>
                            <a:schemeClr val="accent2"/>
                          </a:solidFill>
                          <a:latin typeface="Times New Roman"/>
                          <a:ea typeface="Times New Roman"/>
                        </a:rPr>
                        <a:t>(qui adoptent l’innovation car ils ne peuvent échapper au </a:t>
                      </a:r>
                      <a:r>
                        <a:rPr lang="fr-FR" sz="1400" dirty="0" err="1">
                          <a:solidFill>
                            <a:schemeClr val="accent2"/>
                          </a:solidFill>
                          <a:latin typeface="Times New Roman"/>
                          <a:ea typeface="Times New Roman"/>
                        </a:rPr>
                        <a:t>mvt</a:t>
                      </a:r>
                      <a:r>
                        <a:rPr lang="fr-FR" sz="1400" dirty="0">
                          <a:solidFill>
                            <a:schemeClr val="accent2"/>
                          </a:solidFill>
                          <a:latin typeface="Times New Roman"/>
                          <a:ea typeface="Times New Roman"/>
                        </a:rPr>
                        <a:t> dominant) </a:t>
                      </a:r>
                    </a:p>
                    <a:p>
                      <a:pPr algn="just">
                        <a:spcAft>
                          <a:spcPts val="0"/>
                        </a:spcAft>
                      </a:pPr>
                      <a:r>
                        <a:rPr lang="fr-FR" sz="1400" dirty="0">
                          <a:solidFill>
                            <a:schemeClr val="accent2"/>
                          </a:solidFill>
                          <a:latin typeface="Times New Roman"/>
                          <a:ea typeface="Times New Roman"/>
                        </a:rPr>
                        <a:t>Modélisation : : ex typologie des comportements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8205">
                <a:tc>
                  <a:txBody>
                    <a:bodyPr/>
                    <a:lstStyle/>
                    <a:p>
                      <a:pPr algn="just">
                        <a:spcAft>
                          <a:spcPts val="0"/>
                        </a:spcAft>
                      </a:pPr>
                      <a:r>
                        <a:rPr lang="fr-FR" sz="1400">
                          <a:solidFill>
                            <a:schemeClr val="accent2"/>
                          </a:solidFill>
                          <a:latin typeface="Times New Roman"/>
                          <a:ea typeface="Times New Roman"/>
                        </a:rPr>
                        <a:t>Classer ordonner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a:solidFill>
                            <a:schemeClr val="accent2"/>
                          </a:solidFill>
                          <a:latin typeface="Times New Roman"/>
                          <a:ea typeface="Times New Roman"/>
                        </a:rPr>
                        <a:t>explicative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solidFill>
                            <a:schemeClr val="accent2"/>
                          </a:solidFill>
                          <a:latin typeface="Times New Roman"/>
                          <a:ea typeface="Times New Roman"/>
                        </a:rPr>
                        <a:t>Ex : expliquer les canaux de diffusion et délais de diffusion d’une innovation (ex : les exigences du progrès technique et économique).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4273">
                <a:tc>
                  <a:txBody>
                    <a:bodyPr/>
                    <a:lstStyle/>
                    <a:p>
                      <a:pPr algn="just">
                        <a:spcAft>
                          <a:spcPts val="0"/>
                        </a:spcAft>
                      </a:pPr>
                      <a:r>
                        <a:rPr lang="fr-FR" sz="1400">
                          <a:solidFill>
                            <a:srgbClr val="000000"/>
                          </a:solidFill>
                          <a:latin typeface="Times New Roman"/>
                          <a:ea typeface="Times New Roman"/>
                        </a:rPr>
                        <a:t>généraliser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a:solidFill>
                            <a:srgbClr val="000000"/>
                          </a:solidFill>
                          <a:latin typeface="Times New Roman"/>
                          <a:ea typeface="Times New Roman"/>
                        </a:rPr>
                        <a:t>théorique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solidFill>
                            <a:srgbClr val="000000"/>
                          </a:solidFill>
                          <a:latin typeface="Times New Roman"/>
                          <a:ea typeface="Times New Roman"/>
                        </a:rPr>
                        <a:t>Ex : Théorie du </a:t>
                      </a:r>
                      <a:r>
                        <a:rPr lang="fr-FR" sz="1400" dirty="0" err="1">
                          <a:solidFill>
                            <a:srgbClr val="000000"/>
                          </a:solidFill>
                          <a:latin typeface="Times New Roman"/>
                          <a:ea typeface="Times New Roman"/>
                        </a:rPr>
                        <a:t>two</a:t>
                      </a:r>
                      <a:r>
                        <a:rPr lang="fr-FR" sz="1400" dirty="0">
                          <a:solidFill>
                            <a:srgbClr val="000000"/>
                          </a:solidFill>
                          <a:latin typeface="Times New Roman"/>
                          <a:ea typeface="Times New Roman"/>
                        </a:rPr>
                        <a:t> </a:t>
                      </a:r>
                      <a:r>
                        <a:rPr lang="fr-FR" sz="1400" dirty="0" err="1">
                          <a:solidFill>
                            <a:srgbClr val="000000"/>
                          </a:solidFill>
                          <a:latin typeface="Times New Roman"/>
                          <a:ea typeface="Times New Roman"/>
                        </a:rPr>
                        <a:t>steps</a:t>
                      </a:r>
                      <a:r>
                        <a:rPr lang="fr-FR" sz="1400" dirty="0">
                          <a:solidFill>
                            <a:srgbClr val="000000"/>
                          </a:solidFill>
                          <a:latin typeface="Times New Roman"/>
                          <a:ea typeface="Times New Roman"/>
                        </a:rPr>
                        <a:t> : idée diffusée une première fois dans les médias ne s’impose pas. Adoption seulement après sa reprise par leaders d’opinion. (p. 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0750" name="Rectangle 1"/>
          <p:cNvSpPr>
            <a:spLocks noChangeArrowheads="1"/>
          </p:cNvSpPr>
          <p:nvPr/>
        </p:nvSpPr>
        <p:spPr bwMode="auto">
          <a:xfrm>
            <a:off x="611188" y="990600"/>
            <a:ext cx="8065268" cy="707886"/>
          </a:xfrm>
          <a:prstGeom prst="rect">
            <a:avLst/>
          </a:prstGeom>
          <a:noFill/>
          <a:ln w="9525">
            <a:noFill/>
            <a:miter lim="800000"/>
            <a:headEnd/>
            <a:tailEnd/>
          </a:ln>
        </p:spPr>
        <p:txBody>
          <a:bodyPr wrap="square" anchor="ctr">
            <a:spAutoFit/>
          </a:bodyPr>
          <a:lstStyle/>
          <a:p>
            <a:pPr eaLnBrk="0" hangingPunct="0">
              <a:buFontTx/>
              <a:buChar char="•"/>
              <a:tabLst>
                <a:tab pos="457200" algn="l"/>
              </a:tabLst>
            </a:pPr>
            <a:r>
              <a:rPr lang="fr-FR" sz="2000" dirty="0" smtClean="0">
                <a:solidFill>
                  <a:srgbClr val="000000"/>
                </a:solidFill>
                <a:latin typeface="+mn-lt"/>
              </a:rPr>
              <a:t> Enjeux </a:t>
            </a:r>
            <a:r>
              <a:rPr lang="fr-FR" sz="2000" dirty="0">
                <a:solidFill>
                  <a:srgbClr val="000000"/>
                </a:solidFill>
                <a:latin typeface="+mn-lt"/>
              </a:rPr>
              <a:t>de la comparaison : comparer pour quoi faire ?</a:t>
            </a:r>
          </a:p>
          <a:p>
            <a:pPr eaLnBrk="0" hangingPunct="0">
              <a:buFontTx/>
              <a:buChar char="•"/>
              <a:tabLst>
                <a:tab pos="457200" algn="l"/>
              </a:tabLst>
            </a:pPr>
            <a:r>
              <a:rPr lang="fr-FR" sz="2000" dirty="0">
                <a:solidFill>
                  <a:srgbClr val="000000"/>
                </a:solidFill>
                <a:latin typeface="+mn-lt"/>
              </a:rPr>
              <a:t> Comparer quoi ? Des terrains, des acteurs, des pratiques, des </a:t>
            </a:r>
            <a:r>
              <a:rPr lang="fr-FR" sz="2000" dirty="0" smtClean="0">
                <a:solidFill>
                  <a:srgbClr val="000000"/>
                </a:solidFill>
                <a:latin typeface="+mn-lt"/>
              </a:rPr>
              <a:t>techniques…  </a:t>
            </a:r>
            <a:endParaRPr lang="fr-FR" sz="2000" dirty="0">
              <a:solidFill>
                <a:srgbClr val="000000"/>
              </a:solidFill>
              <a:latin typeface="+mn-lt"/>
            </a:endParaRPr>
          </a:p>
        </p:txBody>
      </p:sp>
      <p:sp>
        <p:nvSpPr>
          <p:cNvPr id="2" name="Flèche droite 1"/>
          <p:cNvSpPr/>
          <p:nvPr/>
        </p:nvSpPr>
        <p:spPr>
          <a:xfrm>
            <a:off x="107504" y="400506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droite 5"/>
          <p:cNvSpPr/>
          <p:nvPr/>
        </p:nvSpPr>
        <p:spPr>
          <a:xfrm>
            <a:off x="107504" y="501317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611560" y="548680"/>
            <a:ext cx="8077200" cy="685800"/>
          </a:xfrm>
        </p:spPr>
        <p:txBody>
          <a:bodyPr>
            <a:normAutofit/>
          </a:bodyPr>
          <a:lstStyle/>
          <a:p>
            <a:pPr eaLnBrk="1" hangingPunct="1"/>
            <a:r>
              <a:rPr lang="fr-FR" sz="2800" dirty="0" smtClean="0"/>
              <a:t>2.3.1 - Les différents types d’entretien</a:t>
            </a:r>
            <a:r>
              <a:rPr lang="fr-FR" sz="2800" u="sng" dirty="0" smtClean="0"/>
              <a:t> </a:t>
            </a:r>
          </a:p>
        </p:txBody>
      </p:sp>
      <p:sp>
        <p:nvSpPr>
          <p:cNvPr id="34820" name="Rectangle 3"/>
          <p:cNvSpPr>
            <a:spLocks noGrp="1" noChangeArrowheads="1"/>
          </p:cNvSpPr>
          <p:nvPr>
            <p:ph idx="1"/>
          </p:nvPr>
        </p:nvSpPr>
        <p:spPr>
          <a:xfrm>
            <a:off x="755650" y="1524000"/>
            <a:ext cx="8137525" cy="4800600"/>
          </a:xfrm>
        </p:spPr>
        <p:txBody>
          <a:bodyPr/>
          <a:lstStyle/>
          <a:p>
            <a:pPr eaLnBrk="1" hangingPunct="1">
              <a:lnSpc>
                <a:spcPct val="80000"/>
              </a:lnSpc>
            </a:pPr>
            <a:r>
              <a:rPr lang="fr-FR" sz="2400" dirty="0" smtClean="0">
                <a:solidFill>
                  <a:srgbClr val="000000"/>
                </a:solidFill>
              </a:rPr>
              <a:t>Entretien compréhensif : se familiariser avec les définitions/constructions d’un collectif tout en s’en distanciant</a:t>
            </a:r>
            <a:endParaRPr lang="fr-FR" sz="2400" dirty="0" smtClean="0">
              <a:solidFill>
                <a:srgbClr val="000000"/>
              </a:solidFill>
              <a:cs typeface="Times New Roman" pitchFamily="18" charset="0"/>
            </a:endParaRPr>
          </a:p>
          <a:p>
            <a:pPr algn="just" eaLnBrk="1" hangingPunct="1">
              <a:lnSpc>
                <a:spcPct val="80000"/>
              </a:lnSpc>
            </a:pPr>
            <a:r>
              <a:rPr lang="fr-FR" sz="2400" dirty="0" smtClean="0">
                <a:solidFill>
                  <a:srgbClr val="000000"/>
                </a:solidFill>
                <a:cs typeface="Times New Roman" pitchFamily="18" charset="0"/>
              </a:rPr>
              <a:t>Les types d’entretien </a:t>
            </a:r>
          </a:p>
          <a:p>
            <a:pPr lvl="1" algn="just" eaLnBrk="1" hangingPunct="1">
              <a:lnSpc>
                <a:spcPct val="80000"/>
              </a:lnSpc>
            </a:pPr>
            <a:r>
              <a:rPr lang="fr-FR" sz="2000" dirty="0" smtClean="0">
                <a:solidFill>
                  <a:srgbClr val="000000"/>
                </a:solidFill>
                <a:cs typeface="Times New Roman" pitchFamily="18" charset="0"/>
              </a:rPr>
              <a:t>Exploratoire : univers social peu connu, construire hypothèses</a:t>
            </a:r>
          </a:p>
          <a:p>
            <a:pPr lvl="1" algn="just" eaLnBrk="1" hangingPunct="1">
              <a:lnSpc>
                <a:spcPct val="80000"/>
              </a:lnSpc>
            </a:pPr>
            <a:r>
              <a:rPr lang="fr-FR" sz="2000" dirty="0" smtClean="0">
                <a:solidFill>
                  <a:schemeClr val="accent2"/>
                </a:solidFill>
                <a:cs typeface="Times New Roman" pitchFamily="18" charset="0"/>
              </a:rPr>
              <a:t>Entretien principal : central, analytique</a:t>
            </a:r>
          </a:p>
          <a:p>
            <a:pPr lvl="1" algn="just" eaLnBrk="1" hangingPunct="1">
              <a:lnSpc>
                <a:spcPct val="80000"/>
              </a:lnSpc>
            </a:pPr>
            <a:r>
              <a:rPr lang="fr-FR" sz="2000" dirty="0" smtClean="0">
                <a:solidFill>
                  <a:srgbClr val="000000"/>
                </a:solidFill>
                <a:cs typeface="Times New Roman" pitchFamily="18" charset="0"/>
              </a:rPr>
              <a:t>Entretien complémentaire</a:t>
            </a:r>
            <a:r>
              <a:rPr lang="fr-FR" sz="2400" dirty="0" smtClean="0">
                <a:solidFill>
                  <a:srgbClr val="000000"/>
                </a:solidFill>
                <a:cs typeface="Times New Roman" pitchFamily="18" charset="0"/>
              </a:rPr>
              <a:t> : </a:t>
            </a:r>
            <a:r>
              <a:rPr lang="fr-FR" sz="2000" dirty="0" smtClean="0">
                <a:solidFill>
                  <a:srgbClr val="000000"/>
                </a:solidFill>
                <a:cs typeface="Times New Roman" pitchFamily="18" charset="0"/>
              </a:rPr>
              <a:t>probatoire </a:t>
            </a:r>
          </a:p>
          <a:p>
            <a:pPr algn="just" eaLnBrk="1" hangingPunct="1">
              <a:lnSpc>
                <a:spcPct val="80000"/>
              </a:lnSpc>
            </a:pPr>
            <a:r>
              <a:rPr lang="fr-FR" sz="2400" dirty="0" smtClean="0">
                <a:solidFill>
                  <a:srgbClr val="000000"/>
                </a:solidFill>
                <a:cs typeface="Times New Roman" pitchFamily="18" charset="0"/>
              </a:rPr>
              <a:t>Degré de liberté</a:t>
            </a:r>
            <a:r>
              <a:rPr lang="fr-FR" sz="2800" dirty="0" smtClean="0">
                <a:solidFill>
                  <a:srgbClr val="000000"/>
                </a:solidFill>
                <a:cs typeface="Times New Roman" pitchFamily="18" charset="0"/>
              </a:rPr>
              <a:t> </a:t>
            </a:r>
          </a:p>
          <a:p>
            <a:pPr lvl="1" algn="just" eaLnBrk="1" hangingPunct="1">
              <a:lnSpc>
                <a:spcPct val="80000"/>
              </a:lnSpc>
            </a:pPr>
            <a:r>
              <a:rPr lang="fr-FR" sz="2000" dirty="0" smtClean="0">
                <a:solidFill>
                  <a:srgbClr val="000000"/>
                </a:solidFill>
                <a:cs typeface="Times New Roman" pitchFamily="18" charset="0"/>
              </a:rPr>
              <a:t>Non directif (question miroir) / directif (entretien ou questionnaire?)</a:t>
            </a:r>
          </a:p>
          <a:p>
            <a:pPr lvl="1" algn="just" eaLnBrk="1" hangingPunct="1">
              <a:lnSpc>
                <a:spcPct val="80000"/>
              </a:lnSpc>
            </a:pPr>
            <a:r>
              <a:rPr lang="fr-FR" sz="2000" dirty="0" smtClean="0">
                <a:solidFill>
                  <a:schemeClr val="accent2"/>
                </a:solidFill>
                <a:cs typeface="Times New Roman" pitchFamily="18" charset="0"/>
              </a:rPr>
              <a:t>Semi-directif : guide d’entretien</a:t>
            </a:r>
          </a:p>
          <a:p>
            <a:pPr algn="just" eaLnBrk="1" hangingPunct="1">
              <a:lnSpc>
                <a:spcPct val="80000"/>
              </a:lnSpc>
            </a:pPr>
            <a:r>
              <a:rPr lang="fr-FR" sz="2400" dirty="0" smtClean="0">
                <a:solidFill>
                  <a:srgbClr val="000000"/>
                </a:solidFill>
                <a:cs typeface="Times New Roman" pitchFamily="18" charset="0"/>
              </a:rPr>
              <a:t>Objet de l’entretien</a:t>
            </a:r>
            <a:r>
              <a:rPr lang="fr-FR" sz="2800" dirty="0" smtClean="0">
                <a:solidFill>
                  <a:srgbClr val="000000"/>
                </a:solidFill>
                <a:cs typeface="Times New Roman" pitchFamily="18" charset="0"/>
              </a:rPr>
              <a:t> : </a:t>
            </a:r>
            <a:r>
              <a:rPr lang="fr-FR" sz="2400" dirty="0" smtClean="0">
                <a:solidFill>
                  <a:srgbClr val="000000"/>
                </a:solidFill>
                <a:cs typeface="Times New Roman" pitchFamily="18" charset="0"/>
              </a:rPr>
              <a:t>informatif ou compréhensif</a:t>
            </a:r>
            <a:endParaRPr lang="fr-FR" sz="2800" dirty="0" smtClean="0">
              <a:solidFill>
                <a:srgbClr val="000000"/>
              </a:solidFill>
              <a:cs typeface="Times New Roman" pitchFamily="18" charset="0"/>
            </a:endParaRPr>
          </a:p>
          <a:p>
            <a:pPr lvl="1" algn="just" eaLnBrk="1" hangingPunct="1">
              <a:lnSpc>
                <a:spcPct val="80000"/>
              </a:lnSpc>
            </a:pPr>
            <a:r>
              <a:rPr lang="fr-FR" sz="2000" dirty="0" smtClean="0">
                <a:solidFill>
                  <a:srgbClr val="000000"/>
                </a:solidFill>
                <a:cs typeface="Times New Roman" pitchFamily="18" charset="0"/>
              </a:rPr>
              <a:t>Récit de vie</a:t>
            </a:r>
          </a:p>
          <a:p>
            <a:pPr lvl="1" algn="just" eaLnBrk="1" hangingPunct="1">
              <a:lnSpc>
                <a:spcPct val="80000"/>
              </a:lnSpc>
            </a:pPr>
            <a:r>
              <a:rPr lang="fr-FR" sz="2000" dirty="0" smtClean="0">
                <a:solidFill>
                  <a:srgbClr val="000000"/>
                </a:solidFill>
                <a:cs typeface="Times New Roman" pitchFamily="18" charset="0"/>
              </a:rPr>
              <a:t>Entretien thématique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827584" y="548680"/>
            <a:ext cx="7772400" cy="533400"/>
          </a:xfrm>
        </p:spPr>
        <p:txBody>
          <a:bodyPr>
            <a:normAutofit/>
          </a:bodyPr>
          <a:lstStyle/>
          <a:p>
            <a:pPr eaLnBrk="1" hangingPunct="1"/>
            <a:r>
              <a:rPr lang="fr-FR" sz="2800" dirty="0" smtClean="0"/>
              <a:t>2.3.1. - Les différents types d’entretien</a:t>
            </a:r>
          </a:p>
        </p:txBody>
      </p:sp>
      <p:sp>
        <p:nvSpPr>
          <p:cNvPr id="35844" name="Rectangle 3"/>
          <p:cNvSpPr>
            <a:spLocks noGrp="1" noChangeArrowheads="1"/>
          </p:cNvSpPr>
          <p:nvPr>
            <p:ph idx="1"/>
          </p:nvPr>
        </p:nvSpPr>
        <p:spPr>
          <a:xfrm>
            <a:off x="637878" y="1196752"/>
            <a:ext cx="8151812" cy="4800600"/>
          </a:xfrm>
        </p:spPr>
        <p:txBody>
          <a:bodyPr/>
          <a:lstStyle/>
          <a:p>
            <a:pPr algn="just" eaLnBrk="1" hangingPunct="1">
              <a:lnSpc>
                <a:spcPct val="80000"/>
              </a:lnSpc>
            </a:pPr>
            <a:r>
              <a:rPr lang="fr-FR" sz="2400" dirty="0" smtClean="0">
                <a:solidFill>
                  <a:srgbClr val="000000"/>
                </a:solidFill>
                <a:cs typeface="Times New Roman" pitchFamily="18" charset="0"/>
              </a:rPr>
              <a:t>Entretien individuel</a:t>
            </a:r>
          </a:p>
          <a:p>
            <a:pPr lvl="1" algn="just" eaLnBrk="1" hangingPunct="1">
              <a:lnSpc>
                <a:spcPct val="80000"/>
              </a:lnSpc>
            </a:pPr>
            <a:r>
              <a:rPr lang="fr-FR" sz="2000" dirty="0" smtClean="0">
                <a:solidFill>
                  <a:srgbClr val="000000"/>
                </a:solidFill>
                <a:cs typeface="Times New Roman" pitchFamily="18" charset="0"/>
              </a:rPr>
              <a:t>face-à-face,</a:t>
            </a:r>
          </a:p>
          <a:p>
            <a:pPr lvl="1" algn="just" eaLnBrk="1" hangingPunct="1">
              <a:lnSpc>
                <a:spcPct val="80000"/>
              </a:lnSpc>
            </a:pPr>
            <a:r>
              <a:rPr lang="fr-FR" sz="2000" dirty="0" smtClean="0">
                <a:solidFill>
                  <a:srgbClr val="000000"/>
                </a:solidFill>
                <a:cs typeface="Times New Roman" pitchFamily="18" charset="0"/>
              </a:rPr>
              <a:t>confiance, liberté de parole, long, discours plus lisse </a:t>
            </a:r>
          </a:p>
          <a:p>
            <a:pPr algn="just" eaLnBrk="1" hangingPunct="1">
              <a:lnSpc>
                <a:spcPct val="80000"/>
              </a:lnSpc>
            </a:pPr>
            <a:r>
              <a:rPr lang="fr-FR" sz="2400" dirty="0" smtClean="0">
                <a:solidFill>
                  <a:srgbClr val="000000"/>
                </a:solidFill>
                <a:cs typeface="Times New Roman" pitchFamily="18" charset="0"/>
              </a:rPr>
              <a:t>Entretien de groupe (focus group)</a:t>
            </a:r>
          </a:p>
          <a:p>
            <a:pPr lvl="1" algn="just" eaLnBrk="1" hangingPunct="1">
              <a:lnSpc>
                <a:spcPct val="80000"/>
              </a:lnSpc>
            </a:pPr>
            <a:r>
              <a:rPr lang="fr-FR" sz="2000" dirty="0" smtClean="0">
                <a:solidFill>
                  <a:srgbClr val="000000"/>
                </a:solidFill>
                <a:cs typeface="Times New Roman" pitchFamily="18" charset="0"/>
              </a:rPr>
              <a:t>Entretiens dynamiques en constant ajustement, Permet de tester influence des normes collectives</a:t>
            </a:r>
          </a:p>
          <a:p>
            <a:pPr lvl="1" algn="just" eaLnBrk="1" hangingPunct="1">
              <a:lnSpc>
                <a:spcPct val="80000"/>
              </a:lnSpc>
            </a:pPr>
            <a:r>
              <a:rPr lang="fr-FR" sz="2000" dirty="0" smtClean="0">
                <a:solidFill>
                  <a:srgbClr val="000000"/>
                </a:solidFill>
                <a:cs typeface="Times New Roman" pitchFamily="18" charset="0"/>
              </a:rPr>
              <a:t>Forme d’un  débat, d’une discussion (6-12 pers), </a:t>
            </a:r>
            <a:r>
              <a:rPr lang="fr-FR" sz="2000" dirty="0" err="1" smtClean="0">
                <a:solidFill>
                  <a:srgbClr val="000000"/>
                </a:solidFill>
                <a:cs typeface="Times New Roman" pitchFamily="18" charset="0"/>
              </a:rPr>
              <a:t>bcp</a:t>
            </a:r>
            <a:r>
              <a:rPr lang="fr-FR" sz="2000" dirty="0" smtClean="0">
                <a:solidFill>
                  <a:srgbClr val="000000"/>
                </a:solidFill>
                <a:cs typeface="Times New Roman" pitchFamily="18" charset="0"/>
              </a:rPr>
              <a:t> de données, rapide, à moindre coûts, </a:t>
            </a:r>
            <a:r>
              <a:rPr lang="fr-FR" sz="2000" b="1" dirty="0" smtClean="0">
                <a:solidFill>
                  <a:srgbClr val="000000"/>
                </a:solidFill>
                <a:cs typeface="Times New Roman" pitchFamily="18" charset="0"/>
              </a:rPr>
              <a:t>construction d’une argumentation </a:t>
            </a:r>
            <a:r>
              <a:rPr lang="fr-FR" sz="2000" dirty="0" smtClean="0">
                <a:solidFill>
                  <a:srgbClr val="000000"/>
                </a:solidFill>
                <a:cs typeface="Times New Roman" pitchFamily="18" charset="0"/>
              </a:rPr>
              <a:t>(du conflit au consensus)</a:t>
            </a:r>
          </a:p>
          <a:p>
            <a:pPr lvl="1" algn="just" eaLnBrk="1" hangingPunct="1">
              <a:lnSpc>
                <a:spcPct val="80000"/>
              </a:lnSpc>
            </a:pPr>
            <a:r>
              <a:rPr lang="fr-FR" sz="2000" dirty="0" smtClean="0">
                <a:solidFill>
                  <a:srgbClr val="000000"/>
                </a:solidFill>
                <a:cs typeface="Times New Roman" pitchFamily="18" charset="0"/>
              </a:rPr>
              <a:t>Temps de parole limité, </a:t>
            </a:r>
            <a:r>
              <a:rPr lang="fr-FR" sz="2000" b="1" dirty="0" err="1" smtClean="0">
                <a:solidFill>
                  <a:srgbClr val="000000"/>
                </a:solidFill>
                <a:cs typeface="Times New Roman" pitchFamily="18" charset="0"/>
              </a:rPr>
              <a:t>prob</a:t>
            </a:r>
            <a:r>
              <a:rPr lang="fr-FR" sz="2000" b="1" dirty="0" smtClean="0">
                <a:solidFill>
                  <a:srgbClr val="000000"/>
                </a:solidFill>
                <a:cs typeface="Times New Roman" pitchFamily="18" charset="0"/>
              </a:rPr>
              <a:t> du leader </a:t>
            </a:r>
            <a:r>
              <a:rPr lang="fr-FR" sz="2000" dirty="0" smtClean="0">
                <a:solidFill>
                  <a:srgbClr val="000000"/>
                </a:solidFill>
                <a:cs typeface="Times New Roman" pitchFamily="18" charset="0"/>
              </a:rPr>
              <a:t>et du faux consensus (individu s’abritent derrière discours dominant pour éviter d’être mise en cause), stéréotypes plutôt qu’opinions individuelles, discours de défense et d’autojustification</a:t>
            </a:r>
          </a:p>
          <a:p>
            <a:pPr lvl="1" algn="just" eaLnBrk="1" hangingPunct="1">
              <a:lnSpc>
                <a:spcPct val="80000"/>
              </a:lnSpc>
            </a:pPr>
            <a:r>
              <a:rPr lang="fr-FR" sz="2000" dirty="0" smtClean="0">
                <a:solidFill>
                  <a:srgbClr val="000000"/>
                </a:solidFill>
                <a:cs typeface="Times New Roman" pitchFamily="18" charset="0"/>
              </a:rPr>
              <a:t>Salle équipée (enregistrement données non verbales) </a:t>
            </a:r>
          </a:p>
          <a:p>
            <a:pPr lvl="1" algn="just" eaLnBrk="1" hangingPunct="1">
              <a:lnSpc>
                <a:spcPct val="80000"/>
              </a:lnSpc>
            </a:pPr>
            <a:r>
              <a:rPr lang="fr-FR" sz="2000" dirty="0" smtClean="0">
                <a:solidFill>
                  <a:srgbClr val="000000"/>
                </a:solidFill>
                <a:cs typeface="Times New Roman" pitchFamily="18" charset="0"/>
              </a:rPr>
              <a:t>analyse complexe : discours individuel et </a:t>
            </a:r>
            <a:r>
              <a:rPr lang="fr-FR" sz="2000" b="1" dirty="0" smtClean="0">
                <a:solidFill>
                  <a:srgbClr val="000000"/>
                </a:solidFill>
                <a:cs typeface="Times New Roman" pitchFamily="18" charset="0"/>
              </a:rPr>
              <a:t>interactions multi-acteurs</a:t>
            </a:r>
            <a:endParaRPr lang="fr-FR" sz="2400"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971600" y="476672"/>
            <a:ext cx="7772400" cy="533400"/>
          </a:xfrm>
        </p:spPr>
        <p:txBody>
          <a:bodyPr>
            <a:normAutofit/>
          </a:bodyPr>
          <a:lstStyle/>
          <a:p>
            <a:pPr eaLnBrk="1" hangingPunct="1"/>
            <a:r>
              <a:rPr lang="fr-FR" sz="2800" dirty="0" smtClean="0"/>
              <a:t>2.3.2 - Constitution de l’échantillon</a:t>
            </a:r>
          </a:p>
        </p:txBody>
      </p:sp>
      <p:sp>
        <p:nvSpPr>
          <p:cNvPr id="36868" name="Rectangle 3"/>
          <p:cNvSpPr>
            <a:spLocks noGrp="1" noChangeArrowheads="1"/>
          </p:cNvSpPr>
          <p:nvPr>
            <p:ph idx="1"/>
          </p:nvPr>
        </p:nvSpPr>
        <p:spPr>
          <a:xfrm>
            <a:off x="395536" y="1268760"/>
            <a:ext cx="8496944" cy="4896544"/>
          </a:xfrm>
        </p:spPr>
        <p:txBody>
          <a:bodyPr>
            <a:normAutofit/>
          </a:bodyPr>
          <a:lstStyle/>
          <a:p>
            <a:pPr eaLnBrk="1" hangingPunct="1">
              <a:lnSpc>
                <a:spcPct val="90000"/>
              </a:lnSpc>
            </a:pPr>
            <a:r>
              <a:rPr lang="fr-FR" sz="2400" dirty="0" smtClean="0">
                <a:solidFill>
                  <a:schemeClr val="accent2"/>
                </a:solidFill>
              </a:rPr>
              <a:t>Diversité des acteurs</a:t>
            </a:r>
            <a:r>
              <a:rPr lang="fr-FR" sz="2400" dirty="0" smtClean="0">
                <a:solidFill>
                  <a:srgbClr val="000000"/>
                </a:solidFill>
              </a:rPr>
              <a:t> interrogés ; </a:t>
            </a:r>
          </a:p>
          <a:p>
            <a:pPr lvl="1" eaLnBrk="1" hangingPunct="1">
              <a:lnSpc>
                <a:spcPct val="90000"/>
              </a:lnSpc>
            </a:pPr>
            <a:r>
              <a:rPr lang="fr-FR" sz="2000" dirty="0" smtClean="0">
                <a:solidFill>
                  <a:srgbClr val="000000"/>
                </a:solidFill>
              </a:rPr>
              <a:t>échantillonnage </a:t>
            </a:r>
            <a:r>
              <a:rPr lang="fr-FR" sz="1600" dirty="0" smtClean="0">
                <a:solidFill>
                  <a:srgbClr val="000000"/>
                </a:solidFill>
              </a:rPr>
              <a:t>par quota (ou choix raisonné c’est-à-dire sur sélection de certains facteurs : PFO qui a  des sapins, et des dépérissements</a:t>
            </a:r>
            <a:r>
              <a:rPr lang="fr-FR" sz="2000" dirty="0" smtClean="0">
                <a:solidFill>
                  <a:srgbClr val="000000"/>
                </a:solidFill>
              </a:rPr>
              <a:t>) ou par « boule de neige »</a:t>
            </a:r>
          </a:p>
          <a:p>
            <a:r>
              <a:rPr lang="fr-FR" sz="2400" dirty="0" smtClean="0">
                <a:solidFill>
                  <a:srgbClr val="000000"/>
                </a:solidFill>
              </a:rPr>
              <a:t>Critères de sélection des enquêtés dépend de la question et </a:t>
            </a:r>
            <a:r>
              <a:rPr lang="fr-FR" sz="2400" dirty="0">
                <a:solidFill>
                  <a:srgbClr val="000000"/>
                </a:solidFill>
              </a:rPr>
              <a:t>des types d’informations à </a:t>
            </a:r>
            <a:r>
              <a:rPr lang="fr-FR" sz="2400" dirty="0" smtClean="0">
                <a:solidFill>
                  <a:srgbClr val="000000"/>
                </a:solidFill>
              </a:rPr>
              <a:t>obtenir, </a:t>
            </a:r>
          </a:p>
          <a:p>
            <a:r>
              <a:rPr lang="fr-FR" sz="2400" dirty="0">
                <a:solidFill>
                  <a:srgbClr val="000000"/>
                </a:solidFill>
              </a:rPr>
              <a:t>=&gt; échantillonner toutes les catégories (activités, processus, événements, dates, locations, agents, </a:t>
            </a:r>
            <a:r>
              <a:rPr lang="fr-FR" sz="2400" dirty="0" smtClean="0">
                <a:solidFill>
                  <a:srgbClr val="000000"/>
                </a:solidFill>
              </a:rPr>
              <a:t>...) en relation avec votre QR</a:t>
            </a:r>
            <a:r>
              <a:rPr lang="fr-FR" sz="2800" dirty="0" smtClean="0">
                <a:solidFill>
                  <a:srgbClr val="000000"/>
                </a:solidFill>
              </a:rPr>
              <a:t> </a:t>
            </a:r>
          </a:p>
          <a:p>
            <a:pPr lvl="1" eaLnBrk="1" hangingPunct="1">
              <a:lnSpc>
                <a:spcPct val="90000"/>
              </a:lnSpc>
            </a:pPr>
            <a:r>
              <a:rPr lang="fr-FR" sz="2000" dirty="0" smtClean="0">
                <a:solidFill>
                  <a:srgbClr val="000000"/>
                </a:solidFill>
              </a:rPr>
              <a:t>Relations professionnelles/non professionnelles à l’objet étudié</a:t>
            </a:r>
          </a:p>
          <a:p>
            <a:pPr lvl="1" eaLnBrk="1" hangingPunct="1">
              <a:lnSpc>
                <a:spcPct val="90000"/>
              </a:lnSpc>
            </a:pPr>
            <a:r>
              <a:rPr lang="fr-FR" sz="2000" dirty="0" smtClean="0">
                <a:solidFill>
                  <a:srgbClr val="000000"/>
                </a:solidFill>
              </a:rPr>
              <a:t>Pratiques vis-à-vis de l’objet : chasse, cueillette, sylviculture</a:t>
            </a:r>
          </a:p>
          <a:p>
            <a:pPr lvl="1"/>
            <a:r>
              <a:rPr lang="fr-FR" sz="2000" dirty="0">
                <a:solidFill>
                  <a:srgbClr val="000000"/>
                </a:solidFill>
              </a:rPr>
              <a:t>Opinions : pros/contre</a:t>
            </a:r>
          </a:p>
          <a:p>
            <a:pPr lvl="1"/>
            <a:r>
              <a:rPr lang="fr-FR" sz="2000" dirty="0">
                <a:solidFill>
                  <a:srgbClr val="000000"/>
                </a:solidFill>
              </a:rPr>
              <a:t>Réseau social : réseau de propriétaire CRPF, pro </a:t>
            </a:r>
            <a:r>
              <a:rPr lang="fr-FR" sz="2000" dirty="0" err="1">
                <a:solidFill>
                  <a:srgbClr val="000000"/>
                </a:solidFill>
              </a:rPr>
              <a:t>silva</a:t>
            </a:r>
            <a:r>
              <a:rPr lang="fr-FR" sz="2000" dirty="0">
                <a:solidFill>
                  <a:srgbClr val="000000"/>
                </a:solidFill>
              </a:rPr>
              <a:t>, CA</a:t>
            </a:r>
          </a:p>
          <a:p>
            <a:pPr lvl="1"/>
            <a:r>
              <a:rPr lang="fr-FR" sz="2000" dirty="0">
                <a:solidFill>
                  <a:srgbClr val="000000"/>
                </a:solidFill>
              </a:rPr>
              <a:t>Lieu de vie : ville, bourg, hameau isolé</a:t>
            </a:r>
            <a:r>
              <a:rPr lang="fr-FR" sz="2000" dirty="0" smtClean="0">
                <a:solidFill>
                  <a:srgbClr val="000000"/>
                </a:solidFil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67544" y="404664"/>
            <a:ext cx="8355013" cy="533400"/>
          </a:xfrm>
        </p:spPr>
        <p:txBody>
          <a:bodyPr>
            <a:normAutofit fontScale="90000"/>
          </a:bodyPr>
          <a:lstStyle/>
          <a:p>
            <a:pPr eaLnBrk="1" hangingPunct="1"/>
            <a:r>
              <a:rPr lang="fr-FR" sz="2700" dirty="0" smtClean="0"/>
              <a:t>1.1 - </a:t>
            </a:r>
            <a:r>
              <a:rPr lang="fr-FR" sz="2400" dirty="0" smtClean="0"/>
              <a:t>Comment se construit notre connaissance du monde ?</a:t>
            </a:r>
            <a:r>
              <a:rPr lang="fr-FR" sz="3600" dirty="0" smtClean="0"/>
              <a:t> </a:t>
            </a:r>
          </a:p>
        </p:txBody>
      </p:sp>
      <p:sp>
        <p:nvSpPr>
          <p:cNvPr id="6148" name="Rectangle 3"/>
          <p:cNvSpPr>
            <a:spLocks noGrp="1" noChangeArrowheads="1"/>
          </p:cNvSpPr>
          <p:nvPr>
            <p:ph idx="1"/>
          </p:nvPr>
        </p:nvSpPr>
        <p:spPr>
          <a:xfrm>
            <a:off x="413967" y="1124744"/>
            <a:ext cx="8353623" cy="1512168"/>
          </a:xfrm>
        </p:spPr>
        <p:txBody>
          <a:bodyPr/>
          <a:lstStyle/>
          <a:p>
            <a:pPr eaLnBrk="1" hangingPunct="1"/>
            <a:r>
              <a:rPr lang="fr-FR" sz="2400" dirty="0" smtClean="0">
                <a:solidFill>
                  <a:srgbClr val="000000"/>
                </a:solidFill>
              </a:rPr>
              <a:t>Sociologie de la connaissance ou compréhensive </a:t>
            </a:r>
            <a:r>
              <a:rPr lang="fr-FR" sz="1600" dirty="0" smtClean="0">
                <a:solidFill>
                  <a:srgbClr val="000000"/>
                </a:solidFill>
              </a:rPr>
              <a:t>(Weber, Schütz, Berger et </a:t>
            </a:r>
            <a:r>
              <a:rPr lang="fr-FR" sz="1600" dirty="0" err="1" smtClean="0">
                <a:solidFill>
                  <a:srgbClr val="000000"/>
                </a:solidFill>
              </a:rPr>
              <a:t>Luckmann</a:t>
            </a:r>
            <a:r>
              <a:rPr lang="fr-FR" sz="1600" dirty="0" smtClean="0">
                <a:solidFill>
                  <a:srgbClr val="000000"/>
                </a:solidFill>
              </a:rPr>
              <a:t>, Strauss, etc.) </a:t>
            </a:r>
            <a:r>
              <a:rPr lang="fr-FR" sz="2400" dirty="0" smtClean="0">
                <a:solidFill>
                  <a:srgbClr val="000000"/>
                </a:solidFill>
              </a:rPr>
              <a:t>: </a:t>
            </a:r>
          </a:p>
          <a:p>
            <a:pPr lvl="1" eaLnBrk="1" hangingPunct="1"/>
            <a:r>
              <a:rPr lang="fr-FR" sz="2000" dirty="0" smtClean="0">
                <a:solidFill>
                  <a:srgbClr val="000000"/>
                </a:solidFill>
              </a:rPr>
              <a:t>Comment les acteurs perçoivent-ils le monde au quotidien ?</a:t>
            </a:r>
          </a:p>
          <a:p>
            <a:pPr lvl="1" eaLnBrk="1" hangingPunct="1"/>
            <a:r>
              <a:rPr lang="fr-FR" sz="2000" dirty="0" smtClean="0">
                <a:solidFill>
                  <a:srgbClr val="000000"/>
                </a:solidFill>
              </a:rPr>
              <a:t>Comment se construisent leurs catégories de pensée ?</a:t>
            </a:r>
          </a:p>
          <a:p>
            <a:pPr lvl="1" eaLnBrk="1" hangingPunct="1"/>
            <a:endParaRPr lang="fr-FR" sz="2000" dirty="0" smtClean="0">
              <a:solidFill>
                <a:srgbClr val="000000"/>
              </a:solidFill>
            </a:endParaRPr>
          </a:p>
        </p:txBody>
      </p:sp>
      <p:sp>
        <p:nvSpPr>
          <p:cNvPr id="2" name="ZoneTexte 1"/>
          <p:cNvSpPr txBox="1"/>
          <p:nvPr/>
        </p:nvSpPr>
        <p:spPr>
          <a:xfrm>
            <a:off x="467544" y="2674518"/>
            <a:ext cx="4937374" cy="31208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625475" lvl="1" indent="-444500">
              <a:spcBef>
                <a:spcPct val="20000"/>
              </a:spcBef>
              <a:buClr>
                <a:schemeClr val="accent2"/>
              </a:buClr>
              <a:buSzPct val="75000"/>
              <a:buFont typeface="Wingdings" pitchFamily="2" charset="2"/>
              <a:buChar char="n"/>
            </a:pPr>
            <a:r>
              <a:rPr lang="fr-FR" sz="1800" dirty="0" smtClean="0">
                <a:solidFill>
                  <a:srgbClr val="000000"/>
                </a:solidFill>
              </a:rPr>
              <a:t> Postulat : la </a:t>
            </a:r>
            <a:r>
              <a:rPr lang="fr-FR" sz="1800" dirty="0">
                <a:solidFill>
                  <a:srgbClr val="000000"/>
                </a:solidFill>
              </a:rPr>
              <a:t>réalité </a:t>
            </a:r>
            <a:r>
              <a:rPr lang="fr-FR" sz="1800" dirty="0" smtClean="0">
                <a:solidFill>
                  <a:srgbClr val="000000"/>
                </a:solidFill>
              </a:rPr>
              <a:t>est une construction </a:t>
            </a:r>
            <a:r>
              <a:rPr lang="fr-FR" sz="1800" dirty="0">
                <a:solidFill>
                  <a:srgbClr val="000000"/>
                </a:solidFill>
              </a:rPr>
              <a:t>sociale </a:t>
            </a:r>
          </a:p>
          <a:p>
            <a:pPr marL="625475" lvl="1" indent="-444500">
              <a:spcBef>
                <a:spcPct val="20000"/>
              </a:spcBef>
              <a:buClr>
                <a:schemeClr val="accent2"/>
              </a:buClr>
              <a:buSzPct val="75000"/>
              <a:buFont typeface="Wingdings" pitchFamily="2" charset="2"/>
              <a:buChar char="n"/>
            </a:pPr>
            <a:r>
              <a:rPr lang="fr-FR" sz="1800" dirty="0" smtClean="0">
                <a:solidFill>
                  <a:srgbClr val="000000"/>
                </a:solidFill>
              </a:rPr>
              <a:t>«</a:t>
            </a:r>
            <a:r>
              <a:rPr lang="fr-FR" sz="1800" dirty="0">
                <a:solidFill>
                  <a:srgbClr val="000000"/>
                </a:solidFill>
              </a:rPr>
              <a:t> Il n’y pas de faits purs et simples, de réalité « objective » (réalité n’est pas un donné), </a:t>
            </a:r>
            <a:endParaRPr lang="fr-FR" sz="1800" dirty="0" smtClean="0">
              <a:solidFill>
                <a:srgbClr val="000000"/>
              </a:solidFill>
            </a:endParaRPr>
          </a:p>
          <a:p>
            <a:pPr marL="625475" lvl="1" indent="-444500">
              <a:spcBef>
                <a:spcPct val="20000"/>
              </a:spcBef>
              <a:buClr>
                <a:schemeClr val="accent2"/>
              </a:buClr>
              <a:buSzPct val="75000"/>
              <a:buFont typeface="Wingdings" pitchFamily="2" charset="2"/>
              <a:buChar char="n"/>
            </a:pPr>
            <a:r>
              <a:rPr lang="fr-FR" sz="1800" dirty="0" smtClean="0">
                <a:solidFill>
                  <a:srgbClr val="000000"/>
                </a:solidFill>
              </a:rPr>
              <a:t>mais </a:t>
            </a:r>
            <a:r>
              <a:rPr lang="fr-FR" sz="1800" dirty="0">
                <a:solidFill>
                  <a:srgbClr val="000000"/>
                </a:solidFill>
              </a:rPr>
              <a:t>des connaissances </a:t>
            </a:r>
            <a:r>
              <a:rPr lang="fr-FR" sz="1800" dirty="0" smtClean="0">
                <a:solidFill>
                  <a:srgbClr val="000000"/>
                </a:solidFill>
              </a:rPr>
              <a:t>scientifiques d’une part  </a:t>
            </a:r>
            <a:r>
              <a:rPr lang="fr-FR" sz="1800" dirty="0">
                <a:solidFill>
                  <a:srgbClr val="000000"/>
                </a:solidFill>
              </a:rPr>
              <a:t>et de sens communs </a:t>
            </a:r>
            <a:r>
              <a:rPr lang="fr-FR" sz="1800" dirty="0" smtClean="0">
                <a:solidFill>
                  <a:srgbClr val="000000"/>
                </a:solidFill>
              </a:rPr>
              <a:t>d’autres part </a:t>
            </a:r>
          </a:p>
          <a:p>
            <a:pPr marL="625475" lvl="1" indent="-444500">
              <a:spcBef>
                <a:spcPct val="20000"/>
              </a:spcBef>
              <a:buClr>
                <a:schemeClr val="accent2"/>
              </a:buClr>
              <a:buSzPct val="75000"/>
              <a:buFont typeface="Wingdings" pitchFamily="2" charset="2"/>
              <a:buChar char="n"/>
            </a:pPr>
            <a:r>
              <a:rPr lang="fr-FR" sz="1800" dirty="0" smtClean="0">
                <a:solidFill>
                  <a:srgbClr val="000000"/>
                </a:solidFill>
              </a:rPr>
              <a:t>qui sont toutes construites </a:t>
            </a:r>
            <a:r>
              <a:rPr lang="fr-FR" sz="1800" dirty="0">
                <a:solidFill>
                  <a:srgbClr val="000000"/>
                </a:solidFill>
              </a:rPr>
              <a:t>socialement </a:t>
            </a:r>
            <a:r>
              <a:rPr lang="fr-FR" sz="1800" dirty="0" smtClean="0">
                <a:solidFill>
                  <a:srgbClr val="000000"/>
                </a:solidFill>
              </a:rPr>
              <a:t>(« réalité </a:t>
            </a:r>
            <a:r>
              <a:rPr lang="fr-FR" sz="1800" dirty="0">
                <a:solidFill>
                  <a:srgbClr val="000000"/>
                </a:solidFill>
              </a:rPr>
              <a:t>est construite) »</a:t>
            </a:r>
          </a:p>
          <a:p>
            <a:endParaRPr lang="fr-FR" sz="20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394" y="2830986"/>
            <a:ext cx="2903196" cy="2775862"/>
          </a:xfrm>
          <a:prstGeom prst="rect">
            <a:avLst/>
          </a:prstGeom>
        </p:spPr>
      </p:pic>
      <p:sp>
        <p:nvSpPr>
          <p:cNvPr id="3" name="Rectangle 2"/>
          <p:cNvSpPr/>
          <p:nvPr/>
        </p:nvSpPr>
        <p:spPr>
          <a:xfrm>
            <a:off x="4511333" y="5795372"/>
            <a:ext cx="4572000" cy="923330"/>
          </a:xfrm>
          <a:prstGeom prst="rect">
            <a:avLst/>
          </a:prstGeom>
        </p:spPr>
        <p:txBody>
          <a:bodyPr>
            <a:spAutoFit/>
          </a:bodyPr>
          <a:lstStyle/>
          <a:p>
            <a:r>
              <a:rPr lang="fr-FR" sz="1800" dirty="0"/>
              <a:t>Sélection des éléments pertinents par rapport à notre connaissance du monde </a:t>
            </a:r>
            <a:r>
              <a:rPr lang="fr-FR" sz="1800" dirty="0" smtClean="0"/>
              <a:t>(acquise </a:t>
            </a:r>
            <a:r>
              <a:rPr lang="fr-FR" sz="1800" dirty="0"/>
              <a:t>par la </a:t>
            </a:r>
            <a:r>
              <a:rPr lang="fr-FR" sz="1800" dirty="0" smtClean="0"/>
              <a:t>socialisation)</a:t>
            </a:r>
            <a:endParaRPr lang="fr-FR" sz="1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971600" y="476672"/>
            <a:ext cx="7772400" cy="533400"/>
          </a:xfrm>
        </p:spPr>
        <p:txBody>
          <a:bodyPr>
            <a:normAutofit/>
          </a:bodyPr>
          <a:lstStyle/>
          <a:p>
            <a:pPr eaLnBrk="1" hangingPunct="1"/>
            <a:r>
              <a:rPr lang="fr-FR" sz="2800" dirty="0" smtClean="0"/>
              <a:t>2.3.2 - Constitution de l’échantillon</a:t>
            </a:r>
          </a:p>
        </p:txBody>
      </p:sp>
      <p:sp>
        <p:nvSpPr>
          <p:cNvPr id="36868" name="Rectangle 3"/>
          <p:cNvSpPr>
            <a:spLocks noGrp="1" noChangeArrowheads="1"/>
          </p:cNvSpPr>
          <p:nvPr>
            <p:ph idx="1"/>
          </p:nvPr>
        </p:nvSpPr>
        <p:spPr>
          <a:xfrm>
            <a:off x="395536" y="1124744"/>
            <a:ext cx="8496944" cy="4645025"/>
          </a:xfrm>
        </p:spPr>
        <p:txBody>
          <a:bodyPr>
            <a:normAutofit/>
          </a:bodyPr>
          <a:lstStyle/>
          <a:p>
            <a:r>
              <a:rPr lang="fr-FR" sz="2400" dirty="0" smtClean="0">
                <a:solidFill>
                  <a:srgbClr val="000000"/>
                </a:solidFill>
              </a:rPr>
              <a:t>Au sein d’une même catégorie d’acteurs (propriétaires forestiers) Choisir </a:t>
            </a:r>
            <a:r>
              <a:rPr lang="fr-FR" sz="2400" dirty="0">
                <a:solidFill>
                  <a:srgbClr val="000000"/>
                </a:solidFill>
              </a:rPr>
              <a:t>des cas similaires, mais ayant une bonne variance pour les variables opératives (explicatives et à expliquer) de votre </a:t>
            </a:r>
            <a:r>
              <a:rPr lang="fr-FR" sz="2400" dirty="0" smtClean="0">
                <a:solidFill>
                  <a:srgbClr val="000000"/>
                </a:solidFill>
              </a:rPr>
              <a:t>projet (ex : propriétaires forestiers affiliés </a:t>
            </a:r>
            <a:r>
              <a:rPr lang="fr-FR" sz="2400" dirty="0" err="1" smtClean="0">
                <a:solidFill>
                  <a:srgbClr val="000000"/>
                </a:solidFill>
              </a:rPr>
              <a:t>Sysso</a:t>
            </a:r>
            <a:r>
              <a:rPr lang="fr-FR" sz="2400" dirty="0" smtClean="0">
                <a:solidFill>
                  <a:srgbClr val="000000"/>
                </a:solidFill>
              </a:rPr>
              <a:t>).</a:t>
            </a:r>
            <a:endParaRPr lang="fr-FR" sz="2400" dirty="0">
              <a:solidFill>
                <a:srgbClr val="000000"/>
              </a:solidFill>
            </a:endParaRPr>
          </a:p>
          <a:p>
            <a:r>
              <a:rPr lang="fr-FR" sz="2400" dirty="0" smtClean="0">
                <a:solidFill>
                  <a:srgbClr val="000000"/>
                </a:solidFill>
              </a:rPr>
              <a:t>Ajoutez </a:t>
            </a:r>
            <a:r>
              <a:rPr lang="fr-FR" sz="2400" dirty="0">
                <a:solidFill>
                  <a:srgbClr val="000000"/>
                </a:solidFill>
              </a:rPr>
              <a:t>des cas contrastés (ne couvrant pas forcément le cadre théorique) pour tester la validité externe (portée) de vos analyses</a:t>
            </a:r>
            <a:r>
              <a:rPr lang="fr-FR" sz="2400" dirty="0" smtClean="0">
                <a:solidFill>
                  <a:srgbClr val="000000"/>
                </a:solidFill>
              </a:rPr>
              <a:t>. (propriétaires forestiers affiliés </a:t>
            </a:r>
            <a:r>
              <a:rPr lang="fr-FR" sz="2400" dirty="0" err="1" smtClean="0">
                <a:solidFill>
                  <a:srgbClr val="000000"/>
                </a:solidFill>
              </a:rPr>
              <a:t>Prosilva</a:t>
            </a:r>
            <a:r>
              <a:rPr lang="fr-FR" sz="2400" dirty="0" smtClean="0">
                <a:solidFill>
                  <a:srgbClr val="000000"/>
                </a:solidFill>
              </a:rPr>
              <a:t>)</a:t>
            </a:r>
            <a:endParaRPr lang="fr-FR" sz="2400" dirty="0">
              <a:solidFill>
                <a:srgbClr val="000000"/>
              </a:solidFill>
            </a:endParaRPr>
          </a:p>
          <a:p>
            <a:pPr eaLnBrk="1" hangingPunct="1">
              <a:lnSpc>
                <a:spcPct val="90000"/>
              </a:lnSpc>
            </a:pPr>
            <a:r>
              <a:rPr lang="fr-FR" sz="2400" dirty="0" smtClean="0">
                <a:solidFill>
                  <a:srgbClr val="000000"/>
                </a:solidFill>
              </a:rPr>
              <a:t>Pas que des informateurs officiels, pas de hiérarchie de crédibilité </a:t>
            </a:r>
          </a:p>
          <a:p>
            <a:pPr eaLnBrk="1" hangingPunct="1">
              <a:lnSpc>
                <a:spcPct val="90000"/>
              </a:lnSpc>
            </a:pPr>
            <a:r>
              <a:rPr lang="fr-FR" sz="2400" dirty="0" smtClean="0">
                <a:solidFill>
                  <a:srgbClr val="000000"/>
                </a:solidFill>
              </a:rPr>
              <a:t>=&gt; </a:t>
            </a:r>
            <a:r>
              <a:rPr lang="fr-FR" sz="2400" dirty="0" smtClean="0">
                <a:solidFill>
                  <a:schemeClr val="accent2"/>
                </a:solidFill>
              </a:rPr>
              <a:t>déterminez vos cas avant d’aller sur le terrain </a:t>
            </a:r>
            <a:r>
              <a:rPr lang="fr-FR" sz="2400" dirty="0" smtClean="0">
                <a:solidFill>
                  <a:srgbClr val="000000"/>
                </a:solidFill>
              </a:rPr>
              <a:t>(</a:t>
            </a:r>
            <a:r>
              <a:rPr lang="fr-FR" sz="1900" dirty="0" smtClean="0">
                <a:solidFill>
                  <a:srgbClr val="000000"/>
                </a:solidFill>
              </a:rPr>
              <a:t>fonctions dans l’organisation, programmes portées cette institution, etc.)</a:t>
            </a:r>
            <a:endParaRPr lang="fr-FR" sz="2400" dirty="0" smtClean="0">
              <a:solidFill>
                <a:srgbClr val="000000"/>
              </a:solidFill>
            </a:endParaRPr>
          </a:p>
          <a:p>
            <a:pPr eaLnBrk="1" hangingPunct="1">
              <a:lnSpc>
                <a:spcPct val="90000"/>
              </a:lnSpc>
            </a:pPr>
            <a:r>
              <a:rPr lang="fr-FR" sz="2400" dirty="0" smtClean="0">
                <a:solidFill>
                  <a:srgbClr val="000000"/>
                </a:solidFill>
              </a:rPr>
              <a:t>Saturation d’information (Strauss &amp; Corbin)  ; 20-30 entretiens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508104" y="5665539"/>
            <a:ext cx="2952328" cy="276999"/>
          </a:xfrm>
          <a:prstGeom prst="rect">
            <a:avLst/>
          </a:prstGeom>
          <a:noFill/>
        </p:spPr>
        <p:txBody>
          <a:bodyPr wrap="square" rtlCol="0">
            <a:spAutoFit/>
          </a:bodyPr>
          <a:lstStyle/>
          <a:p>
            <a:r>
              <a:rPr lang="fr-FR" sz="1200" dirty="0" smtClean="0"/>
              <a:t>(Source : Schneider,  D. K., 2007)</a:t>
            </a:r>
            <a:endParaRPr lang="fr-FR" sz="1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67" t="19407" r="16833" b="12281"/>
          <a:stretch/>
        </p:blipFill>
        <p:spPr bwMode="auto">
          <a:xfrm>
            <a:off x="467544" y="980728"/>
            <a:ext cx="8229600" cy="4684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39552" y="410299"/>
            <a:ext cx="7740860" cy="523220"/>
          </a:xfrm>
          <a:prstGeom prst="rect">
            <a:avLst/>
          </a:prstGeom>
          <a:noFill/>
        </p:spPr>
        <p:txBody>
          <a:bodyPr wrap="square" rtlCol="0">
            <a:spAutoFit/>
          </a:bodyPr>
          <a:lstStyle/>
          <a:p>
            <a:r>
              <a:rPr lang="fr-FR" sz="2800" b="1" dirty="0" smtClean="0">
                <a:solidFill>
                  <a:srgbClr val="00A3A6"/>
                </a:solidFill>
                <a:latin typeface="+mj-lt"/>
                <a:ea typeface="+mj-ea"/>
                <a:cs typeface="+mj-cs"/>
              </a:rPr>
              <a:t>2.3.2 - Stratégie </a:t>
            </a:r>
            <a:r>
              <a:rPr lang="fr-FR" sz="2800" b="1" dirty="0">
                <a:solidFill>
                  <a:srgbClr val="00A3A6"/>
                </a:solidFill>
                <a:latin typeface="+mj-lt"/>
                <a:ea typeface="+mj-ea"/>
                <a:cs typeface="+mj-cs"/>
              </a:rPr>
              <a:t>générales d’échantillonnage </a:t>
            </a:r>
          </a:p>
        </p:txBody>
      </p:sp>
      <p:sp>
        <p:nvSpPr>
          <p:cNvPr id="9" name="Flèche droite 8"/>
          <p:cNvSpPr/>
          <p:nvPr/>
        </p:nvSpPr>
        <p:spPr>
          <a:xfrm>
            <a:off x="536776" y="177281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536776" y="501317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a:stCxn id="9" idx="1"/>
            <a:endCxn id="12" idx="1"/>
          </p:cNvCxnSpPr>
          <p:nvPr/>
        </p:nvCxnSpPr>
        <p:spPr>
          <a:xfrm>
            <a:off x="536776" y="1844824"/>
            <a:ext cx="0" cy="324036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998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395536" y="404664"/>
            <a:ext cx="7772400" cy="533400"/>
          </a:xfrm>
        </p:spPr>
        <p:txBody>
          <a:bodyPr>
            <a:normAutofit fontScale="90000"/>
          </a:bodyPr>
          <a:lstStyle/>
          <a:p>
            <a:pPr eaLnBrk="1" hangingPunct="1"/>
            <a:r>
              <a:rPr lang="fr-FR" sz="3600" dirty="0" smtClean="0"/>
              <a:t>2.3.3 - Guide d’entretien</a:t>
            </a:r>
          </a:p>
        </p:txBody>
      </p:sp>
      <p:sp>
        <p:nvSpPr>
          <p:cNvPr id="37892" name="Rectangle 3"/>
          <p:cNvSpPr>
            <a:spLocks noGrp="1" noChangeArrowheads="1"/>
          </p:cNvSpPr>
          <p:nvPr>
            <p:ph idx="1"/>
          </p:nvPr>
        </p:nvSpPr>
        <p:spPr>
          <a:xfrm>
            <a:off x="323528" y="1124744"/>
            <a:ext cx="8820472" cy="5145088"/>
          </a:xfrm>
        </p:spPr>
        <p:txBody>
          <a:bodyPr/>
          <a:lstStyle/>
          <a:p>
            <a:pPr eaLnBrk="1" hangingPunct="1"/>
            <a:r>
              <a:rPr lang="fr-FR" sz="2800" dirty="0" smtClean="0">
                <a:solidFill>
                  <a:srgbClr val="000000"/>
                </a:solidFill>
              </a:rPr>
              <a:t>Avantages/inconvénients</a:t>
            </a:r>
          </a:p>
          <a:p>
            <a:pPr lvl="1" eaLnBrk="1" hangingPunct="1"/>
            <a:r>
              <a:rPr lang="fr-FR" sz="2400" dirty="0" smtClean="0">
                <a:solidFill>
                  <a:srgbClr val="000000"/>
                </a:solidFill>
              </a:rPr>
              <a:t>Av: Cohérence, rigueur, légitime la démarche, permet de garder le cap</a:t>
            </a:r>
          </a:p>
          <a:p>
            <a:pPr lvl="1" eaLnBrk="1" hangingPunct="1"/>
            <a:r>
              <a:rPr lang="fr-FR" sz="2400" dirty="0" err="1" smtClean="0">
                <a:solidFill>
                  <a:srgbClr val="000000"/>
                </a:solidFill>
              </a:rPr>
              <a:t>Inc</a:t>
            </a:r>
            <a:r>
              <a:rPr lang="fr-FR" sz="2400" dirty="0" smtClean="0">
                <a:solidFill>
                  <a:srgbClr val="000000"/>
                </a:solidFill>
              </a:rPr>
              <a:t>: Recadrage permanent, logique normative et externe à l’individu</a:t>
            </a:r>
          </a:p>
          <a:p>
            <a:pPr eaLnBrk="1" hangingPunct="1"/>
            <a:r>
              <a:rPr lang="fr-FR" sz="2800" dirty="0" smtClean="0">
                <a:solidFill>
                  <a:srgbClr val="000000"/>
                </a:solidFill>
              </a:rPr>
              <a:t>Dans la pratique</a:t>
            </a:r>
          </a:p>
          <a:p>
            <a:pPr lvl="1" eaLnBrk="1" hangingPunct="1"/>
            <a:r>
              <a:rPr lang="fr-FR" sz="2400" dirty="0" smtClean="0">
                <a:solidFill>
                  <a:srgbClr val="000000"/>
                </a:solidFill>
              </a:rPr>
              <a:t>Lister les 4-5 thèmes/questions incontournable de l’étude</a:t>
            </a:r>
          </a:p>
          <a:p>
            <a:pPr lvl="1" eaLnBrk="1" hangingPunct="1"/>
            <a:r>
              <a:rPr lang="fr-FR" sz="2400" dirty="0" smtClean="0">
                <a:solidFill>
                  <a:srgbClr val="000000"/>
                </a:solidFill>
              </a:rPr>
              <a:t>Lister les 40-50 questions « pense-bête »</a:t>
            </a:r>
          </a:p>
          <a:p>
            <a:pPr lvl="1" eaLnBrk="1" hangingPunct="1"/>
            <a:r>
              <a:rPr lang="fr-FR" sz="2400" dirty="0" smtClean="0">
                <a:solidFill>
                  <a:srgbClr val="000000"/>
                </a:solidFill>
              </a:rPr>
              <a:t>Revenir à une liste simplifiée : 4 thèmes, 2-3 questions/thèmes (au final 10-15  questions + relance)</a:t>
            </a:r>
          </a:p>
          <a:p>
            <a:pPr lvl="1" eaLnBrk="1" hangingPunct="1"/>
            <a:r>
              <a:rPr lang="fr-FR" sz="2400" dirty="0" smtClean="0">
                <a:solidFill>
                  <a:srgbClr val="000000"/>
                </a:solidFill>
              </a:rPr>
              <a:t>Veiller à la correspondance Q Recherche/ Q enquêtés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51520" y="548680"/>
            <a:ext cx="6048672" cy="5184576"/>
          </a:xfrm>
        </p:spPr>
        <p:txBody>
          <a:bodyPr>
            <a:normAutofit/>
          </a:bodyPr>
          <a:lstStyle/>
          <a:p>
            <a:pPr lvl="1" eaLnBrk="1" hangingPunct="1">
              <a:lnSpc>
                <a:spcPct val="90000"/>
              </a:lnSpc>
            </a:pPr>
            <a:r>
              <a:rPr lang="fr-FR" sz="2400" dirty="0">
                <a:solidFill>
                  <a:srgbClr val="000000"/>
                </a:solidFill>
              </a:rPr>
              <a:t>T</a:t>
            </a:r>
            <a:r>
              <a:rPr lang="fr-FR" sz="2400" dirty="0" smtClean="0">
                <a:solidFill>
                  <a:srgbClr val="000000"/>
                </a:solidFill>
              </a:rPr>
              <a:t>ermes simples / questions sur opinion/pratiques de l’enquêté (« vous ») éventuellement celles de ses interlocuteurs (« les  autres »)</a:t>
            </a:r>
          </a:p>
          <a:p>
            <a:pPr lvl="1" eaLnBrk="1" hangingPunct="1">
              <a:lnSpc>
                <a:spcPct val="90000"/>
              </a:lnSpc>
            </a:pPr>
            <a:r>
              <a:rPr lang="fr-FR" sz="2400" dirty="0" smtClean="0">
                <a:solidFill>
                  <a:srgbClr val="000000"/>
                </a:solidFill>
              </a:rPr>
              <a:t>Organisation des questions : pas de règles mais une logique ; </a:t>
            </a:r>
          </a:p>
          <a:p>
            <a:pPr lvl="2" eaLnBrk="1" hangingPunct="1">
              <a:lnSpc>
                <a:spcPct val="90000"/>
              </a:lnSpc>
            </a:pPr>
            <a:r>
              <a:rPr lang="fr-FR" sz="2000" dirty="0" smtClean="0">
                <a:solidFill>
                  <a:srgbClr val="000000"/>
                </a:solidFill>
              </a:rPr>
              <a:t>« l’entonnoir » thématique : du général au particulier (F-</a:t>
            </a:r>
            <a:r>
              <a:rPr lang="fr-FR" sz="2000" dirty="0" err="1" smtClean="0">
                <a:solidFill>
                  <a:srgbClr val="000000"/>
                </a:solidFill>
              </a:rPr>
              <a:t>Evnt</a:t>
            </a:r>
            <a:r>
              <a:rPr lang="fr-FR" sz="2000" dirty="0" smtClean="0">
                <a:solidFill>
                  <a:srgbClr val="000000"/>
                </a:solidFill>
              </a:rPr>
              <a:t>-BD-BM)</a:t>
            </a:r>
          </a:p>
          <a:p>
            <a:pPr lvl="2" eaLnBrk="1" hangingPunct="1">
              <a:lnSpc>
                <a:spcPct val="90000"/>
              </a:lnSpc>
            </a:pPr>
            <a:r>
              <a:rPr lang="fr-FR" sz="2000" dirty="0" smtClean="0">
                <a:solidFill>
                  <a:srgbClr val="000000"/>
                </a:solidFill>
              </a:rPr>
              <a:t>Chronologique (récit de vie) ou géographique (global-local)</a:t>
            </a:r>
          </a:p>
          <a:p>
            <a:pPr lvl="2" eaLnBrk="1" hangingPunct="1">
              <a:lnSpc>
                <a:spcPct val="90000"/>
              </a:lnSpc>
            </a:pPr>
            <a:r>
              <a:rPr lang="fr-FR" sz="2000" dirty="0" smtClean="0">
                <a:solidFill>
                  <a:srgbClr val="000000"/>
                </a:solidFill>
              </a:rPr>
              <a:t>Entonnoir inversé (montée en généralité) : du quotidien et du local au général et au global</a:t>
            </a:r>
          </a:p>
          <a:p>
            <a:pPr lvl="1" eaLnBrk="1" hangingPunct="1">
              <a:lnSpc>
                <a:spcPct val="90000"/>
              </a:lnSpc>
            </a:pPr>
            <a:r>
              <a:rPr lang="fr-FR" sz="2400" dirty="0" smtClean="0">
                <a:solidFill>
                  <a:srgbClr val="000000"/>
                </a:solidFill>
              </a:rPr>
              <a:t>Guide de conversation, pas un QCM ni un test de connaissance</a:t>
            </a:r>
          </a:p>
        </p:txBody>
      </p:sp>
      <p:sp>
        <p:nvSpPr>
          <p:cNvPr id="2" name="ZoneTexte 1"/>
          <p:cNvSpPr txBox="1"/>
          <p:nvPr/>
        </p:nvSpPr>
        <p:spPr>
          <a:xfrm>
            <a:off x="6649919" y="2540065"/>
            <a:ext cx="1515681" cy="400110"/>
          </a:xfrm>
          <a:prstGeom prst="rect">
            <a:avLst/>
          </a:prstGeom>
          <a:noFill/>
        </p:spPr>
        <p:txBody>
          <a:bodyPr wrap="square" rtlCol="0">
            <a:spAutoFit/>
          </a:bodyPr>
          <a:lstStyle/>
          <a:p>
            <a:r>
              <a:rPr lang="fr-FR" sz="2000" dirty="0" smtClean="0"/>
              <a:t>Votre Forêt </a:t>
            </a:r>
            <a:endParaRPr lang="fr-FR" sz="2000" dirty="0"/>
          </a:p>
        </p:txBody>
      </p:sp>
      <p:sp>
        <p:nvSpPr>
          <p:cNvPr id="6" name="ZoneTexte 5"/>
          <p:cNvSpPr txBox="1"/>
          <p:nvPr/>
        </p:nvSpPr>
        <p:spPr>
          <a:xfrm>
            <a:off x="6565373" y="3078252"/>
            <a:ext cx="1611025" cy="369332"/>
          </a:xfrm>
          <a:prstGeom prst="rect">
            <a:avLst/>
          </a:prstGeom>
          <a:noFill/>
        </p:spPr>
        <p:txBody>
          <a:bodyPr wrap="square" rtlCol="0">
            <a:spAutoFit/>
          </a:bodyPr>
          <a:lstStyle/>
          <a:p>
            <a:r>
              <a:rPr lang="fr-FR" sz="1800" dirty="0" smtClean="0"/>
              <a:t>La biodiversité </a:t>
            </a:r>
            <a:endParaRPr lang="fr-FR" sz="1800" dirty="0"/>
          </a:p>
        </p:txBody>
      </p:sp>
      <p:sp>
        <p:nvSpPr>
          <p:cNvPr id="7" name="ZoneTexte 6"/>
          <p:cNvSpPr txBox="1"/>
          <p:nvPr/>
        </p:nvSpPr>
        <p:spPr>
          <a:xfrm>
            <a:off x="6804248" y="3715362"/>
            <a:ext cx="1372150" cy="369332"/>
          </a:xfrm>
          <a:prstGeom prst="rect">
            <a:avLst/>
          </a:prstGeom>
          <a:noFill/>
        </p:spPr>
        <p:txBody>
          <a:bodyPr wrap="square" rtlCol="0">
            <a:spAutoFit/>
          </a:bodyPr>
          <a:lstStyle/>
          <a:p>
            <a:r>
              <a:rPr lang="fr-FR" sz="1800" dirty="0" smtClean="0"/>
              <a:t>Le bois mort </a:t>
            </a:r>
            <a:endParaRPr lang="fr-FR" sz="1800" dirty="0"/>
          </a:p>
        </p:txBody>
      </p:sp>
      <p:cxnSp>
        <p:nvCxnSpPr>
          <p:cNvPr id="8" name="Connecteur droit 7"/>
          <p:cNvCxnSpPr/>
          <p:nvPr/>
        </p:nvCxnSpPr>
        <p:spPr>
          <a:xfrm>
            <a:off x="6228184" y="2540065"/>
            <a:ext cx="1095029" cy="2689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7668344" y="2420888"/>
            <a:ext cx="936104"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444208" y="3078252"/>
            <a:ext cx="18722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31154" y="4149080"/>
            <a:ext cx="102522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6703690" y="3577543"/>
            <a:ext cx="14727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967158" y="4254640"/>
            <a:ext cx="953213" cy="369332"/>
          </a:xfrm>
          <a:prstGeom prst="rect">
            <a:avLst/>
          </a:prstGeom>
          <a:noFill/>
        </p:spPr>
        <p:txBody>
          <a:bodyPr wrap="square" rtlCol="0">
            <a:spAutoFit/>
          </a:bodyPr>
          <a:lstStyle/>
          <a:p>
            <a:r>
              <a:rPr lang="fr-FR" sz="1800" dirty="0" smtClean="0"/>
              <a:t>Souches</a:t>
            </a:r>
            <a:endParaRPr lang="fr-FR" sz="1800" dirty="0"/>
          </a:p>
        </p:txBody>
      </p:sp>
      <p:sp>
        <p:nvSpPr>
          <p:cNvPr id="38920" name="Triangle isocèle 38919"/>
          <p:cNvSpPr/>
          <p:nvPr/>
        </p:nvSpPr>
        <p:spPr>
          <a:xfrm rot="10800000">
            <a:off x="7236320" y="5158037"/>
            <a:ext cx="533198" cy="5023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39552" y="188640"/>
            <a:ext cx="7772400" cy="533400"/>
          </a:xfrm>
        </p:spPr>
        <p:txBody>
          <a:bodyPr>
            <a:normAutofit/>
          </a:bodyPr>
          <a:lstStyle/>
          <a:p>
            <a:pPr eaLnBrk="1" hangingPunct="1"/>
            <a:r>
              <a:rPr lang="fr-FR" sz="2400" dirty="0" smtClean="0"/>
              <a:t>Exemple : Bois Morts dans la GF </a:t>
            </a:r>
          </a:p>
        </p:txBody>
      </p:sp>
      <p:graphicFrame>
        <p:nvGraphicFramePr>
          <p:cNvPr id="647283" name="Group 115"/>
          <p:cNvGraphicFramePr>
            <a:graphicFrameLocks noGrp="1"/>
          </p:cNvGraphicFramePr>
          <p:nvPr>
            <p:ph type="tbl" idx="1"/>
          </p:nvPr>
        </p:nvGraphicFramePr>
        <p:xfrm>
          <a:off x="323850" y="1268413"/>
          <a:ext cx="8675687" cy="4700588"/>
        </p:xfrm>
        <a:graphic>
          <a:graphicData uri="http://schemas.openxmlformats.org/drawingml/2006/table">
            <a:tbl>
              <a:tblPr/>
              <a:tblGrid>
                <a:gridCol w="2201862">
                  <a:extLst>
                    <a:ext uri="{9D8B030D-6E8A-4147-A177-3AD203B41FA5}">
                      <a16:colId xmlns:a16="http://schemas.microsoft.com/office/drawing/2014/main" val="20000"/>
                    </a:ext>
                  </a:extLst>
                </a:gridCol>
                <a:gridCol w="1685925">
                  <a:extLst>
                    <a:ext uri="{9D8B030D-6E8A-4147-A177-3AD203B41FA5}">
                      <a16:colId xmlns:a16="http://schemas.microsoft.com/office/drawing/2014/main" val="20001"/>
                    </a:ext>
                  </a:extLst>
                </a:gridCol>
                <a:gridCol w="4787900">
                  <a:extLst>
                    <a:ext uri="{9D8B030D-6E8A-4147-A177-3AD203B41FA5}">
                      <a16:colId xmlns:a16="http://schemas.microsoft.com/office/drawing/2014/main" val="20002"/>
                    </a:ext>
                  </a:extLst>
                </a:gridCol>
              </a:tblGrid>
              <a:tr h="58102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dirty="0" smtClean="0">
                          <a:ln>
                            <a:noFill/>
                          </a:ln>
                          <a:solidFill>
                            <a:srgbClr val="A50021"/>
                          </a:solidFill>
                          <a:effectLst/>
                          <a:latin typeface="Times New Roman" pitchFamily="18" charset="0"/>
                        </a:rPr>
                        <a:t>Hypothèse</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smtClean="0">
                          <a:ln>
                            <a:noFill/>
                          </a:ln>
                          <a:solidFill>
                            <a:srgbClr val="A50021"/>
                          </a:solidFill>
                          <a:effectLst/>
                          <a:latin typeface="Times New Roman" pitchFamily="18" charset="0"/>
                        </a:rPr>
                        <a:t>Question de recherche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dirty="0" smtClean="0">
                          <a:ln>
                            <a:noFill/>
                          </a:ln>
                          <a:solidFill>
                            <a:srgbClr val="A50021"/>
                          </a:solidFill>
                          <a:effectLst/>
                          <a:latin typeface="Times New Roman" pitchFamily="18" charset="0"/>
                        </a:rPr>
                        <a:t>Question aux enquêtés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2402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smtClean="0">
                          <a:ln>
                            <a:noFill/>
                          </a:ln>
                          <a:solidFill>
                            <a:srgbClr val="000000"/>
                          </a:solidFill>
                          <a:effectLst/>
                          <a:latin typeface="Times New Roman" pitchFamily="18" charset="0"/>
                        </a:rPr>
                        <a:t>1- Les propriétaires forestiers du secteur se désintéressent de la forêt </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dirty="0" smtClean="0">
                          <a:ln>
                            <a:noFill/>
                          </a:ln>
                          <a:solidFill>
                            <a:srgbClr val="000000"/>
                          </a:solidFill>
                          <a:effectLst/>
                          <a:latin typeface="Times New Roman" pitchFamily="18" charset="0"/>
                        </a:rPr>
                        <a:t>1 - Quel est le profil des propriétaires forestiers du secteur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0" u="none" strike="noStrike" cap="none" normalizeH="0" baseline="0" dirty="0" smtClean="0">
                          <a:ln>
                            <a:noFill/>
                          </a:ln>
                          <a:solidFill>
                            <a:srgbClr val="000000"/>
                          </a:solidFill>
                          <a:effectLst/>
                          <a:latin typeface="Times New Roman" pitchFamily="18" charset="0"/>
                        </a:rPr>
                        <a:t> « </a:t>
                      </a:r>
                      <a:r>
                        <a:rPr kumimoji="0" lang="fr-FR" sz="1600" b="0" i="1" u="none" strike="noStrike" cap="none" normalizeH="0" baseline="0" dirty="0" smtClean="0">
                          <a:ln>
                            <a:noFill/>
                          </a:ln>
                          <a:solidFill>
                            <a:srgbClr val="000000"/>
                          </a:solidFill>
                          <a:effectLst/>
                          <a:latin typeface="Times New Roman" pitchFamily="18" charset="0"/>
                        </a:rPr>
                        <a:t>quelles surface de bois avez-vous </a:t>
                      </a:r>
                      <a:r>
                        <a:rPr kumimoji="0" lang="fr-FR" sz="1600" b="0" i="0" u="none" strike="noStrike" cap="none" normalizeH="0" baseline="0" dirty="0" smtClean="0">
                          <a:ln>
                            <a:noFill/>
                          </a:ln>
                          <a:solidFill>
                            <a:srgbClr val="000000"/>
                          </a:solidFill>
                          <a:effectLst/>
                          <a:latin typeface="Times New Roman" pitchFamily="18" charset="0"/>
                        </a:rPr>
                        <a:t>? » </a:t>
                      </a:r>
                    </a:p>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0" u="none" strike="noStrike" cap="none" normalizeH="0" baseline="0" dirty="0" smtClean="0">
                          <a:ln>
                            <a:noFill/>
                          </a:ln>
                          <a:solidFill>
                            <a:srgbClr val="000000"/>
                          </a:solidFill>
                          <a:effectLst/>
                          <a:latin typeface="Times New Roman" pitchFamily="18" charset="0"/>
                        </a:rPr>
                        <a:t> « </a:t>
                      </a:r>
                      <a:r>
                        <a:rPr kumimoji="0" lang="fr-FR" sz="1600" b="0" i="1" u="none" strike="noStrike" cap="none" normalizeH="0" baseline="0" dirty="0" smtClean="0">
                          <a:ln>
                            <a:noFill/>
                          </a:ln>
                          <a:solidFill>
                            <a:srgbClr val="000000"/>
                          </a:solidFill>
                          <a:effectLst/>
                          <a:latin typeface="Times New Roman" pitchFamily="18" charset="0"/>
                        </a:rPr>
                        <a:t>depuis </a:t>
                      </a:r>
                      <a:r>
                        <a:rPr kumimoji="0" lang="fr-FR" sz="1600" b="0" i="1" u="none" strike="noStrike" cap="none" normalizeH="0" baseline="0" dirty="0" err="1" smtClean="0">
                          <a:ln>
                            <a:noFill/>
                          </a:ln>
                          <a:solidFill>
                            <a:srgbClr val="000000"/>
                          </a:solidFill>
                          <a:effectLst/>
                          <a:latin typeface="Times New Roman" pitchFamily="18" charset="0"/>
                        </a:rPr>
                        <a:t>qd</a:t>
                      </a:r>
                      <a:r>
                        <a:rPr kumimoji="0" lang="fr-FR" sz="1600" b="0" i="1" u="none" strike="noStrike" cap="none" normalizeH="0" baseline="0" dirty="0" smtClean="0">
                          <a:ln>
                            <a:noFill/>
                          </a:ln>
                          <a:solidFill>
                            <a:srgbClr val="000000"/>
                          </a:solidFill>
                          <a:effectLst/>
                          <a:latin typeface="Times New Roman" pitchFamily="18" charset="0"/>
                        </a:rPr>
                        <a:t> ?</a:t>
                      </a:r>
                      <a:r>
                        <a:rPr kumimoji="0" lang="fr-FR" sz="1600" b="0" i="0" u="none" strike="noStrike" cap="none" normalizeH="0" baseline="0" dirty="0" smtClean="0">
                          <a:ln>
                            <a:noFill/>
                          </a:ln>
                          <a:solidFill>
                            <a:srgbClr val="000000"/>
                          </a:solidFill>
                          <a:effectLst/>
                          <a:latin typeface="Times New Roman" pitchFamily="18" charset="0"/>
                        </a:rPr>
                        <a:t> » « </a:t>
                      </a:r>
                      <a:r>
                        <a:rPr kumimoji="0" lang="fr-FR" sz="1600" b="0" i="1" u="none" strike="noStrike" cap="none" normalizeH="0" baseline="0" dirty="0" smtClean="0">
                          <a:ln>
                            <a:noFill/>
                          </a:ln>
                          <a:solidFill>
                            <a:srgbClr val="000000"/>
                          </a:solidFill>
                          <a:effectLst/>
                          <a:latin typeface="Times New Roman" pitchFamily="18" charset="0"/>
                        </a:rPr>
                        <a:t>C’est quoi comme bois? C’est morcelé ?…</a:t>
                      </a:r>
                      <a:r>
                        <a:rPr kumimoji="0" lang="fr-FR" sz="1600" b="0" i="0" u="none" strike="noStrike" cap="none" normalizeH="0" baseline="0" dirty="0" smtClean="0">
                          <a:ln>
                            <a:noFill/>
                          </a:ln>
                          <a:solidFill>
                            <a:srgbClr val="000000"/>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0" u="none" strike="noStrike" cap="none" normalizeH="0" baseline="0" dirty="0" smtClean="0">
                          <a:ln>
                            <a:noFill/>
                          </a:ln>
                          <a:solidFill>
                            <a:srgbClr val="000000"/>
                          </a:solidFill>
                          <a:effectLst/>
                          <a:latin typeface="Times New Roman" pitchFamily="18" charset="0"/>
                        </a:rPr>
                        <a:t> « </a:t>
                      </a:r>
                      <a:r>
                        <a:rPr kumimoji="0" lang="fr-FR" sz="1600" b="0" i="1" u="none" strike="noStrike" cap="none" normalizeH="0" baseline="0" dirty="0" smtClean="0">
                          <a:ln>
                            <a:noFill/>
                          </a:ln>
                          <a:solidFill>
                            <a:srgbClr val="000000"/>
                          </a:solidFill>
                          <a:effectLst/>
                          <a:latin typeface="Times New Roman" pitchFamily="18" charset="0"/>
                        </a:rPr>
                        <a:t>Vous auriez pu vendre au moment d’hériter</a:t>
                      </a:r>
                      <a:r>
                        <a:rPr kumimoji="0" lang="fr-FR" sz="1600" b="0" i="0" u="none" strike="noStrike" cap="none" normalizeH="0" baseline="0" dirty="0" smtClean="0">
                          <a:ln>
                            <a:noFill/>
                          </a:ln>
                          <a:solidFill>
                            <a:srgbClr val="000000"/>
                          </a:solidFill>
                          <a:effectLst/>
                          <a:latin typeface="Times New Roman" pitchFamily="18" charset="0"/>
                        </a:rPr>
                        <a:t> ? » , « </a:t>
                      </a:r>
                      <a:r>
                        <a:rPr kumimoji="0" lang="fr-FR" sz="1600" b="0" i="1" u="none" strike="noStrike" cap="none" normalizeH="0" baseline="0" dirty="0" smtClean="0">
                          <a:ln>
                            <a:noFill/>
                          </a:ln>
                          <a:solidFill>
                            <a:srgbClr val="000000"/>
                          </a:solidFill>
                          <a:effectLst/>
                          <a:latin typeface="Times New Roman" pitchFamily="18" charset="0"/>
                        </a:rPr>
                        <a:t>pourquoi vous avez gardé les bois</a:t>
                      </a:r>
                      <a:r>
                        <a:rPr kumimoji="0" lang="fr-FR" sz="1600" b="0" i="0" u="none" strike="noStrike" cap="none" normalizeH="0" baseline="0" dirty="0" smtClean="0">
                          <a:ln>
                            <a:noFill/>
                          </a:ln>
                          <a:solidFill>
                            <a:srgbClr val="000000"/>
                          </a:solidFill>
                          <a:effectLst/>
                          <a:latin typeface="Times New Roman" pitchFamily="18" charset="0"/>
                        </a:rPr>
                        <a:t> ? »</a:t>
                      </a:r>
                    </a:p>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0" u="none" strike="noStrike" cap="none" normalizeH="0" baseline="0" dirty="0" smtClean="0">
                          <a:ln>
                            <a:noFill/>
                          </a:ln>
                          <a:solidFill>
                            <a:srgbClr val="000000"/>
                          </a:solidFill>
                          <a:effectLst/>
                          <a:latin typeface="Times New Roman" pitchFamily="18" charset="0"/>
                        </a:rPr>
                        <a:t> « </a:t>
                      </a:r>
                      <a:r>
                        <a:rPr kumimoji="0" lang="fr-FR" sz="1600" b="0" i="1" u="none" strike="noStrike" cap="none" normalizeH="0" baseline="0" dirty="0" smtClean="0">
                          <a:ln>
                            <a:noFill/>
                          </a:ln>
                          <a:solidFill>
                            <a:srgbClr val="000000"/>
                          </a:solidFill>
                          <a:effectLst/>
                          <a:latin typeface="Times New Roman" pitchFamily="18" charset="0"/>
                        </a:rPr>
                        <a:t>vous avez fait des travaux dernièrement</a:t>
                      </a:r>
                      <a:r>
                        <a:rPr kumimoji="0" lang="fr-FR" sz="1600" b="0" i="0" u="none" strike="noStrike" cap="none" normalizeH="0" baseline="0" dirty="0" smtClean="0">
                          <a:ln>
                            <a:noFill/>
                          </a:ln>
                          <a:solidFill>
                            <a:srgbClr val="000000"/>
                          </a:solidFill>
                          <a:effectLst/>
                          <a:latin typeface="Times New Roman" pitchFamily="18" charset="0"/>
                        </a:rPr>
                        <a:t>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3963">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smtClean="0">
                          <a:ln>
                            <a:noFill/>
                          </a:ln>
                          <a:solidFill>
                            <a:srgbClr val="000000"/>
                          </a:solidFill>
                          <a:effectLst/>
                          <a:latin typeface="Times New Roman" pitchFamily="18" charset="0"/>
                        </a:rPr>
                        <a:t>2 – Les propriétaires forestiers ne sont pas intéressés par la biodiversité </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dirty="0" smtClean="0">
                          <a:ln>
                            <a:noFill/>
                          </a:ln>
                          <a:solidFill>
                            <a:srgbClr val="000000"/>
                          </a:solidFill>
                          <a:effectLst/>
                          <a:latin typeface="Times New Roman" pitchFamily="18" charset="0"/>
                        </a:rPr>
                        <a:t>Quelle sensibilité à l’environnement/ à la biodiversité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0" u="none" strike="noStrike" cap="none" normalizeH="0" baseline="0" smtClean="0">
                          <a:ln>
                            <a:noFill/>
                          </a:ln>
                          <a:solidFill>
                            <a:srgbClr val="000000"/>
                          </a:solidFill>
                          <a:effectLst/>
                          <a:latin typeface="Times New Roman" pitchFamily="18" charset="0"/>
                        </a:rPr>
                        <a:t> « </a:t>
                      </a:r>
                      <a:r>
                        <a:rPr kumimoji="0" lang="fr-FR" sz="1600" b="0" i="1" u="none" strike="noStrike" cap="none" normalizeH="0" baseline="0" smtClean="0">
                          <a:ln>
                            <a:noFill/>
                          </a:ln>
                          <a:solidFill>
                            <a:srgbClr val="000000"/>
                          </a:solidFill>
                          <a:effectLst/>
                          <a:latin typeface="Times New Roman" pitchFamily="18" charset="0"/>
                        </a:rPr>
                        <a:t>Y a des enjeux environnementaux ici , en forêt aussi</a:t>
                      </a:r>
                      <a:r>
                        <a:rPr kumimoji="0" lang="fr-FR" sz="1600" b="0" i="0" u="none" strike="noStrike" cap="none" normalizeH="0" baseline="0" smtClean="0">
                          <a:ln>
                            <a:noFill/>
                          </a:ln>
                          <a:solidFill>
                            <a:srgbClr val="000000"/>
                          </a:solidFill>
                          <a:effectLst/>
                          <a:latin typeface="Times New Roman" pitchFamily="18" charset="0"/>
                        </a:rPr>
                        <a:t> ? </a:t>
                      </a:r>
                    </a:p>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0" u="none" strike="noStrike" cap="none" normalizeH="0" baseline="0" smtClean="0">
                          <a:ln>
                            <a:noFill/>
                          </a:ln>
                          <a:solidFill>
                            <a:srgbClr val="000000"/>
                          </a:solidFill>
                          <a:effectLst/>
                          <a:latin typeface="Times New Roman" pitchFamily="18" charset="0"/>
                        </a:rPr>
                        <a:t> « </a:t>
                      </a:r>
                      <a:r>
                        <a:rPr kumimoji="0" lang="fr-FR" sz="1600" b="0" i="1" u="none" strike="noStrike" cap="none" normalizeH="0" baseline="0" smtClean="0">
                          <a:ln>
                            <a:noFill/>
                          </a:ln>
                          <a:solidFill>
                            <a:srgbClr val="000000"/>
                          </a:solidFill>
                          <a:effectLst/>
                          <a:latin typeface="Times New Roman" pitchFamily="18" charset="0"/>
                        </a:rPr>
                        <a:t> ça vous dit qqch la biodiversité ? Qui en parle ? et vous en pensez quoi</a:t>
                      </a:r>
                      <a:r>
                        <a:rPr kumimoji="0" lang="fr-FR" sz="1600" b="0" i="0" u="none" strike="noStrike" cap="none" normalizeH="0" baseline="0" smtClean="0">
                          <a:ln>
                            <a:noFill/>
                          </a:ln>
                          <a:solidFill>
                            <a:srgbClr val="000000"/>
                          </a:solidFill>
                          <a:effectLst/>
                          <a:latin typeface="Times New Roman" pitchFamily="18" charset="0"/>
                        </a:rPr>
                        <a:t>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157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smtClean="0">
                          <a:ln>
                            <a:noFill/>
                          </a:ln>
                          <a:solidFill>
                            <a:srgbClr val="000000"/>
                          </a:solidFill>
                          <a:effectLst/>
                          <a:latin typeface="Times New Roman" pitchFamily="18" charset="0"/>
                        </a:rPr>
                        <a:t>3 – les propriétaires forestiers aimeraient se débarrasser du bois mort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fr-FR" sz="1600" b="0" i="0" u="none" strike="noStrike" cap="none" normalizeH="0" baseline="0" smtClean="0">
                          <a:ln>
                            <a:noFill/>
                          </a:ln>
                          <a:solidFill>
                            <a:srgbClr val="000000"/>
                          </a:solidFill>
                          <a:effectLst/>
                          <a:latin typeface="Times New Roman" pitchFamily="18" charset="0"/>
                        </a:rPr>
                        <a:t>Qu’est ce qu’ils font du bois mort ? Pourquoi? </a:t>
                      </a:r>
                    </a:p>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endParaRPr kumimoji="0" lang="fr-FR"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1" u="none" strike="noStrike" cap="none" normalizeH="0" baseline="0" dirty="0" smtClean="0">
                          <a:ln>
                            <a:noFill/>
                          </a:ln>
                          <a:solidFill>
                            <a:srgbClr val="000000"/>
                          </a:solidFill>
                          <a:effectLst/>
                          <a:latin typeface="Times New Roman" pitchFamily="18" charset="0"/>
                        </a:rPr>
                        <a:t> « Y a du BM ici? Sur vos parcelle aussi ? Pourquoi ? »</a:t>
                      </a:r>
                    </a:p>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1" u="none" strike="noStrike" cap="none" normalizeH="0" baseline="0" dirty="0" smtClean="0">
                          <a:ln>
                            <a:noFill/>
                          </a:ln>
                          <a:solidFill>
                            <a:srgbClr val="000000"/>
                          </a:solidFill>
                          <a:effectLst/>
                          <a:latin typeface="Times New Roman" pitchFamily="18" charset="0"/>
                        </a:rPr>
                        <a:t> « qu’est ce que vous en faites ? »</a:t>
                      </a:r>
                    </a:p>
                    <a:p>
                      <a:pPr marL="0" marR="0" lvl="0" indent="0" algn="l" defTabSz="914400" rtl="0" eaLnBrk="1" fontAlgn="base" latinLnBrk="0" hangingPunct="1">
                        <a:lnSpc>
                          <a:spcPct val="100000"/>
                        </a:lnSpc>
                        <a:spcBef>
                          <a:spcPct val="20000"/>
                        </a:spcBef>
                        <a:spcAft>
                          <a:spcPct val="0"/>
                        </a:spcAft>
                        <a:buClr>
                          <a:srgbClr val="A50021"/>
                        </a:buClr>
                        <a:buSzPct val="75000"/>
                        <a:buFontTx/>
                        <a:buChar char="-"/>
                        <a:tabLst/>
                      </a:pPr>
                      <a:r>
                        <a:rPr kumimoji="0" lang="fr-FR" sz="1600" b="0" i="1" u="none" strike="noStrike" cap="none" normalizeH="0" baseline="0" dirty="0" smtClean="0">
                          <a:ln>
                            <a:noFill/>
                          </a:ln>
                          <a:solidFill>
                            <a:srgbClr val="000000"/>
                          </a:solidFill>
                          <a:effectLst/>
                          <a:latin typeface="Times New Roman" pitchFamily="18" charset="0"/>
                        </a:rPr>
                        <a:t>- « qu’est ce que vous pensez d’en laisser plus ? »</a:t>
                      </a:r>
                      <a:r>
                        <a:rPr kumimoji="0" lang="fr-FR" sz="1600" b="0" i="0" u="none" strike="noStrike" cap="none" normalizeH="0" baseline="0" dirty="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ZoneTexte 2"/>
          <p:cNvSpPr txBox="1"/>
          <p:nvPr/>
        </p:nvSpPr>
        <p:spPr>
          <a:xfrm>
            <a:off x="395536" y="692696"/>
            <a:ext cx="8496944" cy="400110"/>
          </a:xfrm>
          <a:prstGeom prst="rect">
            <a:avLst/>
          </a:prstGeom>
          <a:solidFill>
            <a:srgbClr val="FFC000"/>
          </a:solidFill>
        </p:spPr>
        <p:txBody>
          <a:bodyPr wrap="square" rtlCol="0">
            <a:spAutoFit/>
          </a:bodyPr>
          <a:lstStyle/>
          <a:p>
            <a:r>
              <a:rPr lang="fr-FR" sz="2000" dirty="0" smtClean="0">
                <a:latin typeface="+mn-lt"/>
              </a:rPr>
              <a:t>Veillez à la correspondance ! Bibliographie  =&gt; Hypo=&gt; QR=&gt; QE</a:t>
            </a:r>
            <a:endParaRPr lang="fr-FR" sz="2000"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179388" y="332656"/>
            <a:ext cx="8964612" cy="6308725"/>
          </a:xfrm>
        </p:spPr>
        <p:txBody>
          <a:bodyPr>
            <a:noAutofit/>
          </a:bodyPr>
          <a:lstStyle/>
          <a:p>
            <a:pPr eaLnBrk="1" hangingPunct="1">
              <a:lnSpc>
                <a:spcPct val="80000"/>
              </a:lnSpc>
            </a:pPr>
            <a:r>
              <a:rPr lang="fr-FR" sz="1600" b="1" dirty="0" smtClean="0">
                <a:solidFill>
                  <a:srgbClr val="000000"/>
                </a:solidFill>
              </a:rPr>
              <a:t>Exemple de guide d’entretien sur le bois mort pour un ingénieur CRPF </a:t>
            </a:r>
          </a:p>
          <a:p>
            <a:pPr eaLnBrk="1" hangingPunct="1">
              <a:lnSpc>
                <a:spcPct val="80000"/>
              </a:lnSpc>
            </a:pPr>
            <a:r>
              <a:rPr lang="fr-FR" sz="1400" b="1" dirty="0" smtClean="0">
                <a:solidFill>
                  <a:srgbClr val="000000"/>
                </a:solidFill>
              </a:rPr>
              <a:t>I - Présentation de l’enquêté</a:t>
            </a:r>
          </a:p>
          <a:p>
            <a:pPr lvl="1" eaLnBrk="1" hangingPunct="1">
              <a:lnSpc>
                <a:spcPct val="80000"/>
              </a:lnSpc>
            </a:pPr>
            <a:r>
              <a:rPr lang="fr-FR" sz="1200" dirty="0" smtClean="0">
                <a:solidFill>
                  <a:srgbClr val="000000"/>
                </a:solidFill>
              </a:rPr>
              <a:t>Quelles est (exactement) votre fonction ? vous êtes à ce poste depuis quand ? qu’est ce que vous aviez fait avant  ?</a:t>
            </a:r>
          </a:p>
          <a:p>
            <a:pPr lvl="1" eaLnBrk="1" hangingPunct="1">
              <a:lnSpc>
                <a:spcPct val="80000"/>
              </a:lnSpc>
            </a:pPr>
            <a:r>
              <a:rPr lang="fr-FR" sz="1200" dirty="0" smtClean="0">
                <a:solidFill>
                  <a:srgbClr val="000000"/>
                </a:solidFill>
              </a:rPr>
              <a:t>Quelle est votre zone/thématique d’intervention ? Quels partenaires?</a:t>
            </a:r>
          </a:p>
          <a:p>
            <a:pPr eaLnBrk="1" hangingPunct="1">
              <a:lnSpc>
                <a:spcPct val="80000"/>
              </a:lnSpc>
            </a:pPr>
            <a:r>
              <a:rPr lang="fr-FR" sz="1400" b="1" dirty="0" smtClean="0">
                <a:solidFill>
                  <a:srgbClr val="000000"/>
                </a:solidFill>
              </a:rPr>
              <a:t>II– Vos principales préoccupations sur le massif landais aujourd’hui</a:t>
            </a:r>
          </a:p>
          <a:p>
            <a:pPr lvl="1" eaLnBrk="1" hangingPunct="1">
              <a:lnSpc>
                <a:spcPct val="80000"/>
              </a:lnSpc>
            </a:pPr>
            <a:r>
              <a:rPr lang="fr-FR" sz="1200" dirty="0" smtClean="0">
                <a:solidFill>
                  <a:srgbClr val="000000"/>
                </a:solidFill>
              </a:rPr>
              <a:t>Quels sont vos gros dossiers actuellement ? </a:t>
            </a:r>
          </a:p>
          <a:p>
            <a:pPr lvl="1" eaLnBrk="1" hangingPunct="1">
              <a:lnSpc>
                <a:spcPct val="80000"/>
              </a:lnSpc>
            </a:pPr>
            <a:r>
              <a:rPr lang="fr-FR" sz="1200" dirty="0" smtClean="0">
                <a:solidFill>
                  <a:srgbClr val="000000"/>
                </a:solidFill>
              </a:rPr>
              <a:t>Quels </a:t>
            </a:r>
            <a:r>
              <a:rPr lang="fr-FR" sz="1200" dirty="0" smtClean="0">
                <a:solidFill>
                  <a:schemeClr val="accent2"/>
                </a:solidFill>
              </a:rPr>
              <a:t>difficultés</a:t>
            </a:r>
            <a:r>
              <a:rPr lang="fr-FR" sz="1200" dirty="0" smtClean="0">
                <a:solidFill>
                  <a:srgbClr val="000000"/>
                </a:solidFill>
              </a:rPr>
              <a:t> économiques (état de la filière ; mobilisation des bois et des </a:t>
            </a:r>
            <a:r>
              <a:rPr lang="fr-FR" sz="1200" dirty="0" err="1" smtClean="0">
                <a:solidFill>
                  <a:srgbClr val="000000"/>
                </a:solidFill>
              </a:rPr>
              <a:t>propio</a:t>
            </a:r>
            <a:r>
              <a:rPr lang="fr-FR" sz="1200" dirty="0" smtClean="0">
                <a:solidFill>
                  <a:srgbClr val="000000"/>
                </a:solidFill>
              </a:rPr>
              <a:t>, aménagement foncier …)</a:t>
            </a:r>
          </a:p>
          <a:p>
            <a:pPr lvl="1" eaLnBrk="1" hangingPunct="1">
              <a:lnSpc>
                <a:spcPct val="80000"/>
              </a:lnSpc>
            </a:pPr>
            <a:r>
              <a:rPr lang="fr-FR" sz="1200" dirty="0" smtClean="0">
                <a:solidFill>
                  <a:srgbClr val="000000"/>
                </a:solidFill>
              </a:rPr>
              <a:t>Quels </a:t>
            </a:r>
            <a:r>
              <a:rPr lang="fr-FR" sz="1200" dirty="0">
                <a:solidFill>
                  <a:schemeClr val="accent2"/>
                </a:solidFill>
              </a:rPr>
              <a:t>problèmes</a:t>
            </a:r>
            <a:r>
              <a:rPr lang="fr-FR" sz="1200" dirty="0" smtClean="0">
                <a:solidFill>
                  <a:srgbClr val="000000"/>
                </a:solidFill>
              </a:rPr>
              <a:t> « technique/sylvicole » (Reconstitution T99 ? suivi des peuplements, DFCI, dégâts gibier….)</a:t>
            </a:r>
          </a:p>
          <a:p>
            <a:pPr lvl="1" eaLnBrk="1" hangingPunct="1">
              <a:lnSpc>
                <a:spcPct val="80000"/>
              </a:lnSpc>
            </a:pPr>
            <a:r>
              <a:rPr lang="fr-FR" sz="1200" dirty="0" smtClean="0">
                <a:solidFill>
                  <a:srgbClr val="000000"/>
                </a:solidFill>
              </a:rPr>
              <a:t>Ya des problèmes phytosanitaires avérés ? (fertilité du sol, parasites </a:t>
            </a:r>
            <a:r>
              <a:rPr lang="fr-FR" sz="1200" dirty="0" err="1" smtClean="0">
                <a:solidFill>
                  <a:srgbClr val="000000"/>
                </a:solidFill>
              </a:rPr>
              <a:t>Fomès</a:t>
            </a:r>
            <a:r>
              <a:rPr lang="fr-FR" sz="1200" dirty="0" smtClean="0">
                <a:solidFill>
                  <a:srgbClr val="000000"/>
                </a:solidFill>
              </a:rPr>
              <a:t>, stress hydrique, …)</a:t>
            </a:r>
          </a:p>
          <a:p>
            <a:pPr lvl="1" eaLnBrk="1" hangingPunct="1">
              <a:lnSpc>
                <a:spcPct val="80000"/>
              </a:lnSpc>
            </a:pPr>
            <a:r>
              <a:rPr lang="fr-FR" sz="1200" dirty="0" smtClean="0">
                <a:solidFill>
                  <a:srgbClr val="000000"/>
                </a:solidFill>
              </a:rPr>
              <a:t>Qu’est ce qui freinent vos actions ? Celles de vos interlocuteurs?  </a:t>
            </a:r>
          </a:p>
          <a:p>
            <a:pPr eaLnBrk="1" hangingPunct="1">
              <a:lnSpc>
                <a:spcPct val="80000"/>
              </a:lnSpc>
            </a:pPr>
            <a:r>
              <a:rPr lang="fr-FR" sz="1400" b="1" dirty="0" smtClean="0">
                <a:solidFill>
                  <a:srgbClr val="000000"/>
                </a:solidFill>
              </a:rPr>
              <a:t>III- Quelles questions environnementales vous sont posées ou vous vous posez ? </a:t>
            </a:r>
          </a:p>
          <a:p>
            <a:pPr lvl="1" eaLnBrk="1" hangingPunct="1">
              <a:lnSpc>
                <a:spcPct val="80000"/>
              </a:lnSpc>
            </a:pPr>
            <a:r>
              <a:rPr lang="fr-FR" sz="1200" dirty="0" smtClean="0">
                <a:solidFill>
                  <a:srgbClr val="000000"/>
                </a:solidFill>
              </a:rPr>
              <a:t>Y a </a:t>
            </a:r>
            <a:r>
              <a:rPr lang="fr-FR" sz="1200" dirty="0">
                <a:solidFill>
                  <a:schemeClr val="accent2"/>
                </a:solidFill>
              </a:rPr>
              <a:t>des</a:t>
            </a:r>
            <a:r>
              <a:rPr lang="fr-FR" sz="1200" dirty="0" smtClean="0">
                <a:solidFill>
                  <a:srgbClr val="FF33CC"/>
                </a:solidFill>
              </a:rPr>
              <a:t> </a:t>
            </a:r>
            <a:r>
              <a:rPr lang="fr-FR" sz="1200" dirty="0">
                <a:solidFill>
                  <a:schemeClr val="accent2"/>
                </a:solidFill>
              </a:rPr>
              <a:t>problèmes</a:t>
            </a:r>
            <a:r>
              <a:rPr lang="fr-FR" sz="1200" dirty="0" smtClean="0">
                <a:solidFill>
                  <a:srgbClr val="000000"/>
                </a:solidFill>
              </a:rPr>
              <a:t> d’environnement ici ?</a:t>
            </a:r>
          </a:p>
          <a:p>
            <a:pPr lvl="1" eaLnBrk="1" hangingPunct="1">
              <a:lnSpc>
                <a:spcPct val="80000"/>
              </a:lnSpc>
            </a:pPr>
            <a:r>
              <a:rPr lang="fr-FR" sz="1200" dirty="0" smtClean="0">
                <a:solidFill>
                  <a:srgbClr val="000000"/>
                </a:solidFill>
              </a:rPr>
              <a:t>Depuis quand  parle-t-on de ces question d’environnement  ?  Qui en parle ? Quelle ligne de conduite/politique du CRPF ? </a:t>
            </a:r>
          </a:p>
          <a:p>
            <a:pPr lvl="1" eaLnBrk="1" hangingPunct="1">
              <a:lnSpc>
                <a:spcPct val="80000"/>
              </a:lnSpc>
            </a:pPr>
            <a:r>
              <a:rPr lang="fr-FR" sz="1200" dirty="0" smtClean="0">
                <a:solidFill>
                  <a:srgbClr val="000000"/>
                </a:solidFill>
              </a:rPr>
              <a:t>Qu’est ce qui a changé en matière d’environnement en 20 ans (qu’est ce que vous faisiez en matière de sylviculture et que vous ne proposez plus aujourd’hui pour des raisons environnementales ? Vos interlocuteurs vous suivent-ils ?) ? qu’est ce qui fait que cela a bougé (conflit, pression, …) ? Quelles préconisations environnementales les plus courantes dans les PSG</a:t>
            </a:r>
          </a:p>
          <a:p>
            <a:pPr eaLnBrk="1" hangingPunct="1">
              <a:lnSpc>
                <a:spcPct val="80000"/>
              </a:lnSpc>
            </a:pPr>
            <a:r>
              <a:rPr lang="fr-FR" sz="1400" b="1" dirty="0" smtClean="0">
                <a:solidFill>
                  <a:srgbClr val="000000"/>
                </a:solidFill>
              </a:rPr>
              <a:t>IV - Gestion durable Bois mort (</a:t>
            </a:r>
            <a:r>
              <a:rPr lang="fr-FR" sz="1400" b="1" dirty="0" err="1" smtClean="0">
                <a:solidFill>
                  <a:srgbClr val="000000"/>
                </a:solidFill>
              </a:rPr>
              <a:t>Bm</a:t>
            </a:r>
            <a:r>
              <a:rPr lang="fr-FR" sz="1400" b="1" dirty="0" smtClean="0">
                <a:solidFill>
                  <a:srgbClr val="000000"/>
                </a:solidFill>
              </a:rPr>
              <a:t>) </a:t>
            </a:r>
          </a:p>
          <a:p>
            <a:pPr lvl="1" eaLnBrk="1" hangingPunct="1">
              <a:lnSpc>
                <a:spcPct val="80000"/>
              </a:lnSpc>
            </a:pPr>
            <a:r>
              <a:rPr lang="fr-FR" sz="1200" dirty="0">
                <a:solidFill>
                  <a:schemeClr val="accent2"/>
                </a:solidFill>
              </a:rPr>
              <a:t>quand/comment CRPF avez-vous été confronté pour la 1ère fois à question </a:t>
            </a:r>
            <a:r>
              <a:rPr lang="fr-FR" sz="1200" dirty="0" smtClean="0">
                <a:solidFill>
                  <a:srgbClr val="000000"/>
                </a:solidFill>
              </a:rPr>
              <a:t>du  bois mort (</a:t>
            </a:r>
            <a:r>
              <a:rPr lang="fr-FR" sz="1200" dirty="0" err="1" smtClean="0">
                <a:solidFill>
                  <a:srgbClr val="000000"/>
                </a:solidFill>
              </a:rPr>
              <a:t>Bm</a:t>
            </a:r>
            <a:r>
              <a:rPr lang="fr-FR" sz="1200" dirty="0" smtClean="0">
                <a:solidFill>
                  <a:srgbClr val="000000"/>
                </a:solidFill>
              </a:rPr>
              <a:t>) ? C’est quoi le bois mort ?</a:t>
            </a:r>
          </a:p>
          <a:p>
            <a:pPr lvl="1" eaLnBrk="1" hangingPunct="1">
              <a:lnSpc>
                <a:spcPct val="80000"/>
              </a:lnSpc>
            </a:pPr>
            <a:r>
              <a:rPr lang="fr-FR" sz="1200" dirty="0" smtClean="0">
                <a:solidFill>
                  <a:srgbClr val="000000"/>
                </a:solidFill>
              </a:rPr>
              <a:t>comment expliquez-vous cet intérêt pour les </a:t>
            </a:r>
            <a:r>
              <a:rPr lang="fr-FR" sz="1200" dirty="0" err="1" smtClean="0">
                <a:solidFill>
                  <a:srgbClr val="000000"/>
                </a:solidFill>
              </a:rPr>
              <a:t>Bm</a:t>
            </a:r>
            <a:r>
              <a:rPr lang="fr-FR" sz="1200" dirty="0" smtClean="0">
                <a:solidFill>
                  <a:srgbClr val="000000"/>
                </a:solidFill>
              </a:rPr>
              <a:t> ? </a:t>
            </a:r>
            <a:r>
              <a:rPr lang="fr-FR" sz="1200" dirty="0">
                <a:solidFill>
                  <a:schemeClr val="accent2"/>
                </a:solidFill>
              </a:rPr>
              <a:t>qui</a:t>
            </a:r>
            <a:r>
              <a:rPr lang="fr-FR" sz="1200" dirty="0" smtClean="0">
                <a:solidFill>
                  <a:srgbClr val="FF33CC"/>
                </a:solidFill>
              </a:rPr>
              <a:t> </a:t>
            </a:r>
            <a:r>
              <a:rPr lang="fr-FR" sz="1200" dirty="0">
                <a:solidFill>
                  <a:schemeClr val="accent2"/>
                </a:solidFill>
              </a:rPr>
              <a:t>porte</a:t>
            </a:r>
            <a:r>
              <a:rPr lang="fr-FR" sz="1200" dirty="0" smtClean="0">
                <a:solidFill>
                  <a:srgbClr val="FF33CC"/>
                </a:solidFill>
              </a:rPr>
              <a:t> </a:t>
            </a:r>
            <a:r>
              <a:rPr lang="fr-FR" sz="1200" dirty="0">
                <a:solidFill>
                  <a:schemeClr val="accent2"/>
                </a:solidFill>
              </a:rPr>
              <a:t>cette</a:t>
            </a:r>
            <a:r>
              <a:rPr lang="fr-FR" sz="1200" dirty="0" smtClean="0">
                <a:solidFill>
                  <a:srgbClr val="FF33CC"/>
                </a:solidFill>
              </a:rPr>
              <a:t> </a:t>
            </a:r>
            <a:r>
              <a:rPr lang="fr-FR" sz="1200" dirty="0">
                <a:solidFill>
                  <a:schemeClr val="accent2"/>
                </a:solidFill>
              </a:rPr>
              <a:t>problématique</a:t>
            </a:r>
            <a:r>
              <a:rPr lang="fr-FR" sz="1200" dirty="0" smtClean="0">
                <a:solidFill>
                  <a:srgbClr val="000000"/>
                </a:solidFill>
              </a:rPr>
              <a:t> ? </a:t>
            </a:r>
          </a:p>
          <a:p>
            <a:pPr lvl="1" eaLnBrk="1" hangingPunct="1">
              <a:lnSpc>
                <a:spcPct val="80000"/>
              </a:lnSpc>
            </a:pPr>
            <a:r>
              <a:rPr lang="fr-FR" sz="1200" dirty="0" smtClean="0">
                <a:solidFill>
                  <a:srgbClr val="000000"/>
                </a:solidFill>
              </a:rPr>
              <a:t>qu’est ce que peut apporter BM pour l’écosystème ? pour la gestion sylvicole, ? pour le proprio ? </a:t>
            </a:r>
            <a:r>
              <a:rPr lang="fr-FR" sz="1200" dirty="0" err="1" smtClean="0">
                <a:solidFill>
                  <a:srgbClr val="000000"/>
                </a:solidFill>
              </a:rPr>
              <a:t>Bm</a:t>
            </a:r>
            <a:r>
              <a:rPr lang="fr-FR" sz="1200" dirty="0" smtClean="0">
                <a:solidFill>
                  <a:srgbClr val="000000"/>
                </a:solidFill>
              </a:rPr>
              <a:t> a t-il sa place dans l’écosystème landais et si oui, pourquoi en certains estiment qu’il en faudrait plus ? </a:t>
            </a:r>
          </a:p>
          <a:p>
            <a:pPr lvl="1" eaLnBrk="1" hangingPunct="1">
              <a:lnSpc>
                <a:spcPct val="80000"/>
              </a:lnSpc>
            </a:pPr>
            <a:r>
              <a:rPr lang="fr-FR" sz="1200" dirty="0" smtClean="0">
                <a:solidFill>
                  <a:srgbClr val="000000"/>
                </a:solidFill>
              </a:rPr>
              <a:t>quels risques / contraintes supplémentaires en termes économiques, juridiques, biologiques : </a:t>
            </a:r>
          </a:p>
          <a:p>
            <a:pPr lvl="1" eaLnBrk="1" hangingPunct="1">
              <a:lnSpc>
                <a:spcPct val="80000"/>
              </a:lnSpc>
            </a:pPr>
            <a:r>
              <a:rPr lang="fr-FR" sz="1200" dirty="0" smtClean="0">
                <a:solidFill>
                  <a:srgbClr val="000000"/>
                </a:solidFill>
              </a:rPr>
              <a:t>qu’est ce qui pose réellement problème (</a:t>
            </a:r>
            <a:r>
              <a:rPr lang="fr-FR" sz="1200" dirty="0" err="1" smtClean="0">
                <a:solidFill>
                  <a:srgbClr val="000000"/>
                </a:solidFill>
              </a:rPr>
              <a:t>Bm</a:t>
            </a:r>
            <a:r>
              <a:rPr lang="fr-FR" sz="1200" dirty="0" smtClean="0">
                <a:solidFill>
                  <a:srgbClr val="000000"/>
                </a:solidFill>
              </a:rPr>
              <a:t> ou cortège floristique et </a:t>
            </a:r>
            <a:r>
              <a:rPr lang="fr-FR" sz="1200" dirty="0" err="1" smtClean="0">
                <a:solidFill>
                  <a:srgbClr val="000000"/>
                </a:solidFill>
              </a:rPr>
              <a:t>et</a:t>
            </a:r>
            <a:r>
              <a:rPr lang="fr-FR" sz="1200" dirty="0" smtClean="0">
                <a:solidFill>
                  <a:srgbClr val="000000"/>
                </a:solidFill>
              </a:rPr>
              <a:t> faunistique associé) </a:t>
            </a:r>
          </a:p>
          <a:p>
            <a:pPr eaLnBrk="1" hangingPunct="1">
              <a:lnSpc>
                <a:spcPct val="80000"/>
              </a:lnSpc>
            </a:pPr>
            <a:r>
              <a:rPr lang="fr-FR" sz="1400" b="1" dirty="0" smtClean="0">
                <a:solidFill>
                  <a:srgbClr val="000000"/>
                </a:solidFill>
              </a:rPr>
              <a:t>V - Quel acte de gestion en faveur du </a:t>
            </a:r>
            <a:r>
              <a:rPr lang="fr-FR" sz="1400" b="1" dirty="0" err="1" smtClean="0">
                <a:solidFill>
                  <a:srgbClr val="000000"/>
                </a:solidFill>
              </a:rPr>
              <a:t>Bm</a:t>
            </a:r>
            <a:r>
              <a:rPr lang="fr-FR" sz="1400" b="1" dirty="0" smtClean="0">
                <a:solidFill>
                  <a:srgbClr val="000000"/>
                </a:solidFill>
              </a:rPr>
              <a:t> serait envisageable</a:t>
            </a:r>
            <a:r>
              <a:rPr lang="fr-FR" sz="1400" dirty="0" smtClean="0"/>
              <a:t>  </a:t>
            </a:r>
            <a:r>
              <a:rPr lang="fr-FR" sz="1200" b="1" dirty="0">
                <a:solidFill>
                  <a:schemeClr val="accent2"/>
                </a:solidFill>
              </a:rPr>
              <a:t>dans le futur</a:t>
            </a:r>
            <a:r>
              <a:rPr lang="fr-FR" sz="1400" dirty="0" smtClean="0"/>
              <a:t>? </a:t>
            </a:r>
            <a:r>
              <a:rPr lang="fr-FR" sz="1200" dirty="0" smtClean="0">
                <a:solidFill>
                  <a:srgbClr val="000000"/>
                </a:solidFill>
              </a:rPr>
              <a:t>Avec qui en discuter?</a:t>
            </a:r>
          </a:p>
          <a:p>
            <a:pPr eaLnBrk="1" hangingPunct="1">
              <a:lnSpc>
                <a:spcPct val="80000"/>
              </a:lnSpc>
            </a:pPr>
            <a:r>
              <a:rPr lang="fr-FR" sz="1400" b="1" dirty="0" smtClean="0">
                <a:solidFill>
                  <a:srgbClr val="000000"/>
                </a:solidFill>
              </a:rPr>
              <a:t>VI - Quel âge ? </a:t>
            </a:r>
            <a:r>
              <a:rPr lang="fr-FR" sz="1200" b="1" dirty="0">
                <a:solidFill>
                  <a:schemeClr val="accent2"/>
                </a:solidFill>
              </a:rPr>
              <a:t>Qui peut on aller voir?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611560" y="404664"/>
            <a:ext cx="7772400" cy="496888"/>
          </a:xfrm>
        </p:spPr>
        <p:txBody>
          <a:bodyPr>
            <a:normAutofit fontScale="90000"/>
          </a:bodyPr>
          <a:lstStyle/>
          <a:p>
            <a:pPr eaLnBrk="1" hangingPunct="1"/>
            <a:r>
              <a:rPr lang="fr-FR" sz="3600" dirty="0" smtClean="0"/>
              <a:t>Exercice n°1</a:t>
            </a:r>
          </a:p>
        </p:txBody>
      </p:sp>
      <p:sp>
        <p:nvSpPr>
          <p:cNvPr id="41988" name="Rectangle 3"/>
          <p:cNvSpPr>
            <a:spLocks noGrp="1" noChangeArrowheads="1"/>
          </p:cNvSpPr>
          <p:nvPr>
            <p:ph type="body" sz="half" idx="1"/>
          </p:nvPr>
        </p:nvSpPr>
        <p:spPr>
          <a:xfrm>
            <a:off x="467544" y="1124744"/>
            <a:ext cx="7753350" cy="4536504"/>
          </a:xfrm>
        </p:spPr>
        <p:txBody>
          <a:bodyPr/>
          <a:lstStyle/>
          <a:p>
            <a:pPr eaLnBrk="1" hangingPunct="1">
              <a:lnSpc>
                <a:spcPct val="90000"/>
              </a:lnSpc>
            </a:pPr>
            <a:r>
              <a:rPr lang="fr-FR" sz="2400" dirty="0" smtClean="0">
                <a:solidFill>
                  <a:srgbClr val="000000"/>
                </a:solidFill>
              </a:rPr>
              <a:t>Élaborer </a:t>
            </a:r>
            <a:r>
              <a:rPr lang="fr-FR" sz="2400" u="sng" dirty="0" smtClean="0">
                <a:solidFill>
                  <a:srgbClr val="000000"/>
                </a:solidFill>
              </a:rPr>
              <a:t>des</a:t>
            </a:r>
            <a:r>
              <a:rPr lang="fr-FR" sz="2400" dirty="0" smtClean="0">
                <a:solidFill>
                  <a:srgbClr val="000000"/>
                </a:solidFill>
              </a:rPr>
              <a:t> guides d’entretien</a:t>
            </a:r>
          </a:p>
          <a:p>
            <a:pPr lvl="1" eaLnBrk="1" hangingPunct="1">
              <a:lnSpc>
                <a:spcPct val="90000"/>
              </a:lnSpc>
            </a:pPr>
            <a:r>
              <a:rPr lang="fr-FR" sz="2400" dirty="0" smtClean="0">
                <a:solidFill>
                  <a:srgbClr val="000000"/>
                </a:solidFill>
              </a:rPr>
              <a:t>1 - Rappeler et analyser objectifs de l’étude</a:t>
            </a:r>
          </a:p>
          <a:p>
            <a:pPr lvl="1" eaLnBrk="1" hangingPunct="1">
              <a:lnSpc>
                <a:spcPct val="90000"/>
              </a:lnSpc>
            </a:pPr>
            <a:r>
              <a:rPr lang="fr-FR" sz="2400" dirty="0" smtClean="0">
                <a:solidFill>
                  <a:srgbClr val="000000"/>
                </a:solidFill>
              </a:rPr>
              <a:t>2 - Quelles sont vos 4-5 questions de recherche par rapport à la personne enquêtée  ? Comment les traduire en question d’entretien (repérer thèmes potentiellement pertinents pour l’enquêté et leurs articulations avec vos propres questions, repérer les notions qui vont poser problème) ?</a:t>
            </a:r>
          </a:p>
          <a:p>
            <a:pPr lvl="1" eaLnBrk="1" hangingPunct="1">
              <a:lnSpc>
                <a:spcPct val="90000"/>
              </a:lnSpc>
            </a:pPr>
            <a:r>
              <a:rPr lang="fr-FR" sz="2400" dirty="0" smtClean="0">
                <a:solidFill>
                  <a:srgbClr val="000000"/>
                </a:solidFill>
              </a:rPr>
              <a:t>Hiérarchiser les questions d’entretien (entonnoir chronologique, géographique, thématique, inversé…)</a:t>
            </a:r>
          </a:p>
          <a:p>
            <a:pPr lvl="1" eaLnBrk="1" hangingPunct="1">
              <a:lnSpc>
                <a:spcPct val="90000"/>
              </a:lnSpc>
            </a:pPr>
            <a:r>
              <a:rPr lang="fr-FR" sz="2400" dirty="0" smtClean="0">
                <a:solidFill>
                  <a:srgbClr val="000000"/>
                </a:solidFill>
              </a:rPr>
              <a:t>Jeux de rôle : commencer l’interview (1ères questions et relance)</a:t>
            </a:r>
            <a:r>
              <a:rPr lang="fr-FR" sz="2000" dirty="0" smtClean="0">
                <a:solidFill>
                  <a:srgbClr val="000000"/>
                </a:solidFill>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solidFill>
            <a:srgbClr val="FFC000"/>
          </a:solidFill>
        </p:spPr>
        <p:txBody>
          <a:bodyPr/>
          <a:lstStyle/>
          <a:p>
            <a:pPr eaLnBrk="1" hangingPunct="1"/>
            <a:r>
              <a:rPr lang="fr-FR" dirty="0" smtClean="0"/>
              <a:t>3 - Passation de l’enquête</a:t>
            </a:r>
          </a:p>
        </p:txBody>
      </p:sp>
      <p:sp>
        <p:nvSpPr>
          <p:cNvPr id="45060" name="Rectangle 3"/>
          <p:cNvSpPr>
            <a:spLocks noGrp="1" noChangeArrowheads="1"/>
          </p:cNvSpPr>
          <p:nvPr>
            <p:ph idx="1"/>
          </p:nvPr>
        </p:nvSpPr>
        <p:spPr>
          <a:xfrm>
            <a:off x="683568" y="1916832"/>
            <a:ext cx="7886700" cy="2004955"/>
          </a:xfrm>
          <a:solidFill>
            <a:srgbClr val="FFC000"/>
          </a:solidFill>
        </p:spPr>
        <p:txBody>
          <a:bodyPr/>
          <a:lstStyle/>
          <a:p>
            <a:pPr eaLnBrk="1" hangingPunct="1"/>
            <a:r>
              <a:rPr lang="fr-FR" dirty="0" smtClean="0"/>
              <a:t>3.1- Par où démarrer un entretien</a:t>
            </a:r>
          </a:p>
          <a:p>
            <a:pPr eaLnBrk="1" hangingPunct="1"/>
            <a:r>
              <a:rPr lang="fr-FR" dirty="0" smtClean="0"/>
              <a:t>3.2- Stratégie d’écoute</a:t>
            </a:r>
          </a:p>
          <a:p>
            <a:pPr eaLnBrk="1" hangingPunct="1"/>
            <a:r>
              <a:rPr lang="fr-FR" dirty="0" smtClean="0"/>
              <a:t>3.3 - Les Relances</a:t>
            </a:r>
          </a:p>
          <a:p>
            <a:pPr eaLnBrk="1" hangingPunct="1"/>
            <a:endParaRPr lang="fr-FR" dirty="0" smtClean="0"/>
          </a:p>
          <a:p>
            <a:pPr eaLnBrk="1" hangingPunct="1"/>
            <a:endParaRPr lang="fr-FR"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67544" y="404664"/>
            <a:ext cx="7772400" cy="533400"/>
          </a:xfrm>
        </p:spPr>
        <p:txBody>
          <a:bodyPr>
            <a:normAutofit fontScale="90000"/>
          </a:bodyPr>
          <a:lstStyle/>
          <a:p>
            <a:pPr eaLnBrk="1" hangingPunct="1"/>
            <a:r>
              <a:rPr lang="fr-FR" sz="3600" dirty="0" smtClean="0"/>
              <a:t>3.1 – Introduire l’enquête</a:t>
            </a:r>
            <a:endParaRPr lang="fr-FR" dirty="0" smtClean="0"/>
          </a:p>
        </p:txBody>
      </p:sp>
      <p:sp>
        <p:nvSpPr>
          <p:cNvPr id="46084" name="Rectangle 3"/>
          <p:cNvSpPr>
            <a:spLocks noGrp="1" noChangeArrowheads="1"/>
          </p:cNvSpPr>
          <p:nvPr>
            <p:ph idx="1"/>
          </p:nvPr>
        </p:nvSpPr>
        <p:spPr>
          <a:xfrm>
            <a:off x="539552" y="980728"/>
            <a:ext cx="8229600" cy="5449888"/>
          </a:xfrm>
        </p:spPr>
        <p:txBody>
          <a:bodyPr>
            <a:normAutofit lnSpcReduction="10000"/>
          </a:bodyPr>
          <a:lstStyle/>
          <a:p>
            <a:pPr eaLnBrk="1" hangingPunct="1">
              <a:lnSpc>
                <a:spcPct val="90000"/>
              </a:lnSpc>
            </a:pPr>
            <a:r>
              <a:rPr lang="fr-FR" sz="2400" dirty="0" smtClean="0">
                <a:solidFill>
                  <a:srgbClr val="000000"/>
                </a:solidFill>
              </a:rPr>
              <a:t>Prise de contact : </a:t>
            </a:r>
          </a:p>
          <a:p>
            <a:pPr lvl="1" eaLnBrk="1" hangingPunct="1">
              <a:lnSpc>
                <a:spcPct val="90000"/>
              </a:lnSpc>
            </a:pPr>
            <a:r>
              <a:rPr lang="fr-FR" sz="2000" dirty="0" smtClean="0">
                <a:solidFill>
                  <a:srgbClr val="000000"/>
                </a:solidFill>
              </a:rPr>
              <a:t>liste sur recommandations d’un tiers (attention à diversifier les réseaux d’interconnaissance)</a:t>
            </a:r>
          </a:p>
          <a:p>
            <a:pPr lvl="1" eaLnBrk="1" hangingPunct="1">
              <a:lnSpc>
                <a:spcPct val="90000"/>
              </a:lnSpc>
            </a:pPr>
            <a:r>
              <a:rPr lang="fr-FR" sz="2000" dirty="0" smtClean="0">
                <a:solidFill>
                  <a:srgbClr val="000000"/>
                </a:solidFill>
              </a:rPr>
              <a:t>Lettre/e-mail, Porte à porte, conférence téléphonique</a:t>
            </a:r>
          </a:p>
          <a:p>
            <a:pPr eaLnBrk="1" hangingPunct="1">
              <a:lnSpc>
                <a:spcPct val="90000"/>
              </a:lnSpc>
            </a:pPr>
            <a:r>
              <a:rPr lang="fr-FR" sz="2400" dirty="0" smtClean="0">
                <a:solidFill>
                  <a:srgbClr val="000000"/>
                </a:solidFill>
              </a:rPr>
              <a:t>Cadre de l’entretien :</a:t>
            </a:r>
          </a:p>
          <a:p>
            <a:pPr lvl="1" eaLnBrk="1" hangingPunct="1">
              <a:lnSpc>
                <a:spcPct val="90000"/>
              </a:lnSpc>
            </a:pPr>
            <a:r>
              <a:rPr lang="fr-FR" sz="2000" dirty="0" smtClean="0">
                <a:solidFill>
                  <a:srgbClr val="000000"/>
                </a:solidFill>
              </a:rPr>
              <a:t>Présentation de soi, étude, commanditaire (pas détailler)</a:t>
            </a:r>
          </a:p>
          <a:p>
            <a:pPr lvl="1" eaLnBrk="1" hangingPunct="1">
              <a:lnSpc>
                <a:spcPct val="90000"/>
              </a:lnSpc>
            </a:pPr>
            <a:r>
              <a:rPr lang="fr-FR" sz="2000" dirty="0" smtClean="0">
                <a:solidFill>
                  <a:srgbClr val="000000"/>
                </a:solidFill>
              </a:rPr>
              <a:t>Expliquer qu’il s’agit de discuter, pas de répondre à un questionnaire. L’encourager à </a:t>
            </a:r>
            <a:r>
              <a:rPr lang="fr-FR" sz="2000" b="1" dirty="0" smtClean="0">
                <a:solidFill>
                  <a:srgbClr val="FF33CC"/>
                </a:solidFill>
              </a:rPr>
              <a:t>jouer un rôle d’informateur</a:t>
            </a:r>
          </a:p>
          <a:p>
            <a:pPr lvl="1" eaLnBrk="1" hangingPunct="1">
              <a:lnSpc>
                <a:spcPct val="90000"/>
              </a:lnSpc>
            </a:pPr>
            <a:r>
              <a:rPr lang="fr-FR" sz="2000" dirty="0" smtClean="0">
                <a:solidFill>
                  <a:srgbClr val="000000"/>
                </a:solidFill>
              </a:rPr>
              <a:t>Présenter les 4 thèmes à aborder lors de l’entretien (permet définir objets centraux de l’entretien et de gérer les transitions)</a:t>
            </a:r>
          </a:p>
          <a:p>
            <a:pPr lvl="1" eaLnBrk="1" hangingPunct="1">
              <a:lnSpc>
                <a:spcPct val="90000"/>
              </a:lnSpc>
            </a:pPr>
            <a:r>
              <a:rPr lang="fr-FR" sz="2000" dirty="0" smtClean="0">
                <a:solidFill>
                  <a:srgbClr val="000000"/>
                </a:solidFill>
              </a:rPr>
              <a:t>Préciser si entretien est enregistré ; conditions de l’anonymat / si non, un enquêteur + un transcripteur</a:t>
            </a:r>
          </a:p>
          <a:p>
            <a:pPr lvl="1" eaLnBrk="1" hangingPunct="1">
              <a:lnSpc>
                <a:spcPct val="90000"/>
              </a:lnSpc>
            </a:pPr>
            <a:r>
              <a:rPr lang="fr-FR" sz="2000" dirty="0" smtClean="0">
                <a:solidFill>
                  <a:srgbClr val="000000"/>
                </a:solidFill>
              </a:rPr>
              <a:t>Stéréotypes/: rassurant mais à éliminer progressivement. : Faire apparaître l’originalité de </a:t>
            </a:r>
            <a:r>
              <a:rPr lang="fr-FR" sz="2000" u="sng" dirty="0" smtClean="0">
                <a:solidFill>
                  <a:srgbClr val="000000"/>
                </a:solidFill>
              </a:rPr>
              <a:t>son point de vue</a:t>
            </a:r>
            <a:r>
              <a:rPr lang="fr-FR" sz="2000" dirty="0" smtClean="0">
                <a:solidFill>
                  <a:srgbClr val="000000"/>
                </a:solidFill>
              </a:rPr>
              <a:t>, la singularité de son opinion :  question « vous …? », réponse «</a:t>
            </a:r>
            <a:r>
              <a:rPr lang="fr-FR" sz="2000" dirty="0" smtClean="0">
                <a:solidFill>
                  <a:srgbClr val="FF33CC"/>
                </a:solidFill>
              </a:rPr>
              <a:t> je</a:t>
            </a:r>
            <a:r>
              <a:rPr lang="fr-FR" sz="2000" dirty="0" smtClean="0">
                <a:solidFill>
                  <a:srgbClr val="000000"/>
                </a:solidFill>
              </a:rPr>
              <a:t>… ! », « on », </a:t>
            </a:r>
          </a:p>
          <a:p>
            <a:pPr lvl="1" eaLnBrk="1" hangingPunct="1">
              <a:lnSpc>
                <a:spcPct val="90000"/>
              </a:lnSpc>
            </a:pPr>
            <a:r>
              <a:rPr lang="fr-FR" sz="2000" dirty="0" smtClean="0">
                <a:solidFill>
                  <a:srgbClr val="000000"/>
                </a:solidFill>
              </a:rPr>
              <a:t>Noter les conditions entretien : attitude de la personne, « climat », propos off, lieu, date…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755576" y="548680"/>
            <a:ext cx="7772400" cy="533400"/>
          </a:xfrm>
        </p:spPr>
        <p:txBody>
          <a:bodyPr>
            <a:normAutofit fontScale="90000"/>
          </a:bodyPr>
          <a:lstStyle/>
          <a:p>
            <a:pPr eaLnBrk="1" hangingPunct="1"/>
            <a:r>
              <a:rPr lang="fr-FR" sz="3600" dirty="0" smtClean="0"/>
              <a:t>3.1 - La première question est stratégique</a:t>
            </a:r>
          </a:p>
        </p:txBody>
      </p:sp>
      <p:sp>
        <p:nvSpPr>
          <p:cNvPr id="47108" name="Rectangle 3"/>
          <p:cNvSpPr>
            <a:spLocks noGrp="1" noChangeArrowheads="1"/>
          </p:cNvSpPr>
          <p:nvPr>
            <p:ph idx="1"/>
          </p:nvPr>
        </p:nvSpPr>
        <p:spPr>
          <a:xfrm>
            <a:off x="323528" y="1196752"/>
            <a:ext cx="8568952" cy="5073352"/>
          </a:xfrm>
        </p:spPr>
        <p:txBody>
          <a:bodyPr>
            <a:normAutofit lnSpcReduction="10000"/>
          </a:bodyPr>
          <a:lstStyle/>
          <a:p>
            <a:pPr eaLnBrk="1" hangingPunct="1">
              <a:lnSpc>
                <a:spcPct val="90000"/>
              </a:lnSpc>
            </a:pPr>
            <a:r>
              <a:rPr lang="fr-FR" sz="2400" dirty="0" smtClean="0">
                <a:solidFill>
                  <a:srgbClr val="000000"/>
                </a:solidFill>
              </a:rPr>
              <a:t>Débloquer les gens</a:t>
            </a:r>
          </a:p>
          <a:p>
            <a:pPr eaLnBrk="1" hangingPunct="1">
              <a:lnSpc>
                <a:spcPct val="90000"/>
              </a:lnSpc>
            </a:pPr>
            <a:r>
              <a:rPr lang="fr-FR" sz="2400" dirty="0" smtClean="0">
                <a:solidFill>
                  <a:srgbClr val="000000"/>
                </a:solidFill>
              </a:rPr>
              <a:t>Mettre l’interviewé en terrain connu </a:t>
            </a:r>
          </a:p>
          <a:p>
            <a:pPr lvl="1" eaLnBrk="1" hangingPunct="1">
              <a:lnSpc>
                <a:spcPct val="90000"/>
              </a:lnSpc>
            </a:pPr>
            <a:r>
              <a:rPr lang="fr-FR" sz="2400" dirty="0" smtClean="0">
                <a:solidFill>
                  <a:srgbClr val="000000"/>
                </a:solidFill>
              </a:rPr>
              <a:t>Question ouverte, simple, </a:t>
            </a:r>
          </a:p>
          <a:p>
            <a:pPr lvl="1" eaLnBrk="1" hangingPunct="1">
              <a:lnSpc>
                <a:spcPct val="90000"/>
              </a:lnSpc>
            </a:pPr>
            <a:r>
              <a:rPr lang="fr-FR" sz="2400" dirty="0" smtClean="0">
                <a:solidFill>
                  <a:srgbClr val="000000"/>
                </a:solidFill>
              </a:rPr>
              <a:t>Enquêté doit se sentir concerné et capable de répondre</a:t>
            </a:r>
          </a:p>
          <a:p>
            <a:pPr lvl="1" eaLnBrk="1" hangingPunct="1">
              <a:lnSpc>
                <a:spcPct val="90000"/>
              </a:lnSpc>
            </a:pPr>
            <a:r>
              <a:rPr lang="fr-FR" sz="2400" dirty="0" smtClean="0">
                <a:solidFill>
                  <a:srgbClr val="000000"/>
                </a:solidFill>
              </a:rPr>
              <a:t>Ex : qu’est ce qui lui est le plus familier ? </a:t>
            </a:r>
          </a:p>
          <a:p>
            <a:pPr lvl="3" eaLnBrk="1" hangingPunct="1">
              <a:lnSpc>
                <a:spcPct val="90000"/>
              </a:lnSpc>
            </a:pPr>
            <a:r>
              <a:rPr lang="fr-FR" sz="1800" dirty="0" smtClean="0">
                <a:solidFill>
                  <a:srgbClr val="000000"/>
                </a:solidFill>
              </a:rPr>
              <a:t>Sa pratique professionnelle : « </a:t>
            </a:r>
            <a:r>
              <a:rPr lang="fr-FR" sz="1800" i="1" dirty="0" smtClean="0">
                <a:solidFill>
                  <a:srgbClr val="000000"/>
                </a:solidFill>
              </a:rPr>
              <a:t>qu’est ce que </a:t>
            </a:r>
            <a:r>
              <a:rPr lang="fr-FR" sz="1800" i="1" u="sng" dirty="0" smtClean="0">
                <a:solidFill>
                  <a:srgbClr val="000000"/>
                </a:solidFill>
              </a:rPr>
              <a:t>vous </a:t>
            </a:r>
            <a:r>
              <a:rPr lang="fr-FR" sz="1800" i="1" dirty="0" smtClean="0">
                <a:solidFill>
                  <a:srgbClr val="000000"/>
                </a:solidFill>
              </a:rPr>
              <a:t>faites</a:t>
            </a:r>
            <a:r>
              <a:rPr lang="fr-FR" sz="1800" dirty="0" smtClean="0">
                <a:solidFill>
                  <a:srgbClr val="000000"/>
                </a:solidFill>
              </a:rPr>
              <a:t>… », «</a:t>
            </a:r>
            <a:r>
              <a:rPr lang="fr-FR" sz="1800" i="1" dirty="0" smtClean="0">
                <a:solidFill>
                  <a:srgbClr val="000000"/>
                </a:solidFill>
              </a:rPr>
              <a:t>en quoi consiste </a:t>
            </a:r>
            <a:r>
              <a:rPr lang="fr-FR" sz="1800" i="1" u="sng" dirty="0" smtClean="0">
                <a:solidFill>
                  <a:srgbClr val="000000"/>
                </a:solidFill>
              </a:rPr>
              <a:t>votre</a:t>
            </a:r>
            <a:r>
              <a:rPr lang="fr-FR" sz="1800" i="1" dirty="0" smtClean="0">
                <a:solidFill>
                  <a:srgbClr val="000000"/>
                </a:solidFill>
              </a:rPr>
              <a:t>…</a:t>
            </a:r>
            <a:r>
              <a:rPr lang="fr-FR" sz="1800" dirty="0" smtClean="0">
                <a:solidFill>
                  <a:srgbClr val="000000"/>
                </a:solidFill>
              </a:rPr>
              <a:t> »</a:t>
            </a:r>
          </a:p>
          <a:p>
            <a:pPr lvl="3" eaLnBrk="1" hangingPunct="1">
              <a:lnSpc>
                <a:spcPct val="90000"/>
              </a:lnSpc>
            </a:pPr>
            <a:r>
              <a:rPr lang="fr-FR" sz="1800" dirty="0" smtClean="0">
                <a:solidFill>
                  <a:srgbClr val="000000"/>
                </a:solidFill>
              </a:rPr>
              <a:t>Récit de vie ou récit historique « </a:t>
            </a:r>
            <a:r>
              <a:rPr lang="fr-FR" sz="1800" i="1" dirty="0" smtClean="0">
                <a:solidFill>
                  <a:srgbClr val="000000"/>
                </a:solidFill>
              </a:rPr>
              <a:t>depuis quand vous habitez ici , depuis quand existe l’entreprise</a:t>
            </a:r>
            <a:r>
              <a:rPr lang="fr-FR" sz="1800" dirty="0" smtClean="0">
                <a:solidFill>
                  <a:srgbClr val="000000"/>
                </a:solidFill>
              </a:rPr>
              <a:t>… »</a:t>
            </a:r>
          </a:p>
          <a:p>
            <a:pPr lvl="1" eaLnBrk="1" hangingPunct="1">
              <a:lnSpc>
                <a:spcPct val="90000"/>
              </a:lnSpc>
            </a:pPr>
            <a:r>
              <a:rPr lang="fr-FR" sz="2400" dirty="0" smtClean="0">
                <a:solidFill>
                  <a:srgbClr val="000000"/>
                </a:solidFill>
              </a:rPr>
              <a:t>Recueillir dès le début </a:t>
            </a:r>
            <a:r>
              <a:rPr lang="fr-FR" sz="2400" dirty="0" err="1" smtClean="0">
                <a:solidFill>
                  <a:srgbClr val="000000"/>
                </a:solidFill>
              </a:rPr>
              <a:t>qq</a:t>
            </a:r>
            <a:r>
              <a:rPr lang="fr-FR" sz="2400" dirty="0" smtClean="0">
                <a:solidFill>
                  <a:srgbClr val="000000"/>
                </a:solidFill>
              </a:rPr>
              <a:t> données de cadrage sur l’individu ; permet d’adapter le questionnaire pour la suite</a:t>
            </a:r>
          </a:p>
          <a:p>
            <a:pPr lvl="1" eaLnBrk="1" hangingPunct="1">
              <a:lnSpc>
                <a:spcPct val="90000"/>
              </a:lnSpc>
            </a:pPr>
            <a:r>
              <a:rPr lang="fr-FR" sz="2400" dirty="0" smtClean="0">
                <a:solidFill>
                  <a:srgbClr val="000000"/>
                </a:solidFill>
              </a:rPr>
              <a:t>Éviter thèmes abstraits, polysémiques ou trop précis</a:t>
            </a:r>
          </a:p>
          <a:p>
            <a:pPr lvl="1" eaLnBrk="1" hangingPunct="1">
              <a:lnSpc>
                <a:spcPct val="90000"/>
              </a:lnSpc>
            </a:pPr>
            <a:r>
              <a:rPr lang="fr-FR" sz="2400" dirty="0" smtClean="0">
                <a:solidFill>
                  <a:srgbClr val="000000"/>
                </a:solidFill>
              </a:rPr>
              <a:t>Interroger sur les pratiques avant d’interroger sur les opinions; implication et expériences personnelles de l’enquêté à l’objet d’étude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8509" y="260648"/>
            <a:ext cx="8355013" cy="533400"/>
          </a:xfrm>
        </p:spPr>
        <p:txBody>
          <a:bodyPr>
            <a:normAutofit fontScale="90000"/>
          </a:bodyPr>
          <a:lstStyle/>
          <a:p>
            <a:pPr eaLnBrk="1" hangingPunct="1"/>
            <a:r>
              <a:rPr lang="fr-FR" sz="2200" dirty="0" smtClean="0"/>
              <a:t>1.1 - </a:t>
            </a:r>
            <a:r>
              <a:rPr lang="fr-FR" sz="2400" dirty="0" smtClean="0"/>
              <a:t>Comment se construit notre connaissance du monde ?</a:t>
            </a:r>
            <a:r>
              <a:rPr lang="fr-FR" sz="3600" dirty="0" smtClean="0"/>
              <a:t> </a:t>
            </a:r>
          </a:p>
        </p:txBody>
      </p:sp>
      <p:sp>
        <p:nvSpPr>
          <p:cNvPr id="6148" name="Rectangle 3"/>
          <p:cNvSpPr>
            <a:spLocks noGrp="1" noChangeArrowheads="1"/>
          </p:cNvSpPr>
          <p:nvPr>
            <p:ph idx="1"/>
          </p:nvPr>
        </p:nvSpPr>
        <p:spPr>
          <a:xfrm>
            <a:off x="611560" y="980728"/>
            <a:ext cx="8532440" cy="2310931"/>
          </a:xfrm>
        </p:spPr>
        <p:txBody>
          <a:bodyPr>
            <a:noAutofit/>
          </a:bodyPr>
          <a:lstStyle/>
          <a:p>
            <a:pPr marL="361950" lvl="1" indent="-361950" eaLnBrk="1" hangingPunct="1">
              <a:buNone/>
            </a:pPr>
            <a:r>
              <a:rPr lang="fr-FR" sz="2000" dirty="0" smtClean="0">
                <a:solidFill>
                  <a:srgbClr val="000000"/>
                </a:solidFill>
              </a:rPr>
              <a:t>Boltanski, 2009, « De </a:t>
            </a:r>
            <a:r>
              <a:rPr lang="fr-FR" sz="2000" dirty="0">
                <a:solidFill>
                  <a:srgbClr val="000000"/>
                </a:solidFill>
              </a:rPr>
              <a:t>la </a:t>
            </a:r>
            <a:r>
              <a:rPr lang="fr-FR" sz="2000" dirty="0" smtClean="0">
                <a:solidFill>
                  <a:srgbClr val="000000"/>
                </a:solidFill>
              </a:rPr>
              <a:t>critique » : </a:t>
            </a:r>
          </a:p>
          <a:p>
            <a:pPr marL="361950" lvl="1" indent="-361950" eaLnBrk="1" hangingPunct="1"/>
            <a:r>
              <a:rPr lang="fr-FR" sz="2000" dirty="0" smtClean="0">
                <a:solidFill>
                  <a:srgbClr val="000000"/>
                </a:solidFill>
              </a:rPr>
              <a:t>« la réalité » se présente comme ce qui est socialement </a:t>
            </a:r>
            <a:r>
              <a:rPr lang="fr-FR" sz="2000" b="1" dirty="0" smtClean="0">
                <a:solidFill>
                  <a:srgbClr val="000000"/>
                </a:solidFill>
              </a:rPr>
              <a:t>construit par les formats/acteurs dominants et les plus institués</a:t>
            </a:r>
            <a:r>
              <a:rPr lang="fr-FR" sz="2000" dirty="0" smtClean="0">
                <a:solidFill>
                  <a:srgbClr val="000000"/>
                </a:solidFill>
              </a:rPr>
              <a:t> (l’école, la science, le marché)</a:t>
            </a:r>
          </a:p>
          <a:p>
            <a:pPr marL="819150" lvl="2" indent="-361950"/>
            <a:r>
              <a:rPr lang="fr-FR" sz="1600" dirty="0" smtClean="0">
                <a:solidFill>
                  <a:srgbClr val="000000"/>
                </a:solidFill>
              </a:rPr>
              <a:t>=&gt; travail de catégorisation sociale par ces institutions</a:t>
            </a:r>
          </a:p>
          <a:p>
            <a:pPr marL="361950" lvl="1" indent="-361950" eaLnBrk="1" hangingPunct="1"/>
            <a:r>
              <a:rPr lang="fr-FR" sz="2000" dirty="0" smtClean="0">
                <a:solidFill>
                  <a:srgbClr val="000000"/>
                </a:solidFill>
              </a:rPr>
              <a:t>« le monde » (ou « tout ce qui nous arrive ») renvoie aux flux </a:t>
            </a:r>
            <a:r>
              <a:rPr lang="fr-FR" sz="2000" b="1" dirty="0" smtClean="0">
                <a:solidFill>
                  <a:srgbClr val="000000"/>
                </a:solidFill>
              </a:rPr>
              <a:t>des expériences pratiques </a:t>
            </a:r>
            <a:r>
              <a:rPr lang="fr-FR" sz="2000" dirty="0" smtClean="0">
                <a:solidFill>
                  <a:srgbClr val="000000"/>
                </a:solidFill>
              </a:rPr>
              <a:t>qui échappent/débordent ce travail institutionnel de catégorisation sociale.</a:t>
            </a:r>
          </a:p>
          <a:p>
            <a:pPr marL="0" lvl="1" indent="0" algn="ctr" eaLnBrk="1" hangingPunct="1">
              <a:buNone/>
              <a:tabLst>
                <a:tab pos="534988" algn="l"/>
              </a:tabLst>
            </a:pPr>
            <a:r>
              <a:rPr lang="fr-FR" sz="2000" dirty="0" smtClean="0">
                <a:solidFill>
                  <a:srgbClr val="000000"/>
                </a:solidFill>
              </a:rPr>
              <a:t>	</a:t>
            </a:r>
          </a:p>
          <a:p>
            <a:pPr lvl="1" eaLnBrk="1" hangingPunct="1"/>
            <a:endParaRPr lang="fr-FR" sz="2000" dirty="0" smtClean="0">
              <a:solidFill>
                <a:srgbClr val="000000"/>
              </a:solidFill>
            </a:endParaRPr>
          </a:p>
        </p:txBody>
      </p:sp>
      <p:grpSp>
        <p:nvGrpSpPr>
          <p:cNvPr id="8" name="Groupe 7"/>
          <p:cNvGrpSpPr/>
          <p:nvPr/>
        </p:nvGrpSpPr>
        <p:grpSpPr>
          <a:xfrm>
            <a:off x="755576" y="4251331"/>
            <a:ext cx="7920881" cy="1441595"/>
            <a:chOff x="768310" y="3941665"/>
            <a:chExt cx="6885158" cy="1252208"/>
          </a:xfrm>
        </p:grpSpPr>
        <p:sp>
          <p:nvSpPr>
            <p:cNvPr id="4" name="ZoneTexte 3"/>
            <p:cNvSpPr txBox="1"/>
            <p:nvPr/>
          </p:nvSpPr>
          <p:spPr>
            <a:xfrm>
              <a:off x="4523851" y="3941665"/>
              <a:ext cx="3129617" cy="721826"/>
            </a:xfrm>
            <a:prstGeom prst="rect">
              <a:avLst/>
            </a:prstGeom>
            <a:noFill/>
            <a:ln>
              <a:solidFill>
                <a:schemeClr val="accent1">
                  <a:lumMod val="50000"/>
                </a:schemeClr>
              </a:solidFill>
              <a:prstDash val="dash"/>
            </a:ln>
          </p:spPr>
          <p:txBody>
            <a:bodyPr wrap="square" rtlCol="0">
              <a:spAutoFit/>
            </a:bodyPr>
            <a:lstStyle/>
            <a:p>
              <a:r>
                <a:rPr lang="fr-FR" dirty="0" smtClean="0"/>
                <a:t>Mon monde vécu (« </a:t>
              </a:r>
              <a:r>
                <a:rPr lang="fr-FR" i="1" dirty="0" smtClean="0"/>
                <a:t>coupe rase</a:t>
              </a:r>
              <a:r>
                <a:rPr lang="fr-FR" dirty="0" smtClean="0"/>
                <a:t> » de 3-30 ha)</a:t>
              </a:r>
            </a:p>
          </p:txBody>
        </p:sp>
        <p:sp>
          <p:nvSpPr>
            <p:cNvPr id="7" name="ZoneTexte 6"/>
            <p:cNvSpPr txBox="1"/>
            <p:nvPr/>
          </p:nvSpPr>
          <p:spPr>
            <a:xfrm>
              <a:off x="768310" y="3941665"/>
              <a:ext cx="3222150" cy="721826"/>
            </a:xfrm>
            <a:prstGeom prst="rect">
              <a:avLst/>
            </a:prstGeom>
            <a:noFill/>
            <a:ln>
              <a:solidFill>
                <a:schemeClr val="accent1">
                  <a:lumMod val="50000"/>
                </a:schemeClr>
              </a:solidFill>
              <a:prstDash val="dash"/>
            </a:ln>
          </p:spPr>
          <p:txBody>
            <a:bodyPr wrap="square" rtlCol="0">
              <a:spAutoFit/>
            </a:bodyPr>
            <a:lstStyle>
              <a:defPPr>
                <a:defRPr lang="en-US"/>
              </a:defPPr>
            </a:lstStyle>
            <a:p>
              <a:r>
                <a:rPr lang="fr-FR" dirty="0"/>
                <a:t>La réalité, (« récolte de bois », 30 000 ha /an)</a:t>
              </a:r>
            </a:p>
          </p:txBody>
        </p:sp>
        <p:sp>
          <p:nvSpPr>
            <p:cNvPr id="10" name="ZoneTexte 9"/>
            <p:cNvSpPr txBox="1"/>
            <p:nvPr/>
          </p:nvSpPr>
          <p:spPr>
            <a:xfrm>
              <a:off x="1018679" y="4739390"/>
              <a:ext cx="2664298" cy="454483"/>
            </a:xfrm>
            <a:prstGeom prst="rect">
              <a:avLst/>
            </a:prstGeom>
            <a:noFill/>
          </p:spPr>
          <p:txBody>
            <a:bodyPr wrap="square" rtlCol="0">
              <a:spAutoFit/>
            </a:bodyPr>
            <a:lstStyle/>
            <a:p>
              <a:pPr algn="ctr"/>
              <a:r>
                <a:rPr lang="fr-FR" sz="1400" dirty="0"/>
                <a:t>Construit et </a:t>
              </a:r>
              <a:r>
                <a:rPr lang="fr-FR" sz="1400" dirty="0" smtClean="0"/>
                <a:t>objectivé par les institutions dominantes </a:t>
              </a:r>
              <a:endParaRPr lang="fr-FR" sz="1200" dirty="0"/>
            </a:p>
          </p:txBody>
        </p:sp>
      </p:grpSp>
      <p:sp>
        <p:nvSpPr>
          <p:cNvPr id="5" name="Rectangle 4"/>
          <p:cNvSpPr/>
          <p:nvPr/>
        </p:nvSpPr>
        <p:spPr>
          <a:xfrm>
            <a:off x="755576" y="3432875"/>
            <a:ext cx="8064895" cy="646331"/>
          </a:xfrm>
          <a:prstGeom prst="rect">
            <a:avLst/>
          </a:prstGeom>
          <a:solidFill>
            <a:srgbClr val="FFC000"/>
          </a:solidFill>
        </p:spPr>
        <p:txBody>
          <a:bodyPr wrap="square">
            <a:spAutoFit/>
          </a:bodyPr>
          <a:lstStyle/>
          <a:p>
            <a:pPr marL="0" lvl="1" indent="0" algn="ctr" eaLnBrk="1" hangingPunct="1">
              <a:buNone/>
              <a:tabLst>
                <a:tab pos="534988" algn="l"/>
              </a:tabLst>
            </a:pPr>
            <a:r>
              <a:rPr lang="fr-FR" sz="1900" b="1" dirty="0">
                <a:solidFill>
                  <a:srgbClr val="000000"/>
                </a:solidFill>
                <a:latin typeface="+mn-lt"/>
              </a:rPr>
              <a:t>Réalité </a:t>
            </a:r>
            <a:r>
              <a:rPr lang="fr-FR" sz="1900" b="1" dirty="0" smtClean="0">
                <a:solidFill>
                  <a:srgbClr val="000000"/>
                </a:solidFill>
                <a:latin typeface="+mn-lt"/>
              </a:rPr>
              <a:t>instituée </a:t>
            </a:r>
            <a:r>
              <a:rPr lang="fr-FR" sz="1900" dirty="0">
                <a:solidFill>
                  <a:srgbClr val="000000"/>
                </a:solidFill>
                <a:latin typeface="+mn-lt"/>
              </a:rPr>
              <a:t>par une organisation </a:t>
            </a:r>
            <a:r>
              <a:rPr lang="fr-FR" sz="3600" dirty="0">
                <a:solidFill>
                  <a:srgbClr val="000000"/>
                </a:solidFill>
                <a:latin typeface="+mn-lt"/>
              </a:rPr>
              <a:t>≠ </a:t>
            </a:r>
            <a:r>
              <a:rPr lang="fr-FR" sz="1900" b="1" dirty="0">
                <a:solidFill>
                  <a:srgbClr val="000000"/>
                </a:solidFill>
                <a:latin typeface="+mn-lt"/>
              </a:rPr>
              <a:t>monde vécu </a:t>
            </a:r>
            <a:r>
              <a:rPr lang="fr-FR" sz="1900" dirty="0">
                <a:solidFill>
                  <a:srgbClr val="000000"/>
                </a:solidFill>
                <a:latin typeface="+mn-lt"/>
              </a:rPr>
              <a:t>par un groupe d’acteurs </a:t>
            </a:r>
          </a:p>
        </p:txBody>
      </p:sp>
      <p:sp>
        <p:nvSpPr>
          <p:cNvPr id="2" name="Rectangle 1"/>
          <p:cNvSpPr/>
          <p:nvPr/>
        </p:nvSpPr>
        <p:spPr>
          <a:xfrm>
            <a:off x="5436096" y="5277427"/>
            <a:ext cx="3096344" cy="307777"/>
          </a:xfrm>
          <a:prstGeom prst="rect">
            <a:avLst/>
          </a:prstGeom>
          <a:noFill/>
        </p:spPr>
        <p:txBody>
          <a:bodyPr wrap="square" rtlCol="0">
            <a:spAutoFit/>
          </a:bodyPr>
          <a:lstStyle/>
          <a:p>
            <a:pPr algn="ctr"/>
            <a:r>
              <a:rPr lang="fr-FR" sz="1400" dirty="0"/>
              <a:t>Confrontation à la vie quotidienne</a:t>
            </a:r>
          </a:p>
        </p:txBody>
      </p:sp>
      <p:sp>
        <p:nvSpPr>
          <p:cNvPr id="3" name="Éclair 2"/>
          <p:cNvSpPr/>
          <p:nvPr/>
        </p:nvSpPr>
        <p:spPr>
          <a:xfrm>
            <a:off x="4283968" y="4509120"/>
            <a:ext cx="720080" cy="36004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395536" y="188640"/>
            <a:ext cx="7416800" cy="495300"/>
          </a:xfrm>
        </p:spPr>
        <p:txBody>
          <a:bodyPr>
            <a:noAutofit/>
          </a:bodyPr>
          <a:lstStyle/>
          <a:p>
            <a:pPr eaLnBrk="1" hangingPunct="1"/>
            <a:r>
              <a:rPr lang="fr-FR" sz="2800" dirty="0" smtClean="0"/>
              <a:t>Un exemple de mauvais guide…</a:t>
            </a:r>
          </a:p>
        </p:txBody>
      </p:sp>
      <p:sp>
        <p:nvSpPr>
          <p:cNvPr id="41988" name="Rectangle 3"/>
          <p:cNvSpPr>
            <a:spLocks noGrp="1" noChangeArrowheads="1"/>
          </p:cNvSpPr>
          <p:nvPr>
            <p:ph idx="1"/>
          </p:nvPr>
        </p:nvSpPr>
        <p:spPr>
          <a:xfrm>
            <a:off x="251520" y="692696"/>
            <a:ext cx="8675687" cy="5040313"/>
          </a:xfrm>
        </p:spPr>
        <p:txBody>
          <a:bodyPr>
            <a:noAutofit/>
          </a:bodyPr>
          <a:lstStyle/>
          <a:p>
            <a:pPr eaLnBrk="1" hangingPunct="1">
              <a:lnSpc>
                <a:spcPct val="80000"/>
              </a:lnSpc>
              <a:buFont typeface="Wingdings" pitchFamily="2" charset="2"/>
              <a:buNone/>
              <a:defRPr/>
            </a:pPr>
            <a:r>
              <a:rPr lang="fr-FR" sz="1400" b="1" dirty="0" smtClean="0">
                <a:solidFill>
                  <a:schemeClr val="tx1">
                    <a:lumMod val="50000"/>
                  </a:schemeClr>
                </a:solidFill>
              </a:rPr>
              <a:t>Objectif de l’étude :  </a:t>
            </a:r>
            <a:r>
              <a:rPr lang="fr-FR" sz="1400" dirty="0" smtClean="0">
                <a:solidFill>
                  <a:schemeClr val="tx1">
                    <a:lumMod val="50000"/>
                  </a:schemeClr>
                </a:solidFill>
              </a:rPr>
              <a:t>comprendre les moyens par lesquels il est possible de faire évoluer les pratiques de la réalisation et de la mise en œuvre d’un Plan d’aménagement ou d’un Plan Simple de gestion  vers une gestion davantage participative.</a:t>
            </a:r>
            <a:endParaRPr lang="fr-FR" sz="1400" b="1" dirty="0" smtClean="0">
              <a:solidFill>
                <a:schemeClr val="tx1">
                  <a:lumMod val="50000"/>
                </a:schemeClr>
              </a:solidFill>
            </a:endParaRPr>
          </a:p>
          <a:p>
            <a:pPr eaLnBrk="1" hangingPunct="1">
              <a:lnSpc>
                <a:spcPct val="80000"/>
              </a:lnSpc>
              <a:buFont typeface="Wingdings" pitchFamily="2" charset="2"/>
              <a:buNone/>
              <a:defRPr/>
            </a:pPr>
            <a:r>
              <a:rPr lang="fr-FR" sz="1400" b="1" dirty="0" smtClean="0">
                <a:solidFill>
                  <a:schemeClr val="tx1">
                    <a:lumMod val="50000"/>
                  </a:schemeClr>
                </a:solidFill>
              </a:rPr>
              <a:t>I- REPRESENTATION DE LA FORET ET DU METIER D’AMENAGISTE</a:t>
            </a:r>
          </a:p>
          <a:p>
            <a:pPr eaLnBrk="1" hangingPunct="1">
              <a:lnSpc>
                <a:spcPct val="80000"/>
              </a:lnSpc>
              <a:defRPr/>
            </a:pPr>
            <a:r>
              <a:rPr lang="fr-FR" sz="1400" b="1" dirty="0" smtClean="0">
                <a:solidFill>
                  <a:schemeClr val="tx1">
                    <a:lumMod val="50000"/>
                  </a:schemeClr>
                </a:solidFill>
              </a:rPr>
              <a:t>Question 1 : Quelle est votre représentation de la forêt ?</a:t>
            </a:r>
          </a:p>
          <a:p>
            <a:pPr lvl="1" eaLnBrk="1" hangingPunct="1">
              <a:lnSpc>
                <a:spcPct val="80000"/>
              </a:lnSpc>
              <a:defRPr/>
            </a:pPr>
            <a:r>
              <a:rPr lang="fr-FR" sz="1000" i="1" dirty="0" smtClean="0">
                <a:solidFill>
                  <a:schemeClr val="tx1">
                    <a:lumMod val="50000"/>
                  </a:schemeClr>
                </a:solidFill>
              </a:rPr>
              <a:t>Avez-vous une image idéale de la forêt ?</a:t>
            </a:r>
          </a:p>
          <a:p>
            <a:pPr eaLnBrk="1" hangingPunct="1">
              <a:lnSpc>
                <a:spcPct val="80000"/>
              </a:lnSpc>
              <a:defRPr/>
            </a:pPr>
            <a:r>
              <a:rPr lang="fr-FR" sz="1400" b="1" dirty="0" smtClean="0">
                <a:solidFill>
                  <a:schemeClr val="tx1">
                    <a:lumMod val="50000"/>
                  </a:schemeClr>
                </a:solidFill>
              </a:rPr>
              <a:t>Question 2 : Comment définissez-vous votre métier d’aménagiste ?</a:t>
            </a:r>
          </a:p>
          <a:p>
            <a:pPr lvl="1" eaLnBrk="1" hangingPunct="1">
              <a:lnSpc>
                <a:spcPct val="80000"/>
              </a:lnSpc>
              <a:defRPr/>
            </a:pPr>
            <a:r>
              <a:rPr lang="fr-FR" sz="1000" i="1" dirty="0" smtClean="0">
                <a:solidFill>
                  <a:schemeClr val="tx1">
                    <a:lumMod val="50000"/>
                  </a:schemeClr>
                </a:solidFill>
              </a:rPr>
              <a:t>Quelle est la mission d’un aménagiste ?</a:t>
            </a:r>
          </a:p>
          <a:p>
            <a:pPr eaLnBrk="1" hangingPunct="1">
              <a:lnSpc>
                <a:spcPct val="80000"/>
              </a:lnSpc>
              <a:defRPr/>
            </a:pPr>
            <a:r>
              <a:rPr lang="fr-FR" sz="1400" b="1" dirty="0" smtClean="0">
                <a:solidFill>
                  <a:schemeClr val="tx1">
                    <a:lumMod val="50000"/>
                  </a:schemeClr>
                </a:solidFill>
              </a:rPr>
              <a:t>Question 3 : La représentation de votre métier et de la forêt ont-elles évolués ? Pourquoi ?</a:t>
            </a:r>
          </a:p>
          <a:p>
            <a:pPr lvl="1" eaLnBrk="1" hangingPunct="1">
              <a:lnSpc>
                <a:spcPct val="80000"/>
              </a:lnSpc>
              <a:defRPr/>
            </a:pPr>
            <a:r>
              <a:rPr lang="fr-FR" sz="1000" i="1" dirty="0" smtClean="0">
                <a:solidFill>
                  <a:schemeClr val="tx1">
                    <a:lumMod val="50000"/>
                  </a:schemeClr>
                </a:solidFill>
              </a:rPr>
              <a:t>Comment percevez-vous votre représentation de la forêt et celle du public</a:t>
            </a:r>
          </a:p>
          <a:p>
            <a:pPr eaLnBrk="1" hangingPunct="1">
              <a:lnSpc>
                <a:spcPct val="80000"/>
              </a:lnSpc>
              <a:buFont typeface="Wingdings" pitchFamily="2" charset="2"/>
              <a:buNone/>
              <a:defRPr/>
            </a:pPr>
            <a:r>
              <a:rPr lang="fr-FR" sz="1400" b="1" dirty="0" smtClean="0">
                <a:solidFill>
                  <a:schemeClr val="tx1">
                    <a:lumMod val="50000"/>
                  </a:schemeClr>
                </a:solidFill>
              </a:rPr>
              <a:t>II- CONTEXTE FORESTIER ACTUEL</a:t>
            </a:r>
          </a:p>
          <a:p>
            <a:pPr eaLnBrk="1" hangingPunct="1">
              <a:lnSpc>
                <a:spcPct val="80000"/>
              </a:lnSpc>
              <a:defRPr/>
            </a:pPr>
            <a:r>
              <a:rPr lang="fr-FR" sz="1400" b="1" dirty="0" smtClean="0">
                <a:solidFill>
                  <a:schemeClr val="tx1">
                    <a:lumMod val="50000"/>
                  </a:schemeClr>
                </a:solidFill>
              </a:rPr>
              <a:t>Question 4 : Comment voyez-vous, le contexte forestier actuel?</a:t>
            </a:r>
          </a:p>
          <a:p>
            <a:pPr lvl="1" eaLnBrk="1" hangingPunct="1">
              <a:lnSpc>
                <a:spcPct val="80000"/>
              </a:lnSpc>
              <a:defRPr/>
            </a:pPr>
            <a:r>
              <a:rPr lang="fr-FR" sz="1000" i="1" dirty="0" smtClean="0">
                <a:solidFill>
                  <a:schemeClr val="tx1">
                    <a:lumMod val="50000"/>
                  </a:schemeClr>
                </a:solidFill>
              </a:rPr>
              <a:t>Que pensez-vous et comment expliquez vous les changements actuels du monde forestier ?  (Gestion durable, certification, LOF, démocratie participative)</a:t>
            </a:r>
          </a:p>
          <a:p>
            <a:pPr eaLnBrk="1" hangingPunct="1">
              <a:lnSpc>
                <a:spcPct val="80000"/>
              </a:lnSpc>
              <a:defRPr/>
            </a:pPr>
            <a:r>
              <a:rPr lang="fr-FR" sz="1400" b="1" dirty="0" smtClean="0">
                <a:solidFill>
                  <a:schemeClr val="tx1">
                    <a:lumMod val="50000"/>
                  </a:schemeClr>
                </a:solidFill>
              </a:rPr>
              <a:t>Question 5 : Comment les forestiers sont-ils perçus par le monde extérieur?</a:t>
            </a:r>
          </a:p>
          <a:p>
            <a:pPr lvl="1" eaLnBrk="1" hangingPunct="1">
              <a:lnSpc>
                <a:spcPct val="80000"/>
              </a:lnSpc>
              <a:defRPr/>
            </a:pPr>
            <a:r>
              <a:rPr lang="fr-FR" sz="1000" i="1" dirty="0" smtClean="0">
                <a:solidFill>
                  <a:schemeClr val="tx1">
                    <a:lumMod val="50000"/>
                  </a:schemeClr>
                </a:solidFill>
              </a:rPr>
              <a:t>Ressentez-vous un regard critique sur votre métier de la part du grand public?</a:t>
            </a:r>
          </a:p>
          <a:p>
            <a:pPr eaLnBrk="1" hangingPunct="1">
              <a:lnSpc>
                <a:spcPct val="80000"/>
              </a:lnSpc>
              <a:defRPr/>
            </a:pPr>
            <a:r>
              <a:rPr lang="fr-FR" sz="1400" b="1" dirty="0" smtClean="0">
                <a:solidFill>
                  <a:schemeClr val="tx1">
                    <a:lumMod val="50000"/>
                  </a:schemeClr>
                </a:solidFill>
              </a:rPr>
              <a:t>Question 6 : Que pensez-vous de métier de forestier dans la société d’aujourd’hui?</a:t>
            </a:r>
          </a:p>
          <a:p>
            <a:pPr lvl="1" eaLnBrk="1" hangingPunct="1">
              <a:lnSpc>
                <a:spcPct val="80000"/>
              </a:lnSpc>
              <a:defRPr/>
            </a:pPr>
            <a:r>
              <a:rPr lang="fr-FR" sz="1000" i="1" dirty="0" smtClean="0">
                <a:solidFill>
                  <a:schemeClr val="tx1">
                    <a:lumMod val="50000"/>
                  </a:schemeClr>
                </a:solidFill>
              </a:rPr>
              <a:t>Quel regard portez-vous sur votre métier ?</a:t>
            </a:r>
          </a:p>
          <a:p>
            <a:pPr lvl="1" eaLnBrk="1" hangingPunct="1">
              <a:lnSpc>
                <a:spcPct val="80000"/>
              </a:lnSpc>
              <a:defRPr/>
            </a:pPr>
            <a:r>
              <a:rPr lang="fr-FR" sz="1000" i="1" dirty="0" smtClean="0">
                <a:solidFill>
                  <a:schemeClr val="tx1">
                    <a:lumMod val="50000"/>
                  </a:schemeClr>
                </a:solidFill>
              </a:rPr>
              <a:t>Que pensez-vous de votre place au sein du monde forestier?</a:t>
            </a:r>
          </a:p>
          <a:p>
            <a:pPr lvl="1" eaLnBrk="1" hangingPunct="1">
              <a:lnSpc>
                <a:spcPct val="80000"/>
              </a:lnSpc>
              <a:defRPr/>
            </a:pPr>
            <a:r>
              <a:rPr lang="fr-FR" sz="1000" i="1" dirty="0" smtClean="0">
                <a:solidFill>
                  <a:schemeClr val="tx1">
                    <a:lumMod val="50000"/>
                  </a:schemeClr>
                </a:solidFill>
              </a:rPr>
              <a:t>Quel est, selon vous, le rôle du forestier aujourd’hui?</a:t>
            </a:r>
          </a:p>
          <a:p>
            <a:pPr eaLnBrk="1" hangingPunct="1">
              <a:lnSpc>
                <a:spcPct val="80000"/>
              </a:lnSpc>
              <a:defRPr/>
            </a:pPr>
            <a:r>
              <a:rPr lang="fr-FR" sz="1400" b="1" dirty="0" smtClean="0">
                <a:solidFill>
                  <a:schemeClr val="tx1">
                    <a:lumMod val="50000"/>
                  </a:schemeClr>
                </a:solidFill>
              </a:rPr>
              <a:t>Question 7 : Quelles sont les difficultés auxquelles les gestionnaires forestiers sont</a:t>
            </a:r>
          </a:p>
          <a:p>
            <a:pPr lvl="1" eaLnBrk="1" hangingPunct="1">
              <a:lnSpc>
                <a:spcPct val="80000"/>
              </a:lnSpc>
              <a:defRPr/>
            </a:pPr>
            <a:r>
              <a:rPr lang="fr-FR" sz="1000" b="1" dirty="0" smtClean="0">
                <a:solidFill>
                  <a:schemeClr val="tx1">
                    <a:lumMod val="50000"/>
                  </a:schemeClr>
                </a:solidFill>
              </a:rPr>
              <a:t>confrontés dans leur métier ? Dans l’aménagement des forêts? (Classer par ordre d’importance)</a:t>
            </a:r>
          </a:p>
          <a:p>
            <a:pPr eaLnBrk="1" hangingPunct="1">
              <a:lnSpc>
                <a:spcPct val="80000"/>
              </a:lnSpc>
              <a:defRPr/>
            </a:pPr>
            <a:r>
              <a:rPr lang="fr-FR" sz="1400" b="1" dirty="0" smtClean="0">
                <a:solidFill>
                  <a:schemeClr val="tx1">
                    <a:lumMod val="50000"/>
                  </a:schemeClr>
                </a:solidFill>
              </a:rPr>
              <a:t>Question 8 : Comment faites-vous pour répondre aux attentes multiples de la société </a:t>
            </a:r>
            <a:r>
              <a:rPr lang="fr-FR" sz="1400" b="1" dirty="0" err="1" smtClean="0">
                <a:solidFill>
                  <a:schemeClr val="tx1">
                    <a:lumMod val="50000"/>
                  </a:schemeClr>
                </a:solidFill>
              </a:rPr>
              <a:t>vis-à</a:t>
            </a:r>
            <a:r>
              <a:rPr lang="fr-FR" sz="1400" b="1" dirty="0" smtClean="0">
                <a:solidFill>
                  <a:schemeClr val="tx1">
                    <a:lumMod val="50000"/>
                  </a:schemeClr>
                </a:solidFill>
              </a:rPr>
              <a:t>-</a:t>
            </a:r>
          </a:p>
          <a:p>
            <a:pPr lvl="1" eaLnBrk="1" hangingPunct="1">
              <a:lnSpc>
                <a:spcPct val="80000"/>
              </a:lnSpc>
              <a:defRPr/>
            </a:pPr>
            <a:r>
              <a:rPr lang="fr-FR" sz="1000" b="1" dirty="0" smtClean="0">
                <a:solidFill>
                  <a:schemeClr val="tx1">
                    <a:lumMod val="50000"/>
                  </a:schemeClr>
                </a:solidFill>
              </a:rPr>
              <a:t>vis des forêts?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539552" y="332656"/>
            <a:ext cx="7772400" cy="609600"/>
          </a:xfrm>
        </p:spPr>
        <p:txBody>
          <a:bodyPr>
            <a:normAutofit/>
          </a:bodyPr>
          <a:lstStyle/>
          <a:p>
            <a:pPr eaLnBrk="1" hangingPunct="1"/>
            <a:r>
              <a:rPr lang="fr-FR" sz="2800" dirty="0" smtClean="0"/>
              <a:t>3.1 – Justification ou processus</a:t>
            </a:r>
          </a:p>
        </p:txBody>
      </p:sp>
      <p:sp>
        <p:nvSpPr>
          <p:cNvPr id="49156" name="Rectangle 3"/>
          <p:cNvSpPr>
            <a:spLocks noGrp="1" noChangeArrowheads="1"/>
          </p:cNvSpPr>
          <p:nvPr>
            <p:ph idx="1"/>
          </p:nvPr>
        </p:nvSpPr>
        <p:spPr>
          <a:xfrm>
            <a:off x="395536" y="1052736"/>
            <a:ext cx="8352928" cy="4824536"/>
          </a:xfrm>
        </p:spPr>
        <p:txBody>
          <a:bodyPr>
            <a:normAutofit lnSpcReduction="10000"/>
          </a:bodyPr>
          <a:lstStyle/>
          <a:p>
            <a:pPr eaLnBrk="1" hangingPunct="1">
              <a:lnSpc>
                <a:spcPct val="90000"/>
              </a:lnSpc>
            </a:pPr>
            <a:r>
              <a:rPr lang="fr-FR" sz="2400" dirty="0" smtClean="0">
                <a:solidFill>
                  <a:srgbClr val="000000"/>
                </a:solidFill>
              </a:rPr>
              <a:t>La différence « pourquoi »/ « comment » ?</a:t>
            </a:r>
          </a:p>
          <a:p>
            <a:pPr lvl="1" eaLnBrk="1" hangingPunct="1">
              <a:lnSpc>
                <a:spcPct val="90000"/>
              </a:lnSpc>
            </a:pPr>
            <a:r>
              <a:rPr lang="fr-FR" sz="2000" dirty="0" smtClean="0">
                <a:solidFill>
                  <a:srgbClr val="000000"/>
                </a:solidFill>
              </a:rPr>
              <a:t>« </a:t>
            </a:r>
            <a:r>
              <a:rPr lang="fr-FR" sz="2000" i="1" dirty="0" smtClean="0">
                <a:solidFill>
                  <a:srgbClr val="000000"/>
                </a:solidFill>
              </a:rPr>
              <a:t>Comment vous</a:t>
            </a:r>
            <a:r>
              <a:rPr lang="fr-FR" sz="2000" dirty="0" smtClean="0">
                <a:solidFill>
                  <a:srgbClr val="000000"/>
                </a:solidFill>
              </a:rPr>
              <a:t>… »</a:t>
            </a:r>
          </a:p>
          <a:p>
            <a:pPr lvl="2" eaLnBrk="1" hangingPunct="1">
              <a:lnSpc>
                <a:spcPct val="90000"/>
              </a:lnSpc>
            </a:pPr>
            <a:r>
              <a:rPr lang="fr-FR" sz="1800" dirty="0" smtClean="0">
                <a:solidFill>
                  <a:srgbClr val="000000"/>
                </a:solidFill>
              </a:rPr>
              <a:t>Placer enquêté en situation de décrire une pratique </a:t>
            </a:r>
          </a:p>
          <a:p>
            <a:pPr lvl="2" eaLnBrk="1" hangingPunct="1">
              <a:lnSpc>
                <a:spcPct val="90000"/>
              </a:lnSpc>
            </a:pPr>
            <a:r>
              <a:rPr lang="fr-FR" sz="1800" dirty="0" smtClean="0">
                <a:solidFill>
                  <a:srgbClr val="000000"/>
                </a:solidFill>
              </a:rPr>
              <a:t>Permet de saisir les changements à l’</a:t>
            </a:r>
            <a:r>
              <a:rPr lang="fr-FR" sz="1800" dirty="0" err="1" smtClean="0">
                <a:solidFill>
                  <a:srgbClr val="000000"/>
                </a:solidFill>
              </a:rPr>
              <a:t>oeuvre</a:t>
            </a:r>
            <a:endParaRPr lang="fr-FR" sz="1800" dirty="0" smtClean="0">
              <a:solidFill>
                <a:srgbClr val="000000"/>
              </a:solidFill>
            </a:endParaRPr>
          </a:p>
          <a:p>
            <a:pPr lvl="2" eaLnBrk="1" hangingPunct="1">
              <a:lnSpc>
                <a:spcPct val="90000"/>
              </a:lnSpc>
            </a:pPr>
            <a:r>
              <a:rPr lang="fr-FR" sz="1800" dirty="0" smtClean="0">
                <a:solidFill>
                  <a:srgbClr val="000000"/>
                </a:solidFill>
              </a:rPr>
              <a:t>Pas besoin de se justifier</a:t>
            </a:r>
          </a:p>
          <a:p>
            <a:pPr lvl="1" eaLnBrk="1" hangingPunct="1">
              <a:lnSpc>
                <a:spcPct val="90000"/>
              </a:lnSpc>
            </a:pPr>
            <a:r>
              <a:rPr lang="fr-FR" sz="2000" dirty="0" smtClean="0">
                <a:solidFill>
                  <a:srgbClr val="000000"/>
                </a:solidFill>
              </a:rPr>
              <a:t>« </a:t>
            </a:r>
            <a:r>
              <a:rPr lang="fr-FR" sz="2000" i="1" dirty="0" smtClean="0">
                <a:solidFill>
                  <a:srgbClr val="000000"/>
                </a:solidFill>
              </a:rPr>
              <a:t>Pourquoi vous</a:t>
            </a:r>
            <a:r>
              <a:rPr lang="fr-FR" sz="2000" dirty="0" smtClean="0">
                <a:solidFill>
                  <a:srgbClr val="000000"/>
                </a:solidFill>
              </a:rPr>
              <a:t>…? » : </a:t>
            </a:r>
          </a:p>
          <a:p>
            <a:pPr lvl="2" eaLnBrk="1" hangingPunct="1">
              <a:lnSpc>
                <a:spcPct val="90000"/>
              </a:lnSpc>
            </a:pPr>
            <a:r>
              <a:rPr lang="fr-FR" sz="1800" dirty="0" smtClean="0">
                <a:solidFill>
                  <a:srgbClr val="000000"/>
                </a:solidFill>
              </a:rPr>
              <a:t>utile si on cherche des </a:t>
            </a:r>
            <a:r>
              <a:rPr lang="fr-FR" sz="1800" b="1" dirty="0" smtClean="0">
                <a:solidFill>
                  <a:schemeClr val="accent2"/>
                </a:solidFill>
              </a:rPr>
              <a:t>justifications à l’action </a:t>
            </a:r>
            <a:r>
              <a:rPr lang="fr-FR" sz="1800" dirty="0" smtClean="0">
                <a:solidFill>
                  <a:srgbClr val="000000"/>
                </a:solidFill>
              </a:rPr>
              <a:t>;</a:t>
            </a:r>
          </a:p>
          <a:p>
            <a:pPr lvl="2" eaLnBrk="1" hangingPunct="1">
              <a:lnSpc>
                <a:spcPct val="90000"/>
              </a:lnSpc>
            </a:pPr>
            <a:r>
              <a:rPr lang="fr-FR" sz="1800" dirty="0" smtClean="0">
                <a:solidFill>
                  <a:srgbClr val="000000"/>
                </a:solidFill>
              </a:rPr>
              <a:t> réaction de défense; inquisitoire, , appelle une « bonne » raison, une raison avouable, acceptable ;  </a:t>
            </a:r>
          </a:p>
          <a:p>
            <a:pPr lvl="3" eaLnBrk="1" hangingPunct="1">
              <a:lnSpc>
                <a:spcPct val="90000"/>
              </a:lnSpc>
            </a:pPr>
            <a:r>
              <a:rPr lang="fr-FR" sz="1600" dirty="0" smtClean="0">
                <a:solidFill>
                  <a:srgbClr val="000000"/>
                </a:solidFill>
              </a:rPr>
              <a:t>exemple de « bonne » excuse : « </a:t>
            </a:r>
            <a:r>
              <a:rPr lang="fr-FR" sz="1600" i="1" dirty="0" smtClean="0">
                <a:solidFill>
                  <a:srgbClr val="000000"/>
                </a:solidFill>
              </a:rPr>
              <a:t>j’ai pas le temps, pas d’argent, pas envie</a:t>
            </a:r>
            <a:r>
              <a:rPr lang="fr-FR" sz="1600" dirty="0" smtClean="0">
                <a:solidFill>
                  <a:srgbClr val="000000"/>
                </a:solidFill>
              </a:rPr>
              <a:t> » ; pourquoi n’est-ce pas une priorité ?</a:t>
            </a:r>
          </a:p>
          <a:p>
            <a:pPr lvl="1" eaLnBrk="1" hangingPunct="1">
              <a:lnSpc>
                <a:spcPct val="90000"/>
              </a:lnSpc>
            </a:pPr>
            <a:r>
              <a:rPr lang="fr-FR" sz="2000" dirty="0" smtClean="0">
                <a:solidFill>
                  <a:srgbClr val="000000"/>
                </a:solidFill>
              </a:rPr>
              <a:t>D’abord poser la question du « </a:t>
            </a:r>
            <a:r>
              <a:rPr lang="fr-FR" sz="2000" i="1" dirty="0" smtClean="0">
                <a:solidFill>
                  <a:srgbClr val="000000"/>
                </a:solidFill>
              </a:rPr>
              <a:t>quoi</a:t>
            </a:r>
            <a:r>
              <a:rPr lang="fr-FR" sz="2000" dirty="0" smtClean="0">
                <a:solidFill>
                  <a:srgbClr val="000000"/>
                </a:solidFill>
              </a:rPr>
              <a:t> ? » du « </a:t>
            </a:r>
            <a:r>
              <a:rPr lang="fr-FR" sz="2000" i="1" dirty="0" smtClean="0">
                <a:solidFill>
                  <a:srgbClr val="000000"/>
                </a:solidFill>
              </a:rPr>
              <a:t>comment </a:t>
            </a:r>
            <a:r>
              <a:rPr lang="fr-FR" sz="2000" dirty="0" smtClean="0">
                <a:solidFill>
                  <a:srgbClr val="000000"/>
                </a:solidFill>
              </a:rPr>
              <a:t>?» puis du « </a:t>
            </a:r>
            <a:r>
              <a:rPr lang="fr-FR" sz="2000" i="1" dirty="0" smtClean="0">
                <a:solidFill>
                  <a:srgbClr val="000000"/>
                </a:solidFill>
              </a:rPr>
              <a:t>pourquoi</a:t>
            </a:r>
            <a:r>
              <a:rPr lang="fr-FR" sz="2000" dirty="0" smtClean="0">
                <a:solidFill>
                  <a:srgbClr val="000000"/>
                </a:solidFill>
              </a:rPr>
              <a:t> ?» </a:t>
            </a:r>
          </a:p>
          <a:p>
            <a:pPr lvl="2" eaLnBrk="1" hangingPunct="1">
              <a:lnSpc>
                <a:spcPct val="90000"/>
              </a:lnSpc>
            </a:pPr>
            <a:r>
              <a:rPr lang="fr-FR" sz="1800" dirty="0" smtClean="0">
                <a:solidFill>
                  <a:srgbClr val="000000"/>
                </a:solidFill>
              </a:rPr>
              <a:t>Qu’est ce que vous faites de </a:t>
            </a:r>
          </a:p>
          <a:p>
            <a:pPr lvl="3" eaLnBrk="1" hangingPunct="1">
              <a:lnSpc>
                <a:spcPct val="90000"/>
              </a:lnSpc>
            </a:pPr>
            <a:r>
              <a:rPr lang="fr-FR" sz="1600" dirty="0" smtClean="0">
                <a:solidFill>
                  <a:srgbClr val="000000"/>
                </a:solidFill>
              </a:rPr>
              <a:t>Comment faites-vous</a:t>
            </a:r>
          </a:p>
          <a:p>
            <a:pPr lvl="4" eaLnBrk="1" hangingPunct="1">
              <a:lnSpc>
                <a:spcPct val="90000"/>
              </a:lnSpc>
            </a:pPr>
            <a:r>
              <a:rPr lang="fr-FR" sz="1600" dirty="0" smtClean="0">
                <a:solidFill>
                  <a:srgbClr val="000000"/>
                </a:solidFill>
              </a:rPr>
              <a:t>Pourquoi faites vous çà ?</a:t>
            </a:r>
          </a:p>
        </p:txBody>
      </p:sp>
      <p:pic>
        <p:nvPicPr>
          <p:cNvPr id="11266" name="Picture 2" descr="humour ... Le bêtisier des Questio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9681" y="1124744"/>
            <a:ext cx="1493168" cy="1941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67544" y="260648"/>
            <a:ext cx="8382000" cy="609600"/>
          </a:xfrm>
        </p:spPr>
        <p:txBody>
          <a:bodyPr>
            <a:normAutofit/>
          </a:bodyPr>
          <a:lstStyle/>
          <a:p>
            <a:pPr eaLnBrk="1" hangingPunct="1"/>
            <a:r>
              <a:rPr lang="fr-FR" sz="2800" dirty="0" smtClean="0"/>
              <a:t>3.2. Stratégie d’écoute : empathie et neutralité </a:t>
            </a:r>
          </a:p>
        </p:txBody>
      </p:sp>
      <p:sp>
        <p:nvSpPr>
          <p:cNvPr id="50180" name="Rectangle 3"/>
          <p:cNvSpPr>
            <a:spLocks noGrp="1" noChangeArrowheads="1"/>
          </p:cNvSpPr>
          <p:nvPr>
            <p:ph idx="1"/>
          </p:nvPr>
        </p:nvSpPr>
        <p:spPr>
          <a:xfrm>
            <a:off x="395536" y="980728"/>
            <a:ext cx="8352928" cy="5256584"/>
          </a:xfrm>
        </p:spPr>
        <p:txBody>
          <a:bodyPr>
            <a:normAutofit/>
          </a:bodyPr>
          <a:lstStyle/>
          <a:p>
            <a:pPr eaLnBrk="1" hangingPunct="1">
              <a:lnSpc>
                <a:spcPct val="80000"/>
              </a:lnSpc>
            </a:pPr>
            <a:r>
              <a:rPr lang="fr-FR" sz="2400" dirty="0" smtClean="0">
                <a:solidFill>
                  <a:srgbClr val="000000"/>
                </a:solidFill>
              </a:rPr>
              <a:t>Empathie  : capacité à comprendre tout en restant à distance</a:t>
            </a:r>
          </a:p>
          <a:p>
            <a:pPr lvl="1" eaLnBrk="1" hangingPunct="1">
              <a:lnSpc>
                <a:spcPct val="80000"/>
              </a:lnSpc>
            </a:pPr>
            <a:r>
              <a:rPr lang="fr-FR" sz="2000" dirty="0" smtClean="0">
                <a:solidFill>
                  <a:srgbClr val="000000"/>
                </a:solidFill>
              </a:rPr>
              <a:t>Ton de la conversation entre individus égaux, pas un questionnement administré de haut (pas test de connaissance, pas un jugement des pratiques/opinions de l’enquêté)</a:t>
            </a:r>
          </a:p>
          <a:p>
            <a:pPr lvl="1" eaLnBrk="1" hangingPunct="1">
              <a:lnSpc>
                <a:spcPct val="80000"/>
              </a:lnSpc>
            </a:pPr>
            <a:r>
              <a:rPr lang="fr-FR" sz="2000" dirty="0" smtClean="0">
                <a:solidFill>
                  <a:srgbClr val="000000"/>
                </a:solidFill>
              </a:rPr>
              <a:t>Mettre en confiance : valoriser parole de l’enquêté, montrer qu’on est intéressé par son discours, surtout au début, </a:t>
            </a:r>
          </a:p>
          <a:p>
            <a:pPr lvl="1">
              <a:lnSpc>
                <a:spcPct val="80000"/>
              </a:lnSpc>
            </a:pPr>
            <a:r>
              <a:rPr lang="fr-FR" sz="2000" dirty="0">
                <a:solidFill>
                  <a:srgbClr val="000000"/>
                </a:solidFill>
              </a:rPr>
              <a:t>n’imposez pas vos points de vues, laissez réfléchir et parler l’interlocuteur afin de pouvoir </a:t>
            </a:r>
            <a:r>
              <a:rPr lang="fr-FR" sz="2000" dirty="0">
                <a:solidFill>
                  <a:schemeClr val="accent2"/>
                </a:solidFill>
              </a:rPr>
              <a:t>dégager des “structures </a:t>
            </a:r>
            <a:r>
              <a:rPr lang="fr-FR" sz="2000" dirty="0" smtClean="0">
                <a:solidFill>
                  <a:schemeClr val="accent2"/>
                </a:solidFill>
              </a:rPr>
              <a:t>profondes »/fonds de sa pensée</a:t>
            </a:r>
          </a:p>
          <a:p>
            <a:pPr lvl="1" eaLnBrk="1" hangingPunct="1">
              <a:lnSpc>
                <a:spcPct val="80000"/>
              </a:lnSpc>
            </a:pPr>
            <a:r>
              <a:rPr lang="fr-FR" sz="2000" dirty="0" smtClean="0">
                <a:solidFill>
                  <a:srgbClr val="000000"/>
                </a:solidFill>
              </a:rPr>
              <a:t>Aider enquêté aux capacités discursives limitées  à s’exprimer sans trahir sa pensée ; reformuler sans condescendance  ; adapter le style à votre enquêté (sans le prendre pour un demeuré)</a:t>
            </a:r>
          </a:p>
          <a:p>
            <a:pPr lvl="1" eaLnBrk="1" hangingPunct="1">
              <a:lnSpc>
                <a:spcPct val="80000"/>
              </a:lnSpc>
            </a:pPr>
            <a:r>
              <a:rPr lang="fr-FR" sz="2000" dirty="0" smtClean="0">
                <a:solidFill>
                  <a:srgbClr val="000000"/>
                </a:solidFill>
              </a:rPr>
              <a:t>Si enquêteur est trop impersonnel, réponses impersonnelles</a:t>
            </a:r>
          </a:p>
          <a:p>
            <a:pPr eaLnBrk="1" hangingPunct="1">
              <a:lnSpc>
                <a:spcPct val="80000"/>
              </a:lnSpc>
            </a:pPr>
            <a:r>
              <a:rPr lang="fr-FR" sz="2400" dirty="0" smtClean="0">
                <a:solidFill>
                  <a:srgbClr val="000000"/>
                </a:solidFill>
              </a:rPr>
              <a:t>Neutralité</a:t>
            </a:r>
          </a:p>
          <a:p>
            <a:pPr lvl="1" eaLnBrk="1" hangingPunct="1">
              <a:lnSpc>
                <a:spcPct val="80000"/>
              </a:lnSpc>
            </a:pPr>
            <a:r>
              <a:rPr lang="fr-FR" sz="2000" dirty="0" smtClean="0">
                <a:solidFill>
                  <a:srgbClr val="000000"/>
                </a:solidFill>
              </a:rPr>
              <a:t>Personne ne croira que vous êtes « neutre », que vous n’avez pas d’opinion sur le sujet  </a:t>
            </a:r>
          </a:p>
          <a:p>
            <a:pPr lvl="1" eaLnBrk="1" hangingPunct="1">
              <a:lnSpc>
                <a:spcPct val="80000"/>
              </a:lnSpc>
            </a:pPr>
            <a:r>
              <a:rPr lang="fr-FR" sz="2000" dirty="0" smtClean="0">
                <a:solidFill>
                  <a:srgbClr val="000000"/>
                </a:solidFill>
              </a:rPr>
              <a:t>Besoin pour l’enquêté de « typifier » l’enquêteur</a:t>
            </a:r>
          </a:p>
          <a:p>
            <a:pPr lvl="1" eaLnBrk="1" hangingPunct="1">
              <a:lnSpc>
                <a:spcPct val="80000"/>
              </a:lnSpc>
            </a:pPr>
            <a:r>
              <a:rPr lang="fr-FR" sz="2000" dirty="0" smtClean="0">
                <a:solidFill>
                  <a:srgbClr val="000000"/>
                </a:solidFill>
              </a:rPr>
              <a:t>Faire part de ses propres interrogations plutôt que donner son avis</a:t>
            </a:r>
          </a:p>
          <a:p>
            <a:pPr eaLnBrk="1" hangingPunct="1">
              <a:lnSpc>
                <a:spcPct val="80000"/>
              </a:lnSpc>
            </a:pPr>
            <a:endParaRPr lang="fr-FR" sz="2400" dirty="0" smtClean="0">
              <a:solidFill>
                <a:srgbClr val="0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609600" y="762000"/>
            <a:ext cx="8382000" cy="609600"/>
          </a:xfrm>
        </p:spPr>
        <p:txBody>
          <a:bodyPr/>
          <a:lstStyle/>
          <a:p>
            <a:pPr eaLnBrk="1" hangingPunct="1"/>
            <a:r>
              <a:rPr lang="fr-FR" sz="3200" dirty="0" smtClean="0"/>
              <a:t>3.2 -  Stratégie d’écoute</a:t>
            </a:r>
          </a:p>
        </p:txBody>
      </p:sp>
      <p:sp>
        <p:nvSpPr>
          <p:cNvPr id="51204" name="Rectangle 3"/>
          <p:cNvSpPr>
            <a:spLocks noGrp="1" noChangeArrowheads="1"/>
          </p:cNvSpPr>
          <p:nvPr>
            <p:ph idx="1"/>
          </p:nvPr>
        </p:nvSpPr>
        <p:spPr>
          <a:xfrm>
            <a:off x="539552" y="1454746"/>
            <a:ext cx="7924800" cy="4800600"/>
          </a:xfrm>
        </p:spPr>
        <p:txBody>
          <a:bodyPr/>
          <a:lstStyle/>
          <a:p>
            <a:pPr eaLnBrk="1" hangingPunct="1">
              <a:lnSpc>
                <a:spcPct val="80000"/>
              </a:lnSpc>
            </a:pPr>
            <a:r>
              <a:rPr lang="fr-FR" sz="2400" u="sng" dirty="0" smtClean="0">
                <a:solidFill>
                  <a:srgbClr val="000000"/>
                </a:solidFill>
              </a:rPr>
              <a:t>Attention au harcèlement et au pittoresque</a:t>
            </a:r>
            <a:endParaRPr lang="fr-FR" sz="2400" dirty="0" smtClean="0">
              <a:solidFill>
                <a:srgbClr val="000000"/>
              </a:solidFill>
            </a:endParaRPr>
          </a:p>
          <a:p>
            <a:pPr lvl="1" eaLnBrk="1" hangingPunct="1">
              <a:lnSpc>
                <a:spcPct val="80000"/>
              </a:lnSpc>
            </a:pPr>
            <a:r>
              <a:rPr lang="fr-FR" sz="2000" dirty="0" smtClean="0">
                <a:solidFill>
                  <a:srgbClr val="000000"/>
                </a:solidFill>
              </a:rPr>
              <a:t>Préserver l’enquêté lors d’examen attentif  de micro-objets, avec force détails, qui le fatigue et le met à distance de votre objet d’étude (ex: examen de ses pratiques parcelle/parcelle)</a:t>
            </a:r>
          </a:p>
          <a:p>
            <a:pPr lvl="1" eaLnBrk="1" hangingPunct="1">
              <a:lnSpc>
                <a:spcPct val="80000"/>
              </a:lnSpc>
            </a:pPr>
            <a:r>
              <a:rPr lang="fr-FR" sz="2000" dirty="0" smtClean="0">
                <a:solidFill>
                  <a:srgbClr val="000000"/>
                </a:solidFill>
              </a:rPr>
              <a:t>Rester concret : éviter de laisser l’enquêté témoigner de manière décontextualisée et, en dehors de toute référence aux cadres matériels de l'existence. </a:t>
            </a:r>
          </a:p>
          <a:p>
            <a:pPr lvl="1" eaLnBrk="1" hangingPunct="1">
              <a:lnSpc>
                <a:spcPct val="80000"/>
              </a:lnSpc>
            </a:pPr>
            <a:r>
              <a:rPr lang="fr-FR" sz="2000" dirty="0" smtClean="0">
                <a:solidFill>
                  <a:srgbClr val="000000"/>
                </a:solidFill>
              </a:rPr>
              <a:t>Exemple de la ballade en forêt ; </a:t>
            </a:r>
          </a:p>
          <a:p>
            <a:pPr lvl="2" eaLnBrk="1" hangingPunct="1">
              <a:lnSpc>
                <a:spcPct val="80000"/>
              </a:lnSpc>
            </a:pPr>
            <a:r>
              <a:rPr lang="fr-FR" sz="1800" dirty="0" smtClean="0">
                <a:solidFill>
                  <a:srgbClr val="000000"/>
                </a:solidFill>
              </a:rPr>
              <a:t>Enquêté a sentiment rousseauiste de la nature, discours sur l’émerveillement face à l'aménagement et l' « esthétique » des lieux, description enchantée de sa sensibilité à la forêt ; </a:t>
            </a:r>
          </a:p>
          <a:p>
            <a:pPr lvl="2" eaLnBrk="1" hangingPunct="1">
              <a:lnSpc>
                <a:spcPct val="80000"/>
              </a:lnSpc>
            </a:pPr>
            <a:r>
              <a:rPr lang="fr-FR" sz="1800" dirty="0" smtClean="0">
                <a:solidFill>
                  <a:srgbClr val="000000"/>
                </a:solidFill>
              </a:rPr>
              <a:t>La faire s’exprimer aussi sur aspects matériels de cette pratique: le coût financier du loisir (frais déplacements), les conflits d’usage</a:t>
            </a:r>
          </a:p>
          <a:p>
            <a:pPr lvl="2" eaLnBrk="1" hangingPunct="1">
              <a:lnSpc>
                <a:spcPct val="80000"/>
              </a:lnSpc>
            </a:pPr>
            <a:r>
              <a:rPr lang="fr-FR" sz="1800" dirty="0" smtClean="0">
                <a:solidFill>
                  <a:srgbClr val="000000"/>
                </a:solidFill>
              </a:rPr>
              <a:t>Saisir les aspects de la pratique et donc dépasser les discours convenus tenus par les personnes enquêtées, </a:t>
            </a:r>
          </a:p>
          <a:p>
            <a:pPr lvl="2" eaLnBrk="1" hangingPunct="1">
              <a:lnSpc>
                <a:spcPct val="80000"/>
              </a:lnSpc>
            </a:pPr>
            <a:r>
              <a:rPr lang="fr-FR" sz="1800" dirty="0" smtClean="0">
                <a:solidFill>
                  <a:srgbClr val="000000"/>
                </a:solidFill>
              </a:rPr>
              <a:t>Poser des questions occultées par la magie des lieux, la solution miraculeuse au problème (« y aurait pas qqch à améliorer  ») ? </a:t>
            </a:r>
          </a:p>
        </p:txBody>
      </p:sp>
      <p:pic>
        <p:nvPicPr>
          <p:cNvPr id="9220" name="Picture 4" descr="Pire qu'un interrogatoire chez les flics. - Le blog de Alexis Hay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395" y="188640"/>
            <a:ext cx="2143699" cy="1296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83568" y="476672"/>
            <a:ext cx="7772400" cy="533400"/>
          </a:xfrm>
        </p:spPr>
        <p:txBody>
          <a:bodyPr>
            <a:normAutofit/>
          </a:bodyPr>
          <a:lstStyle/>
          <a:p>
            <a:pPr eaLnBrk="1" hangingPunct="1"/>
            <a:r>
              <a:rPr lang="fr-FR" sz="2800" dirty="0" smtClean="0"/>
              <a:t>3.3 - Les relances</a:t>
            </a:r>
          </a:p>
        </p:txBody>
      </p:sp>
      <p:sp>
        <p:nvSpPr>
          <p:cNvPr id="52228" name="Rectangle 3"/>
          <p:cNvSpPr>
            <a:spLocks noGrp="1" noChangeArrowheads="1"/>
          </p:cNvSpPr>
          <p:nvPr>
            <p:ph idx="1"/>
          </p:nvPr>
        </p:nvSpPr>
        <p:spPr>
          <a:xfrm>
            <a:off x="539552" y="1196752"/>
            <a:ext cx="7920880" cy="4464496"/>
          </a:xfrm>
        </p:spPr>
        <p:txBody>
          <a:bodyPr>
            <a:normAutofit fontScale="92500" lnSpcReduction="10000"/>
          </a:bodyPr>
          <a:lstStyle/>
          <a:p>
            <a:pPr eaLnBrk="1" hangingPunct="1">
              <a:lnSpc>
                <a:spcPct val="90000"/>
              </a:lnSpc>
            </a:pPr>
            <a:r>
              <a:rPr lang="fr-FR" sz="2400" dirty="0" smtClean="0">
                <a:solidFill>
                  <a:srgbClr val="000000"/>
                </a:solidFill>
              </a:rPr>
              <a:t>Interrompre le moins possible tant qu’on reste dans le registre de l’argumentation ; </a:t>
            </a:r>
          </a:p>
          <a:p>
            <a:pPr eaLnBrk="1" hangingPunct="1">
              <a:lnSpc>
                <a:spcPct val="90000"/>
              </a:lnSpc>
            </a:pPr>
            <a:r>
              <a:rPr lang="fr-FR" sz="2400" dirty="0" smtClean="0">
                <a:solidFill>
                  <a:srgbClr val="000000"/>
                </a:solidFill>
              </a:rPr>
              <a:t>Ne pas avoir peur des silences (repos, vérification)</a:t>
            </a:r>
          </a:p>
          <a:p>
            <a:pPr eaLnBrk="1" hangingPunct="1">
              <a:lnSpc>
                <a:spcPct val="90000"/>
              </a:lnSpc>
            </a:pPr>
            <a:r>
              <a:rPr lang="fr-FR" sz="2400" dirty="0" smtClean="0">
                <a:solidFill>
                  <a:srgbClr val="000000"/>
                </a:solidFill>
              </a:rPr>
              <a:t>Relancer la personne (sans la harceler)</a:t>
            </a:r>
          </a:p>
          <a:p>
            <a:pPr lvl="1" eaLnBrk="1" hangingPunct="1">
              <a:lnSpc>
                <a:spcPct val="90000"/>
              </a:lnSpc>
            </a:pPr>
            <a:r>
              <a:rPr lang="fr-FR" sz="2400" u="sng" dirty="0" smtClean="0">
                <a:solidFill>
                  <a:srgbClr val="000000"/>
                </a:solidFill>
              </a:rPr>
              <a:t>Répétition en écho</a:t>
            </a:r>
            <a:r>
              <a:rPr lang="fr-FR" sz="2400" dirty="0" smtClean="0">
                <a:solidFill>
                  <a:srgbClr val="000000"/>
                </a:solidFill>
              </a:rPr>
              <a:t> : pour expliciter une réponse; demander des clarifications ; répéter les 3 derniers mots de l’enquêté, « </a:t>
            </a:r>
            <a:r>
              <a:rPr lang="fr-FR" sz="2400" i="1" dirty="0" smtClean="0">
                <a:solidFill>
                  <a:srgbClr val="000000"/>
                </a:solidFill>
              </a:rPr>
              <a:t>le BM, c’est-à-dire ? </a:t>
            </a:r>
            <a:r>
              <a:rPr lang="fr-FR" sz="2400" dirty="0" smtClean="0">
                <a:solidFill>
                  <a:srgbClr val="000000"/>
                </a:solidFill>
              </a:rPr>
              <a:t>»</a:t>
            </a:r>
          </a:p>
          <a:p>
            <a:pPr lvl="1" eaLnBrk="1" hangingPunct="1">
              <a:lnSpc>
                <a:spcPct val="90000"/>
              </a:lnSpc>
            </a:pPr>
            <a:r>
              <a:rPr lang="fr-FR" sz="2400" u="sng" dirty="0" smtClean="0">
                <a:solidFill>
                  <a:srgbClr val="000000"/>
                </a:solidFill>
              </a:rPr>
              <a:t>Interrogation contradictoire</a:t>
            </a:r>
            <a:r>
              <a:rPr lang="fr-FR" sz="2400" dirty="0" smtClean="0">
                <a:solidFill>
                  <a:srgbClr val="000000"/>
                </a:solidFill>
              </a:rPr>
              <a:t> : pour situer l’enquêté par rapport à d’autres groupes d’opinion  « </a:t>
            </a:r>
            <a:r>
              <a:rPr lang="fr-FR" sz="2400" i="1" dirty="0" smtClean="0">
                <a:solidFill>
                  <a:srgbClr val="000000"/>
                </a:solidFill>
              </a:rPr>
              <a:t>mais d’autres pensent au contraire que…, qu’est ce que vous en pensez vous </a:t>
            </a:r>
            <a:r>
              <a:rPr lang="fr-FR" sz="2400" dirty="0" smtClean="0">
                <a:solidFill>
                  <a:srgbClr val="000000"/>
                </a:solidFill>
              </a:rPr>
              <a:t>? »  </a:t>
            </a:r>
          </a:p>
          <a:p>
            <a:pPr lvl="1" eaLnBrk="1" hangingPunct="1">
              <a:lnSpc>
                <a:spcPct val="90000"/>
              </a:lnSpc>
            </a:pPr>
            <a:r>
              <a:rPr lang="fr-FR" sz="2400" u="sng" dirty="0" smtClean="0">
                <a:solidFill>
                  <a:srgbClr val="000000"/>
                </a:solidFill>
              </a:rPr>
              <a:t>Reformulation-résumé</a:t>
            </a:r>
            <a:r>
              <a:rPr lang="fr-FR" sz="2400" dirty="0" smtClean="0">
                <a:solidFill>
                  <a:srgbClr val="000000"/>
                </a:solidFill>
              </a:rPr>
              <a:t> : permet de tester des hypothèses en cours : « </a:t>
            </a:r>
            <a:r>
              <a:rPr lang="fr-FR" sz="2400" i="1" dirty="0" smtClean="0">
                <a:solidFill>
                  <a:srgbClr val="000000"/>
                </a:solidFill>
              </a:rPr>
              <a:t>vous voulez dire que</a:t>
            </a:r>
            <a:r>
              <a:rPr lang="fr-FR" sz="2400" dirty="0" smtClean="0">
                <a:solidFill>
                  <a:srgbClr val="000000"/>
                </a:solidFill>
              </a:rPr>
              <a:t>….</a:t>
            </a:r>
          </a:p>
          <a:p>
            <a:pPr eaLnBrk="1" hangingPunct="1">
              <a:lnSpc>
                <a:spcPct val="90000"/>
              </a:lnSpc>
            </a:pPr>
            <a:r>
              <a:rPr lang="fr-FR" sz="2400" dirty="0" smtClean="0">
                <a:solidFill>
                  <a:srgbClr val="000000"/>
                </a:solidFill>
              </a:rPr>
              <a:t>Fin de l’entretien : redondance du discours, données socioéconomiques précises; impressions de l’enquêté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11560" y="548680"/>
            <a:ext cx="7867650" cy="639763"/>
          </a:xfrm>
        </p:spPr>
        <p:txBody>
          <a:bodyPr>
            <a:normAutofit/>
          </a:bodyPr>
          <a:lstStyle/>
          <a:p>
            <a:pPr eaLnBrk="1" hangingPunct="1"/>
            <a:r>
              <a:rPr lang="fr-FR" sz="3200" dirty="0" smtClean="0"/>
              <a:t>QQ cas difficiles</a:t>
            </a:r>
          </a:p>
        </p:txBody>
      </p:sp>
      <p:sp>
        <p:nvSpPr>
          <p:cNvPr id="53252" name="Rectangle 3"/>
          <p:cNvSpPr>
            <a:spLocks noGrp="1" noChangeArrowheads="1"/>
          </p:cNvSpPr>
          <p:nvPr>
            <p:ph idx="1"/>
          </p:nvPr>
        </p:nvSpPr>
        <p:spPr>
          <a:xfrm>
            <a:off x="827088" y="1557338"/>
            <a:ext cx="7772400" cy="4114800"/>
          </a:xfrm>
        </p:spPr>
        <p:txBody>
          <a:bodyPr>
            <a:normAutofit fontScale="92500" lnSpcReduction="10000"/>
          </a:bodyPr>
          <a:lstStyle/>
          <a:p>
            <a:pPr eaLnBrk="1" hangingPunct="1">
              <a:lnSpc>
                <a:spcPct val="80000"/>
              </a:lnSpc>
            </a:pPr>
            <a:r>
              <a:rPr lang="fr-FR" sz="2000" dirty="0" smtClean="0">
                <a:solidFill>
                  <a:srgbClr val="000000"/>
                </a:solidFill>
              </a:rPr>
              <a:t>Le méfiant</a:t>
            </a:r>
          </a:p>
          <a:p>
            <a:pPr lvl="1" eaLnBrk="1" hangingPunct="1">
              <a:lnSpc>
                <a:spcPct val="80000"/>
              </a:lnSpc>
            </a:pPr>
            <a:r>
              <a:rPr lang="fr-FR" sz="1800" dirty="0" smtClean="0">
                <a:solidFill>
                  <a:srgbClr val="000000"/>
                </a:solidFill>
              </a:rPr>
              <a:t>Dédramatiser la situation (entretien n’est pas une évaluation, ni un test de connaissance, ni une enquête de police), Commencer par des faits (plutôt que opinion) Déporter la critique de son action vers celle des autres, « jouer » ignorance ou besoin de ses « lumières » </a:t>
            </a:r>
          </a:p>
          <a:p>
            <a:pPr eaLnBrk="1" hangingPunct="1">
              <a:lnSpc>
                <a:spcPct val="80000"/>
              </a:lnSpc>
            </a:pPr>
            <a:r>
              <a:rPr lang="fr-FR" sz="2000" dirty="0" smtClean="0">
                <a:solidFill>
                  <a:srgbClr val="000000"/>
                </a:solidFill>
              </a:rPr>
              <a:t>Le révolté</a:t>
            </a:r>
          </a:p>
          <a:p>
            <a:pPr lvl="1" eaLnBrk="1" hangingPunct="1">
              <a:lnSpc>
                <a:spcPct val="80000"/>
              </a:lnSpc>
            </a:pPr>
            <a:r>
              <a:rPr lang="fr-FR" sz="1800" dirty="0" smtClean="0">
                <a:solidFill>
                  <a:srgbClr val="000000"/>
                </a:solidFill>
              </a:rPr>
              <a:t>Le laisser s’exprimer puis sortir de son cas personnel ; l’inviter à ne pas exagérer ses propos</a:t>
            </a:r>
          </a:p>
          <a:p>
            <a:pPr eaLnBrk="1" hangingPunct="1">
              <a:lnSpc>
                <a:spcPct val="80000"/>
              </a:lnSpc>
            </a:pPr>
            <a:r>
              <a:rPr lang="fr-FR" sz="2000" dirty="0" smtClean="0">
                <a:solidFill>
                  <a:srgbClr val="000000"/>
                </a:solidFill>
              </a:rPr>
              <a:t>L’expert </a:t>
            </a:r>
          </a:p>
          <a:p>
            <a:pPr lvl="1" eaLnBrk="1" hangingPunct="1">
              <a:lnSpc>
                <a:spcPct val="80000"/>
              </a:lnSpc>
            </a:pPr>
            <a:r>
              <a:rPr lang="fr-FR" sz="1800" dirty="0" smtClean="0">
                <a:solidFill>
                  <a:srgbClr val="000000"/>
                </a:solidFill>
              </a:rPr>
              <a:t>Reconnaître sa position d’expert (« le </a:t>
            </a:r>
            <a:r>
              <a:rPr lang="fr-FR" sz="1800" dirty="0" err="1" smtClean="0">
                <a:solidFill>
                  <a:srgbClr val="000000"/>
                </a:solidFill>
              </a:rPr>
              <a:t>prob</a:t>
            </a:r>
            <a:r>
              <a:rPr lang="fr-FR" sz="1800" dirty="0" smtClean="0">
                <a:solidFill>
                  <a:srgbClr val="000000"/>
                </a:solidFill>
              </a:rPr>
              <a:t>, c’est.. », « il faut »,  « y a qu’a » et puis opposer des avis de </a:t>
            </a:r>
            <a:r>
              <a:rPr lang="fr-FR" sz="1800" dirty="0" err="1" smtClean="0">
                <a:solidFill>
                  <a:srgbClr val="000000"/>
                </a:solidFill>
              </a:rPr>
              <a:t>contre-experts</a:t>
            </a:r>
            <a:r>
              <a:rPr lang="fr-FR" sz="1800" dirty="0" smtClean="0">
                <a:solidFill>
                  <a:srgbClr val="000000"/>
                </a:solidFill>
              </a:rPr>
              <a:t> </a:t>
            </a:r>
          </a:p>
          <a:p>
            <a:pPr eaLnBrk="1" hangingPunct="1">
              <a:lnSpc>
                <a:spcPct val="80000"/>
              </a:lnSpc>
            </a:pPr>
            <a:r>
              <a:rPr lang="fr-FR" sz="2000" dirty="0" smtClean="0">
                <a:solidFill>
                  <a:srgbClr val="000000"/>
                </a:solidFill>
              </a:rPr>
              <a:t>La langue de bois (« tout va bien », « pas de conflit »)</a:t>
            </a:r>
          </a:p>
          <a:p>
            <a:pPr lvl="1" eaLnBrk="1" hangingPunct="1">
              <a:lnSpc>
                <a:spcPct val="80000"/>
              </a:lnSpc>
            </a:pPr>
            <a:r>
              <a:rPr lang="fr-FR" sz="1800" dirty="0" smtClean="0">
                <a:solidFill>
                  <a:srgbClr val="000000"/>
                </a:solidFill>
              </a:rPr>
              <a:t>Laisser brosser tableau de la situation ; amener les avis contradictoires (pourquoi cette enquête si </a:t>
            </a:r>
            <a:r>
              <a:rPr lang="fr-FR" sz="1800" dirty="0" err="1" smtClean="0">
                <a:solidFill>
                  <a:srgbClr val="000000"/>
                </a:solidFill>
              </a:rPr>
              <a:t>ya</a:t>
            </a:r>
            <a:r>
              <a:rPr lang="fr-FR" sz="1800" dirty="0" smtClean="0">
                <a:solidFill>
                  <a:srgbClr val="000000"/>
                </a:solidFill>
              </a:rPr>
              <a:t> pas de problème ? Il semble qu’il y ait  des opposants à votre projet? )</a:t>
            </a:r>
          </a:p>
          <a:p>
            <a:pPr lvl="1" eaLnBrk="1" hangingPunct="1">
              <a:lnSpc>
                <a:spcPct val="80000"/>
              </a:lnSpc>
            </a:pPr>
            <a:endParaRPr lang="fr-FR" sz="1800" dirty="0" smtClean="0">
              <a:solidFill>
                <a:srgbClr val="000000"/>
              </a:solidFill>
            </a:endParaRPr>
          </a:p>
          <a:p>
            <a:pPr eaLnBrk="1" hangingPunct="1">
              <a:lnSpc>
                <a:spcPct val="80000"/>
              </a:lnSpc>
            </a:pPr>
            <a:r>
              <a:rPr lang="fr-FR" sz="2000" dirty="0" smtClean="0">
                <a:solidFill>
                  <a:srgbClr val="000000"/>
                </a:solidFill>
              </a:rPr>
              <a:t>Transcription intégrale ou prise de notes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900113" y="765175"/>
            <a:ext cx="7772400" cy="496888"/>
          </a:xfrm>
        </p:spPr>
        <p:txBody>
          <a:bodyPr>
            <a:normAutofit fontScale="90000"/>
          </a:bodyPr>
          <a:lstStyle/>
          <a:p>
            <a:pPr eaLnBrk="1" hangingPunct="1"/>
            <a:r>
              <a:rPr lang="fr-FR" sz="3600" smtClean="0"/>
              <a:t>Exercice n°1</a:t>
            </a:r>
          </a:p>
        </p:txBody>
      </p:sp>
      <p:sp>
        <p:nvSpPr>
          <p:cNvPr id="41988" name="Rectangle 3"/>
          <p:cNvSpPr>
            <a:spLocks noGrp="1" noChangeArrowheads="1"/>
          </p:cNvSpPr>
          <p:nvPr>
            <p:ph type="body" sz="half" idx="1"/>
          </p:nvPr>
        </p:nvSpPr>
        <p:spPr>
          <a:xfrm>
            <a:off x="827088" y="1341438"/>
            <a:ext cx="7753350" cy="4967287"/>
          </a:xfrm>
        </p:spPr>
        <p:txBody>
          <a:bodyPr/>
          <a:lstStyle/>
          <a:p>
            <a:pPr eaLnBrk="1" hangingPunct="1">
              <a:lnSpc>
                <a:spcPct val="90000"/>
              </a:lnSpc>
            </a:pPr>
            <a:r>
              <a:rPr lang="fr-FR" sz="2400" dirty="0" smtClean="0">
                <a:solidFill>
                  <a:srgbClr val="000000"/>
                </a:solidFill>
              </a:rPr>
              <a:t>Élaborer </a:t>
            </a:r>
            <a:r>
              <a:rPr lang="fr-FR" sz="2400" u="sng" dirty="0" smtClean="0">
                <a:solidFill>
                  <a:srgbClr val="000000"/>
                </a:solidFill>
              </a:rPr>
              <a:t>des</a:t>
            </a:r>
            <a:r>
              <a:rPr lang="fr-FR" sz="2400" dirty="0" smtClean="0">
                <a:solidFill>
                  <a:srgbClr val="000000"/>
                </a:solidFill>
              </a:rPr>
              <a:t> guides d’entretien</a:t>
            </a:r>
          </a:p>
          <a:p>
            <a:pPr lvl="1" eaLnBrk="1" hangingPunct="1">
              <a:lnSpc>
                <a:spcPct val="90000"/>
              </a:lnSpc>
            </a:pPr>
            <a:r>
              <a:rPr lang="fr-FR" sz="2400" dirty="0" smtClean="0">
                <a:solidFill>
                  <a:srgbClr val="000000"/>
                </a:solidFill>
              </a:rPr>
              <a:t>1 - Rappeler et analyser objectifs de l’étude</a:t>
            </a:r>
          </a:p>
          <a:p>
            <a:pPr lvl="1" eaLnBrk="1" hangingPunct="1">
              <a:lnSpc>
                <a:spcPct val="90000"/>
              </a:lnSpc>
            </a:pPr>
            <a:r>
              <a:rPr lang="fr-FR" sz="2400" dirty="0" smtClean="0">
                <a:solidFill>
                  <a:srgbClr val="000000"/>
                </a:solidFill>
              </a:rPr>
              <a:t>2 - Quelles sont vos 4-5 questions de recherche par rapport à la personne enquêtée  ? Comment les traduire en question d’entretien (repérer thèmes potentiellement pertinents pour l’enquêté et leurs articulations avec vos propres questions, repérer les notions qui vont poser problème) ?</a:t>
            </a:r>
          </a:p>
          <a:p>
            <a:pPr lvl="1" eaLnBrk="1" hangingPunct="1">
              <a:lnSpc>
                <a:spcPct val="90000"/>
              </a:lnSpc>
            </a:pPr>
            <a:r>
              <a:rPr lang="fr-FR" sz="2400" dirty="0" smtClean="0">
                <a:solidFill>
                  <a:srgbClr val="000000"/>
                </a:solidFill>
              </a:rPr>
              <a:t>Hiérarchiser les questions d’entretien (entonnoir chronologique, géographique, thématique, inversé…)</a:t>
            </a:r>
          </a:p>
          <a:p>
            <a:pPr lvl="1" eaLnBrk="1" hangingPunct="1">
              <a:lnSpc>
                <a:spcPct val="90000"/>
              </a:lnSpc>
            </a:pPr>
            <a:r>
              <a:rPr lang="fr-FR" sz="2400" dirty="0" smtClean="0">
                <a:solidFill>
                  <a:srgbClr val="000000"/>
                </a:solidFill>
              </a:rPr>
              <a:t>Jeux de rôle : commencer l’interview (1ères questions et relance)</a:t>
            </a:r>
            <a:r>
              <a:rPr lang="fr-FR" sz="2000" dirty="0" smtClean="0">
                <a:solidFill>
                  <a:srgbClr val="000000"/>
                </a:solidFill>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solidFill>
            <a:srgbClr val="FFC000"/>
          </a:solidFill>
        </p:spPr>
        <p:txBody>
          <a:bodyPr/>
          <a:lstStyle/>
          <a:p>
            <a:pPr eaLnBrk="1" hangingPunct="1"/>
            <a:r>
              <a:rPr lang="fr-FR" dirty="0" smtClean="0"/>
              <a:t> 4- Analyse de contenu</a:t>
            </a:r>
          </a:p>
        </p:txBody>
      </p:sp>
      <p:sp>
        <p:nvSpPr>
          <p:cNvPr id="54276" name="Rectangle 3"/>
          <p:cNvSpPr>
            <a:spLocks noGrp="1" noChangeArrowheads="1"/>
          </p:cNvSpPr>
          <p:nvPr>
            <p:ph idx="1"/>
          </p:nvPr>
        </p:nvSpPr>
        <p:spPr>
          <a:solidFill>
            <a:srgbClr val="FFC000"/>
          </a:solidFill>
        </p:spPr>
        <p:txBody>
          <a:bodyPr/>
          <a:lstStyle/>
          <a:p>
            <a:pPr eaLnBrk="1" hangingPunct="1"/>
            <a:r>
              <a:rPr lang="fr-FR" dirty="0" smtClean="0">
                <a:solidFill>
                  <a:srgbClr val="000000"/>
                </a:solidFill>
              </a:rPr>
              <a:t>4.1 - Analyse longitudinale ou structurelle</a:t>
            </a:r>
          </a:p>
          <a:p>
            <a:pPr eaLnBrk="1" hangingPunct="1"/>
            <a:r>
              <a:rPr lang="fr-FR" dirty="0" smtClean="0">
                <a:solidFill>
                  <a:srgbClr val="000000"/>
                </a:solidFill>
              </a:rPr>
              <a:t>4.2 - Analyse thématique</a:t>
            </a:r>
          </a:p>
          <a:p>
            <a:pPr eaLnBrk="1" hangingPunct="1"/>
            <a:r>
              <a:rPr lang="fr-FR" dirty="0" smtClean="0">
                <a:solidFill>
                  <a:srgbClr val="000000"/>
                </a:solidFill>
              </a:rPr>
              <a:t>4.3 – Typologie et Synthèse des entretiens </a:t>
            </a:r>
          </a:p>
          <a:p>
            <a:pPr eaLnBrk="1" hangingPunct="1"/>
            <a:r>
              <a:rPr lang="fr-FR" dirty="0" smtClean="0">
                <a:solidFill>
                  <a:srgbClr val="000000"/>
                </a:solidFill>
              </a:rPr>
              <a:t>4.4 – Restitution des résultats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11560" y="548680"/>
            <a:ext cx="7772400" cy="685800"/>
          </a:xfrm>
        </p:spPr>
        <p:txBody>
          <a:bodyPr>
            <a:normAutofit/>
          </a:bodyPr>
          <a:lstStyle/>
          <a:p>
            <a:pPr eaLnBrk="1" hangingPunct="1"/>
            <a:r>
              <a:rPr lang="fr-FR" sz="3200" dirty="0" smtClean="0"/>
              <a:t>Analyse de discours</a:t>
            </a:r>
          </a:p>
        </p:txBody>
      </p:sp>
      <p:sp>
        <p:nvSpPr>
          <p:cNvPr id="55300" name="Rectangle 3"/>
          <p:cNvSpPr>
            <a:spLocks noGrp="1" noChangeArrowheads="1"/>
          </p:cNvSpPr>
          <p:nvPr>
            <p:ph idx="1"/>
          </p:nvPr>
        </p:nvSpPr>
        <p:spPr>
          <a:xfrm>
            <a:off x="611560" y="1340768"/>
            <a:ext cx="7772400" cy="4114800"/>
          </a:xfrm>
        </p:spPr>
        <p:txBody>
          <a:bodyPr>
            <a:normAutofit fontScale="85000" lnSpcReduction="20000"/>
          </a:bodyPr>
          <a:lstStyle/>
          <a:p>
            <a:r>
              <a:rPr lang="fr-FR" sz="2800" dirty="0">
                <a:solidFill>
                  <a:srgbClr val="000000"/>
                </a:solidFill>
              </a:rPr>
              <a:t>Objectifs de l’analyse de </a:t>
            </a:r>
            <a:r>
              <a:rPr lang="fr-FR" sz="2800" dirty="0" smtClean="0">
                <a:solidFill>
                  <a:srgbClr val="000000"/>
                </a:solidFill>
              </a:rPr>
              <a:t>discours </a:t>
            </a:r>
            <a:endParaRPr lang="fr-FR" sz="2800" dirty="0">
              <a:solidFill>
                <a:srgbClr val="000000"/>
              </a:solidFill>
            </a:endParaRPr>
          </a:p>
          <a:p>
            <a:pPr lvl="1"/>
            <a:r>
              <a:rPr lang="fr-FR" dirty="0">
                <a:solidFill>
                  <a:srgbClr val="000000"/>
                </a:solidFill>
              </a:rPr>
              <a:t>Identifier les éléments de réponses à vos QR </a:t>
            </a:r>
          </a:p>
          <a:p>
            <a:pPr lvl="1"/>
            <a:r>
              <a:rPr lang="fr-FR" dirty="0">
                <a:solidFill>
                  <a:srgbClr val="000000"/>
                </a:solidFill>
              </a:rPr>
              <a:t>Découvrir faits ou informations </a:t>
            </a:r>
            <a:r>
              <a:rPr lang="fr-FR" dirty="0" smtClean="0">
                <a:solidFill>
                  <a:srgbClr val="000000"/>
                </a:solidFill>
              </a:rPr>
              <a:t>nouvelles</a:t>
            </a:r>
          </a:p>
          <a:p>
            <a:pPr lvl="1"/>
            <a:r>
              <a:rPr lang="fr-FR" dirty="0">
                <a:solidFill>
                  <a:srgbClr val="000000"/>
                </a:solidFill>
              </a:rPr>
              <a:t>=&gt; Analyse qualitative = </a:t>
            </a:r>
            <a:r>
              <a:rPr lang="fr-FR" dirty="0">
                <a:solidFill>
                  <a:schemeClr val="accent2"/>
                </a:solidFill>
              </a:rPr>
              <a:t>description </a:t>
            </a:r>
            <a:r>
              <a:rPr lang="fr-FR" dirty="0" smtClean="0">
                <a:solidFill>
                  <a:schemeClr val="accent2"/>
                </a:solidFill>
              </a:rPr>
              <a:t>+ </a:t>
            </a:r>
            <a:r>
              <a:rPr lang="fr-FR" dirty="0">
                <a:solidFill>
                  <a:schemeClr val="accent2"/>
                </a:solidFill>
              </a:rPr>
              <a:t>classification </a:t>
            </a:r>
            <a:r>
              <a:rPr lang="fr-FR" dirty="0" smtClean="0">
                <a:solidFill>
                  <a:schemeClr val="accent2"/>
                </a:solidFill>
              </a:rPr>
              <a:t>+ </a:t>
            </a:r>
            <a:r>
              <a:rPr lang="fr-FR" dirty="0">
                <a:solidFill>
                  <a:schemeClr val="accent2"/>
                </a:solidFill>
              </a:rPr>
              <a:t>connexion</a:t>
            </a:r>
          </a:p>
          <a:p>
            <a:pPr eaLnBrk="1" hangingPunct="1">
              <a:lnSpc>
                <a:spcPct val="90000"/>
              </a:lnSpc>
            </a:pPr>
            <a:r>
              <a:rPr lang="fr-FR" sz="2800" dirty="0" smtClean="0">
                <a:solidFill>
                  <a:srgbClr val="000000"/>
                </a:solidFill>
              </a:rPr>
              <a:t>Analyser le discours en fonction de l’enquêté qui se définit par</a:t>
            </a:r>
          </a:p>
          <a:p>
            <a:pPr lvl="1" eaLnBrk="1" hangingPunct="1">
              <a:lnSpc>
                <a:spcPct val="90000"/>
              </a:lnSpc>
            </a:pPr>
            <a:r>
              <a:rPr lang="fr-FR" sz="2400" dirty="0" smtClean="0">
                <a:solidFill>
                  <a:srgbClr val="000000"/>
                </a:solidFill>
              </a:rPr>
              <a:t>Ses pratiques</a:t>
            </a:r>
          </a:p>
          <a:p>
            <a:pPr lvl="1" eaLnBrk="1" hangingPunct="1">
              <a:lnSpc>
                <a:spcPct val="90000"/>
              </a:lnSpc>
            </a:pPr>
            <a:r>
              <a:rPr lang="fr-FR" sz="2400" dirty="0" smtClean="0">
                <a:solidFill>
                  <a:srgbClr val="000000"/>
                </a:solidFill>
              </a:rPr>
              <a:t>Sa position objective (âge, sexe, profession… ) et son contexte de vie, de parcours social…</a:t>
            </a:r>
          </a:p>
          <a:p>
            <a:pPr lvl="1" eaLnBrk="1" hangingPunct="1">
              <a:lnSpc>
                <a:spcPct val="90000"/>
              </a:lnSpc>
            </a:pPr>
            <a:r>
              <a:rPr lang="fr-FR" sz="2400" dirty="0" smtClean="0">
                <a:solidFill>
                  <a:srgbClr val="000000"/>
                </a:solidFill>
              </a:rPr>
              <a:t> son discours (pas un bloc homogène, contradictions)</a:t>
            </a:r>
          </a:p>
          <a:p>
            <a:pPr eaLnBrk="1" hangingPunct="1">
              <a:lnSpc>
                <a:spcPct val="90000"/>
              </a:lnSpc>
            </a:pPr>
            <a:r>
              <a:rPr lang="fr-FR" sz="2800" dirty="0" smtClean="0">
                <a:solidFill>
                  <a:srgbClr val="000000"/>
                </a:solidFill>
              </a:rPr>
              <a:t>2 types d’analyse</a:t>
            </a:r>
          </a:p>
          <a:p>
            <a:pPr lvl="1" eaLnBrk="1" hangingPunct="1">
              <a:lnSpc>
                <a:spcPct val="90000"/>
              </a:lnSpc>
            </a:pPr>
            <a:r>
              <a:rPr lang="fr-FR" sz="2400" dirty="0" smtClean="0">
                <a:solidFill>
                  <a:srgbClr val="000000"/>
                </a:solidFill>
              </a:rPr>
              <a:t>Analyse longitudinale</a:t>
            </a:r>
          </a:p>
          <a:p>
            <a:pPr lvl="1" eaLnBrk="1" hangingPunct="1">
              <a:lnSpc>
                <a:spcPct val="90000"/>
              </a:lnSpc>
            </a:pPr>
            <a:r>
              <a:rPr lang="fr-FR" sz="2400" dirty="0" smtClean="0">
                <a:solidFill>
                  <a:srgbClr val="000000"/>
                </a:solidFill>
              </a:rPr>
              <a:t>Analyse thématique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7886700" cy="471586"/>
          </a:xfrm>
        </p:spPr>
        <p:txBody>
          <a:bodyPr>
            <a:normAutofit fontScale="90000"/>
          </a:bodyPr>
          <a:lstStyle/>
          <a:p>
            <a:r>
              <a:rPr lang="fr-FR" dirty="0" smtClean="0"/>
              <a:t>Analyse de discours ou analyse de contenu </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8399" y="848010"/>
            <a:ext cx="7713022" cy="5361759"/>
          </a:xfrm>
        </p:spPr>
      </p:pic>
      <p:sp>
        <p:nvSpPr>
          <p:cNvPr id="3" name="Flèche droite 2"/>
          <p:cNvSpPr/>
          <p:nvPr/>
        </p:nvSpPr>
        <p:spPr>
          <a:xfrm>
            <a:off x="2699792" y="1124744"/>
            <a:ext cx="571209" cy="141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1989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4654" y="116632"/>
            <a:ext cx="7886700" cy="765405"/>
          </a:xfrm>
        </p:spPr>
        <p:txBody>
          <a:bodyPr>
            <a:noAutofit/>
          </a:bodyPr>
          <a:lstStyle/>
          <a:p>
            <a:r>
              <a:rPr lang="fr-FR" sz="2000" dirty="0"/>
              <a:t>1.1 - Comment se construit notre connaissance du monde ? </a:t>
            </a:r>
          </a:p>
        </p:txBody>
      </p:sp>
      <p:sp>
        <p:nvSpPr>
          <p:cNvPr id="3" name="Espace réservé du contenu 2"/>
          <p:cNvSpPr>
            <a:spLocks noGrp="1"/>
          </p:cNvSpPr>
          <p:nvPr>
            <p:ph idx="1"/>
          </p:nvPr>
        </p:nvSpPr>
        <p:spPr>
          <a:xfrm>
            <a:off x="539552" y="776846"/>
            <a:ext cx="7886700" cy="2004955"/>
          </a:xfrm>
        </p:spPr>
        <p:txBody>
          <a:bodyPr/>
          <a:lstStyle/>
          <a:p>
            <a:pPr marL="271463" lvl="2" indent="0" eaLnBrk="1" hangingPunct="1">
              <a:buNone/>
            </a:pPr>
            <a:r>
              <a:rPr lang="fr-FR" sz="2000" dirty="0">
                <a:solidFill>
                  <a:srgbClr val="000000"/>
                </a:solidFill>
              </a:rPr>
              <a:t>Des catégorisations/jugements très différents sur un même objet, un phénomène, une personne, un groupe : </a:t>
            </a:r>
          </a:p>
          <a:p>
            <a:pPr marL="715963" lvl="4" indent="-361950" eaLnBrk="1" hangingPunct="1"/>
            <a:r>
              <a:rPr lang="fr-FR" sz="1600" dirty="0">
                <a:solidFill>
                  <a:srgbClr val="000000"/>
                </a:solidFill>
              </a:rPr>
              <a:t>Forêt espace de production, de loisir ou réserve de nature ?</a:t>
            </a:r>
          </a:p>
          <a:p>
            <a:pPr marL="715963" lvl="4" indent="-361950" eaLnBrk="1" hangingPunct="1"/>
            <a:r>
              <a:rPr lang="fr-FR" sz="1600" dirty="0">
                <a:solidFill>
                  <a:srgbClr val="000000"/>
                </a:solidFill>
              </a:rPr>
              <a:t>Changement climatique : fait attesté scientifiquement ou hypothèse à vérifier (climat/météo) ?</a:t>
            </a:r>
          </a:p>
          <a:p>
            <a:pPr marL="715963" lvl="4" indent="-361950" eaLnBrk="1" hangingPunct="1"/>
            <a:r>
              <a:rPr lang="fr-FR" sz="1600" dirty="0">
                <a:solidFill>
                  <a:srgbClr val="000000"/>
                </a:solidFill>
              </a:rPr>
              <a:t>Monoculture du  pin maritime : optimum économique ou un risque ?</a:t>
            </a:r>
          </a:p>
          <a:p>
            <a:pPr marL="1047750" lvl="3" indent="-361950" eaLnBrk="1" hangingPunct="1"/>
            <a:endParaRPr lang="fr-FR" sz="1200" dirty="0">
              <a:solidFill>
                <a:srgbClr val="000000"/>
              </a:solidFill>
            </a:endParaRPr>
          </a:p>
          <a:p>
            <a:endParaRPr lang="fr-FR" dirty="0"/>
          </a:p>
        </p:txBody>
      </p:sp>
      <p:grpSp>
        <p:nvGrpSpPr>
          <p:cNvPr id="11" name="Groupe 10"/>
          <p:cNvGrpSpPr/>
          <p:nvPr/>
        </p:nvGrpSpPr>
        <p:grpSpPr>
          <a:xfrm>
            <a:off x="918506" y="2636912"/>
            <a:ext cx="7128791" cy="2954655"/>
            <a:chOff x="2123727" y="3564777"/>
            <a:chExt cx="5845104" cy="2676797"/>
          </a:xfrm>
        </p:grpSpPr>
        <p:grpSp>
          <p:nvGrpSpPr>
            <p:cNvPr id="5" name="Groupe 4"/>
            <p:cNvGrpSpPr/>
            <p:nvPr/>
          </p:nvGrpSpPr>
          <p:grpSpPr>
            <a:xfrm>
              <a:off x="2123727" y="3564777"/>
              <a:ext cx="5845104" cy="2676797"/>
              <a:chOff x="5040002" y="3416264"/>
              <a:chExt cx="4616843" cy="2521506"/>
            </a:xfrm>
          </p:grpSpPr>
          <p:sp>
            <p:nvSpPr>
              <p:cNvPr id="6" name="ZoneTexte 5"/>
              <p:cNvSpPr txBox="1"/>
              <p:nvPr/>
            </p:nvSpPr>
            <p:spPr>
              <a:xfrm>
                <a:off x="5040002" y="3416264"/>
                <a:ext cx="4616843" cy="2521506"/>
              </a:xfrm>
              <a:prstGeom prst="rect">
                <a:avLst/>
              </a:prstGeom>
              <a:noFill/>
              <a:ln>
                <a:solidFill>
                  <a:schemeClr val="accent1">
                    <a:lumMod val="50000"/>
                  </a:schemeClr>
                </a:solidFill>
                <a:prstDash val="dash"/>
              </a:ln>
            </p:spPr>
            <p:txBody>
              <a:bodyPr wrap="square" rtlCol="0">
                <a:spAutoFit/>
              </a:bodyPr>
              <a:lstStyle/>
              <a:p>
                <a:r>
                  <a:rPr lang="fr-FR" sz="1800" dirty="0" smtClean="0"/>
                  <a:t>La forêt et ses mythes</a:t>
                </a:r>
              </a:p>
              <a:p>
                <a:endParaRPr lang="fr-FR" dirty="0" smtClean="0"/>
              </a:p>
              <a:p>
                <a:endParaRPr lang="fr-FR" dirty="0" smtClean="0"/>
              </a:p>
              <a:p>
                <a:endParaRPr lang="fr-FR" dirty="0" smtClean="0"/>
              </a:p>
              <a:p>
                <a:endParaRPr lang="fr-FR" dirty="0"/>
              </a:p>
              <a:p>
                <a:endParaRPr lang="fr-FR" dirty="0" smtClean="0"/>
              </a:p>
              <a:p>
                <a:endParaRPr lang="fr-FR" dirty="0" smtClean="0"/>
              </a:p>
              <a:p>
                <a:endParaRPr lang="fr-FR" dirty="0"/>
              </a:p>
            </p:txBody>
          </p:sp>
          <p:sp>
            <p:nvSpPr>
              <p:cNvPr id="7" name="Virage 6"/>
              <p:cNvSpPr/>
              <p:nvPr/>
            </p:nvSpPr>
            <p:spPr bwMode="auto">
              <a:xfrm rot="10800000" flipH="1">
                <a:off x="5385676" y="3715578"/>
                <a:ext cx="2076853" cy="1210120"/>
              </a:xfrm>
              <a:prstGeom prst="bentArrow">
                <a:avLst>
                  <a:gd name="adj1" fmla="val 6415"/>
                  <a:gd name="adj2" fmla="val 9237"/>
                  <a:gd name="adj3" fmla="val 15444"/>
                  <a:gd name="adj4" fmla="val 4375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fr-FR" sz="2400" b="0" i="0" u="none" strike="noStrike" cap="none" normalizeH="0" baseline="0" smtClean="0">
                  <a:ln>
                    <a:noFill/>
                  </a:ln>
                  <a:solidFill>
                    <a:schemeClr val="tx1"/>
                  </a:solidFill>
                  <a:effectLst/>
                  <a:latin typeface="Times New Roman" pitchFamily="18" charset="0"/>
                </a:endParaRPr>
              </a:p>
            </p:txBody>
          </p:sp>
          <p:sp>
            <p:nvSpPr>
              <p:cNvPr id="8" name="ZoneTexte 7"/>
              <p:cNvSpPr txBox="1"/>
              <p:nvPr/>
            </p:nvSpPr>
            <p:spPr>
              <a:xfrm>
                <a:off x="7542235" y="4140919"/>
                <a:ext cx="1980218" cy="1477328"/>
              </a:xfrm>
              <a:prstGeom prst="rect">
                <a:avLst/>
              </a:prstGeom>
              <a:noFill/>
              <a:ln>
                <a:solidFill>
                  <a:schemeClr val="accent1">
                    <a:lumMod val="50000"/>
                  </a:schemeClr>
                </a:solidFill>
              </a:ln>
            </p:spPr>
            <p:txBody>
              <a:bodyPr wrap="square" rtlCol="0">
                <a:spAutoFit/>
              </a:bodyPr>
              <a:lstStyle/>
              <a:p>
                <a:endParaRPr lang="fr-FR" sz="1800" dirty="0" smtClean="0"/>
              </a:p>
              <a:p>
                <a:pPr algn="ctr"/>
                <a:r>
                  <a:rPr lang="fr-FR" sz="1800" dirty="0" smtClean="0"/>
                  <a:t>La filière forêt bois</a:t>
                </a:r>
              </a:p>
              <a:p>
                <a:pPr algn="ctr"/>
                <a:endParaRPr lang="fr-FR" sz="1800" dirty="0"/>
              </a:p>
              <a:p>
                <a:pPr algn="ctr"/>
                <a:r>
                  <a:rPr lang="fr-FR" sz="1800" dirty="0" smtClean="0"/>
                  <a:t> </a:t>
                </a:r>
              </a:p>
              <a:p>
                <a:endParaRPr lang="fr-FR" sz="1800" dirty="0"/>
              </a:p>
            </p:txBody>
          </p:sp>
          <p:pic>
            <p:nvPicPr>
              <p:cNvPr id="9" name="Picture 4" descr="C:\Users\philippe.deuffic\AppData\Local\Microsoft\Windows\INetCache\IE\7WFRMPDI\Elfo_Kellogg's_Intero_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9007" y="3436320"/>
                <a:ext cx="639652" cy="88431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5" descr="C:\Users\philippe.deuffic\AppData\Local\Microsoft\Windows\INetCache\IE\86MTUFBM\300px-Log_forwar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85" y="5064236"/>
              <a:ext cx="1436998" cy="771189"/>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ZoneTexte 11"/>
          <p:cNvSpPr txBox="1"/>
          <p:nvPr/>
        </p:nvSpPr>
        <p:spPr>
          <a:xfrm>
            <a:off x="1581967" y="4565723"/>
            <a:ext cx="3138660" cy="1015663"/>
          </a:xfrm>
          <a:prstGeom prst="rect">
            <a:avLst/>
          </a:prstGeom>
          <a:noFill/>
        </p:spPr>
        <p:txBody>
          <a:bodyPr wrap="square" rtlCol="0">
            <a:spAutoFit/>
          </a:bodyPr>
          <a:lstStyle/>
          <a:p>
            <a:r>
              <a:rPr lang="fr-FR" sz="1200" dirty="0" smtClean="0"/>
              <a:t>La forêt construit </a:t>
            </a:r>
            <a:r>
              <a:rPr lang="fr-FR" sz="1200" dirty="0"/>
              <a:t>et </a:t>
            </a:r>
            <a:r>
              <a:rPr lang="fr-FR" sz="1200" dirty="0" smtClean="0"/>
              <a:t>objectivé par les écoles forestières, les scientifiques</a:t>
            </a:r>
            <a:r>
              <a:rPr lang="fr-FR" sz="1200" dirty="0"/>
              <a:t>, </a:t>
            </a:r>
            <a:r>
              <a:rPr lang="fr-FR" sz="1200" dirty="0" smtClean="0"/>
              <a:t>les professionnels </a:t>
            </a:r>
            <a:r>
              <a:rPr lang="fr-FR" sz="1200" dirty="0"/>
              <a:t>de la </a:t>
            </a:r>
            <a:r>
              <a:rPr lang="fr-FR" sz="1200" dirty="0" smtClean="0"/>
              <a:t>filière, les politiques publiques forestières, etc.</a:t>
            </a:r>
            <a:endParaRPr lang="fr-FR" sz="1200" dirty="0"/>
          </a:p>
          <a:p>
            <a:endParaRPr lang="fr-FR" sz="1200" dirty="0"/>
          </a:p>
        </p:txBody>
      </p:sp>
    </p:spTree>
    <p:extLst>
      <p:ext uri="{BB962C8B-B14F-4D97-AF65-F5344CB8AC3E}">
        <p14:creationId xmlns:p14="http://schemas.microsoft.com/office/powerpoint/2010/main" val="37506221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323528" y="260648"/>
            <a:ext cx="8382000" cy="576064"/>
          </a:xfrm>
        </p:spPr>
        <p:txBody>
          <a:bodyPr>
            <a:normAutofit/>
          </a:bodyPr>
          <a:lstStyle/>
          <a:p>
            <a:pPr eaLnBrk="1" hangingPunct="1"/>
            <a:r>
              <a:rPr lang="fr-FR" sz="2800" dirty="0" smtClean="0"/>
              <a:t>4.1 - Analyse longitudinale (ou structurelle)</a:t>
            </a:r>
          </a:p>
        </p:txBody>
      </p:sp>
      <p:sp>
        <p:nvSpPr>
          <p:cNvPr id="56324" name="Rectangle 3"/>
          <p:cNvSpPr>
            <a:spLocks noGrp="1" noChangeArrowheads="1"/>
          </p:cNvSpPr>
          <p:nvPr>
            <p:ph idx="1"/>
          </p:nvPr>
        </p:nvSpPr>
        <p:spPr>
          <a:xfrm>
            <a:off x="251520" y="980727"/>
            <a:ext cx="4176464" cy="5103923"/>
          </a:xfrm>
        </p:spPr>
        <p:txBody>
          <a:bodyPr>
            <a:noAutofit/>
          </a:bodyPr>
          <a:lstStyle/>
          <a:p>
            <a:pPr eaLnBrk="1" hangingPunct="1">
              <a:lnSpc>
                <a:spcPct val="90000"/>
              </a:lnSpc>
            </a:pPr>
            <a:r>
              <a:rPr lang="fr-FR" sz="2400" dirty="0" smtClean="0">
                <a:solidFill>
                  <a:srgbClr val="000000"/>
                </a:solidFill>
              </a:rPr>
              <a:t>Principe </a:t>
            </a:r>
          </a:p>
          <a:p>
            <a:pPr lvl="1" eaLnBrk="1" hangingPunct="1">
              <a:lnSpc>
                <a:spcPct val="90000"/>
              </a:lnSpc>
            </a:pPr>
            <a:r>
              <a:rPr lang="fr-FR" sz="2000" dirty="0" smtClean="0">
                <a:solidFill>
                  <a:srgbClr val="000000"/>
                </a:solidFill>
              </a:rPr>
              <a:t>dégager </a:t>
            </a:r>
            <a:r>
              <a:rPr lang="fr-FR" sz="2000" b="1" dirty="0" smtClean="0">
                <a:solidFill>
                  <a:srgbClr val="000000"/>
                </a:solidFill>
              </a:rPr>
              <a:t>la logique de pensée </a:t>
            </a:r>
            <a:r>
              <a:rPr lang="fr-FR" sz="2000" dirty="0" smtClean="0">
                <a:solidFill>
                  <a:srgbClr val="000000"/>
                </a:solidFill>
              </a:rPr>
              <a:t>d’un individu </a:t>
            </a:r>
          </a:p>
          <a:p>
            <a:pPr lvl="1" eaLnBrk="1" hangingPunct="1">
              <a:lnSpc>
                <a:spcPct val="90000"/>
              </a:lnSpc>
            </a:pPr>
            <a:r>
              <a:rPr lang="fr-FR" sz="2000" dirty="0" smtClean="0">
                <a:solidFill>
                  <a:srgbClr val="000000"/>
                </a:solidFill>
              </a:rPr>
              <a:t>Garde la cohérence du discours (étude d’un cheminement de pensée)</a:t>
            </a:r>
          </a:p>
          <a:p>
            <a:pPr eaLnBrk="1" hangingPunct="1">
              <a:lnSpc>
                <a:spcPct val="90000"/>
              </a:lnSpc>
            </a:pPr>
            <a:r>
              <a:rPr lang="fr-FR" sz="2400" dirty="0" smtClean="0">
                <a:solidFill>
                  <a:srgbClr val="000000"/>
                </a:solidFill>
              </a:rPr>
              <a:t>Mode opératoire</a:t>
            </a:r>
            <a:r>
              <a:rPr lang="fr-FR" sz="2800" dirty="0" smtClean="0">
                <a:solidFill>
                  <a:srgbClr val="000000"/>
                </a:solidFill>
              </a:rPr>
              <a:t> </a:t>
            </a:r>
          </a:p>
          <a:p>
            <a:pPr lvl="1" eaLnBrk="1" hangingPunct="1">
              <a:lnSpc>
                <a:spcPct val="90000"/>
              </a:lnSpc>
            </a:pPr>
            <a:r>
              <a:rPr lang="fr-FR" sz="2000" dirty="0" smtClean="0">
                <a:solidFill>
                  <a:srgbClr val="000000"/>
                </a:solidFill>
              </a:rPr>
              <a:t>Relever associations d’idées, oppositions et contradictions </a:t>
            </a:r>
          </a:p>
          <a:p>
            <a:pPr lvl="2"/>
            <a:r>
              <a:rPr lang="fr-FR" sz="1600" dirty="0">
                <a:solidFill>
                  <a:srgbClr val="000000"/>
                </a:solidFill>
              </a:rPr>
              <a:t>Création de code-book selon considérations </a:t>
            </a:r>
            <a:r>
              <a:rPr lang="fr-FR" sz="1600" dirty="0" smtClean="0">
                <a:solidFill>
                  <a:srgbClr val="000000"/>
                </a:solidFill>
              </a:rPr>
              <a:t>théoriques : ce que dit l’enquêté sur </a:t>
            </a:r>
          </a:p>
          <a:p>
            <a:pPr lvl="3"/>
            <a:r>
              <a:rPr lang="fr-FR" sz="1400" dirty="0" smtClean="0">
                <a:solidFill>
                  <a:srgbClr val="000000"/>
                </a:solidFill>
              </a:rPr>
              <a:t>GF1- gestion forestière </a:t>
            </a:r>
          </a:p>
          <a:p>
            <a:pPr lvl="3"/>
            <a:r>
              <a:rPr lang="fr-FR" sz="1400" dirty="0" smtClean="0">
                <a:solidFill>
                  <a:srgbClr val="000000"/>
                </a:solidFill>
              </a:rPr>
              <a:t>BD1 - Biodiversité </a:t>
            </a:r>
          </a:p>
          <a:p>
            <a:pPr lvl="3"/>
            <a:r>
              <a:rPr lang="fr-FR" sz="1400" dirty="0" smtClean="0">
                <a:solidFill>
                  <a:srgbClr val="000000"/>
                </a:solidFill>
              </a:rPr>
              <a:t>BM1 – bois mort </a:t>
            </a:r>
          </a:p>
          <a:p>
            <a:pPr lvl="2"/>
            <a:r>
              <a:rPr lang="fr-FR" sz="1600" dirty="0" smtClean="0">
                <a:solidFill>
                  <a:srgbClr val="000000"/>
                </a:solidFill>
              </a:rPr>
              <a:t>Codage par induction (catégories apparues pendant entretien)</a:t>
            </a:r>
          </a:p>
        </p:txBody>
      </p:sp>
      <p:grpSp>
        <p:nvGrpSpPr>
          <p:cNvPr id="5" name="Group 17"/>
          <p:cNvGrpSpPr>
            <a:grpSpLocks/>
          </p:cNvGrpSpPr>
          <p:nvPr/>
        </p:nvGrpSpPr>
        <p:grpSpPr bwMode="auto">
          <a:xfrm>
            <a:off x="4748422" y="1340768"/>
            <a:ext cx="3672408" cy="4751215"/>
            <a:chOff x="240" y="1056"/>
            <a:chExt cx="2851" cy="2592"/>
          </a:xfrm>
        </p:grpSpPr>
        <p:sp>
          <p:nvSpPr>
            <p:cNvPr id="6" name="AutoShape 34"/>
            <p:cNvSpPr>
              <a:spLocks noChangeArrowheads="1"/>
            </p:cNvSpPr>
            <p:nvPr/>
          </p:nvSpPr>
          <p:spPr bwMode="auto">
            <a:xfrm>
              <a:off x="801" y="2890"/>
              <a:ext cx="70" cy="230"/>
            </a:xfrm>
            <a:prstGeom prst="downArrow">
              <a:avLst>
                <a:gd name="adj1" fmla="val 50000"/>
                <a:gd name="adj2" fmla="val 93571"/>
              </a:avLst>
            </a:prstGeom>
            <a:solidFill>
              <a:srgbClr val="FFFFFF"/>
            </a:solidFill>
            <a:ln w="9525">
              <a:solidFill>
                <a:srgbClr val="000000"/>
              </a:solidFill>
              <a:miter lim="800000"/>
              <a:headEnd/>
              <a:tailEnd/>
            </a:ln>
          </p:spPr>
          <p:txBody>
            <a:bodyPr/>
            <a:lstStyle/>
            <a:p>
              <a:endParaRPr lang="fr-FR"/>
            </a:p>
          </p:txBody>
        </p:sp>
        <p:sp>
          <p:nvSpPr>
            <p:cNvPr id="7" name="AutoShape 33"/>
            <p:cNvSpPr>
              <a:spLocks noChangeArrowheads="1"/>
            </p:cNvSpPr>
            <p:nvPr/>
          </p:nvSpPr>
          <p:spPr bwMode="auto">
            <a:xfrm>
              <a:off x="2016" y="2832"/>
              <a:ext cx="70" cy="262"/>
            </a:xfrm>
            <a:prstGeom prst="downArrow">
              <a:avLst>
                <a:gd name="adj1" fmla="val 50000"/>
                <a:gd name="adj2" fmla="val 93571"/>
              </a:avLst>
            </a:prstGeom>
            <a:solidFill>
              <a:srgbClr val="FFFFFF"/>
            </a:solidFill>
            <a:ln w="9525">
              <a:solidFill>
                <a:srgbClr val="000000"/>
              </a:solidFill>
              <a:miter lim="800000"/>
              <a:headEnd/>
              <a:tailEnd/>
            </a:ln>
          </p:spPr>
          <p:txBody>
            <a:bodyPr/>
            <a:lstStyle/>
            <a:p>
              <a:endParaRPr lang="fr-FR"/>
            </a:p>
          </p:txBody>
        </p:sp>
        <p:grpSp>
          <p:nvGrpSpPr>
            <p:cNvPr id="9" name="Group 18"/>
            <p:cNvGrpSpPr>
              <a:grpSpLocks/>
            </p:cNvGrpSpPr>
            <p:nvPr/>
          </p:nvGrpSpPr>
          <p:grpSpPr bwMode="auto">
            <a:xfrm>
              <a:off x="240" y="1056"/>
              <a:ext cx="2851" cy="2592"/>
              <a:chOff x="240" y="1056"/>
              <a:chExt cx="2851" cy="2592"/>
            </a:xfrm>
          </p:grpSpPr>
          <p:sp>
            <p:nvSpPr>
              <p:cNvPr id="14" name="Text Box 27"/>
              <p:cNvSpPr txBox="1">
                <a:spLocks noChangeArrowheads="1"/>
              </p:cNvSpPr>
              <p:nvPr/>
            </p:nvSpPr>
            <p:spPr bwMode="auto">
              <a:xfrm>
                <a:off x="240" y="1056"/>
                <a:ext cx="1261" cy="1834"/>
              </a:xfrm>
              <a:prstGeom prst="rect">
                <a:avLst/>
              </a:prstGeom>
              <a:solidFill>
                <a:srgbClr val="FFFFFF"/>
              </a:solidFill>
              <a:ln w="9525">
                <a:solidFill>
                  <a:srgbClr val="000000"/>
                </a:solidFill>
                <a:miter lim="800000"/>
                <a:headEnd/>
                <a:tailEnd/>
              </a:ln>
            </p:spPr>
            <p:txBody>
              <a:bodyPr/>
              <a:lstStyle/>
              <a:p>
                <a:r>
                  <a:rPr lang="en-US" sz="1600" b="1" dirty="0" err="1">
                    <a:solidFill>
                      <a:srgbClr val="000000"/>
                    </a:solidFill>
                    <a:cs typeface="Times New Roman" pitchFamily="18" charset="0"/>
                  </a:rPr>
                  <a:t>Entretien</a:t>
                </a:r>
                <a:r>
                  <a:rPr lang="en-US" sz="1600" b="1" dirty="0">
                    <a:solidFill>
                      <a:srgbClr val="000000"/>
                    </a:solidFill>
                    <a:cs typeface="Times New Roman" pitchFamily="18" charset="0"/>
                  </a:rPr>
                  <a:t> n°1</a:t>
                </a:r>
                <a:r>
                  <a:rPr lang="en-US" sz="1600" dirty="0">
                    <a:solidFill>
                      <a:srgbClr val="000000"/>
                    </a:solidFill>
                    <a:cs typeface="Times New Roman" pitchFamily="18" charset="0"/>
                  </a:rPr>
                  <a:t> </a:t>
                </a:r>
              </a:p>
              <a:p>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Ma </a:t>
                </a:r>
                <a:r>
                  <a:rPr lang="en-US" sz="1600" dirty="0" err="1">
                    <a:solidFill>
                      <a:srgbClr val="000000"/>
                    </a:solidFill>
                    <a:cs typeface="Times New Roman" pitchFamily="18" charset="0"/>
                  </a:rPr>
                  <a:t>forêt</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Ma </a:t>
                </a:r>
                <a:r>
                  <a:rPr lang="en-US" sz="1600" dirty="0" err="1">
                    <a:solidFill>
                      <a:srgbClr val="000000"/>
                    </a:solidFill>
                    <a:cs typeface="Times New Roman" pitchFamily="18" charset="0"/>
                  </a:rPr>
                  <a:t>sylviculture</a:t>
                </a:r>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Les bois </a:t>
                </a:r>
                <a:r>
                  <a:rPr lang="en-US" sz="1600" dirty="0" err="1">
                    <a:solidFill>
                      <a:srgbClr val="000000"/>
                    </a:solidFill>
                    <a:cs typeface="Times New Roman" pitchFamily="18" charset="0"/>
                  </a:rPr>
                  <a:t>morts</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Le </a:t>
                </a:r>
                <a:r>
                  <a:rPr lang="en-US" sz="1600" dirty="0" err="1">
                    <a:solidFill>
                      <a:srgbClr val="000000"/>
                    </a:solidFill>
                    <a:cs typeface="Times New Roman" pitchFamily="18" charset="0"/>
                  </a:rPr>
                  <a:t>risques</a:t>
                </a:r>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a:t>
                </a:r>
                <a:endParaRPr lang="en-US" dirty="0">
                  <a:solidFill>
                    <a:srgbClr val="000000"/>
                  </a:solidFill>
                </a:endParaRPr>
              </a:p>
            </p:txBody>
          </p:sp>
          <p:sp>
            <p:nvSpPr>
              <p:cNvPr id="15" name="Text Box 26"/>
              <p:cNvSpPr txBox="1">
                <a:spLocks noChangeArrowheads="1"/>
              </p:cNvSpPr>
              <p:nvPr/>
            </p:nvSpPr>
            <p:spPr bwMode="auto">
              <a:xfrm>
                <a:off x="1724" y="1056"/>
                <a:ext cx="1367" cy="1834"/>
              </a:xfrm>
              <a:prstGeom prst="rect">
                <a:avLst/>
              </a:prstGeom>
              <a:solidFill>
                <a:srgbClr val="FFFFFF"/>
              </a:solidFill>
              <a:ln w="9525">
                <a:solidFill>
                  <a:srgbClr val="000000"/>
                </a:solidFill>
                <a:miter lim="800000"/>
                <a:headEnd/>
                <a:tailEnd/>
              </a:ln>
            </p:spPr>
            <p:txBody>
              <a:bodyPr/>
              <a:lstStyle/>
              <a:p>
                <a:r>
                  <a:rPr lang="en-US" sz="1600" b="1" dirty="0" err="1">
                    <a:solidFill>
                      <a:srgbClr val="000000"/>
                    </a:solidFill>
                    <a:cs typeface="Times New Roman" pitchFamily="18" charset="0"/>
                  </a:rPr>
                  <a:t>Entretien</a:t>
                </a:r>
                <a:r>
                  <a:rPr lang="en-US" sz="1600" b="1" dirty="0">
                    <a:solidFill>
                      <a:srgbClr val="000000"/>
                    </a:solidFill>
                    <a:cs typeface="Times New Roman" pitchFamily="18" charset="0"/>
                  </a:rPr>
                  <a:t> n°2</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La </a:t>
                </a:r>
                <a:r>
                  <a:rPr lang="en-US" sz="1600" dirty="0" err="1">
                    <a:solidFill>
                      <a:srgbClr val="000000"/>
                    </a:solidFill>
                    <a:cs typeface="Times New Roman" pitchFamily="18" charset="0"/>
                  </a:rPr>
                  <a:t>biodiversité</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Ma </a:t>
                </a:r>
                <a:r>
                  <a:rPr lang="en-US" sz="1600" dirty="0" err="1">
                    <a:solidFill>
                      <a:srgbClr val="000000"/>
                    </a:solidFill>
                    <a:cs typeface="Times New Roman" pitchFamily="18" charset="0"/>
                  </a:rPr>
                  <a:t>sylviculture</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Les </a:t>
                </a:r>
                <a:r>
                  <a:rPr lang="en-US" sz="1600" dirty="0" err="1">
                    <a:solidFill>
                      <a:srgbClr val="000000"/>
                    </a:solidFill>
                    <a:cs typeface="Times New Roman" pitchFamily="18" charset="0"/>
                  </a:rPr>
                  <a:t>arbres</a:t>
                </a:r>
                <a:r>
                  <a:rPr lang="en-US" sz="1600" dirty="0">
                    <a:solidFill>
                      <a:srgbClr val="000000"/>
                    </a:solidFill>
                    <a:cs typeface="Times New Roman" pitchFamily="18" charset="0"/>
                  </a:rPr>
                  <a:t> </a:t>
                </a:r>
                <a:r>
                  <a:rPr lang="en-US" sz="1600" dirty="0" err="1">
                    <a:solidFill>
                      <a:srgbClr val="000000"/>
                    </a:solidFill>
                    <a:cs typeface="Times New Roman" pitchFamily="18" charset="0"/>
                  </a:rPr>
                  <a:t>morts</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La protection de la nature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a:t>
                </a:r>
                <a:endParaRPr lang="en-US" sz="1200" dirty="0">
                  <a:solidFill>
                    <a:srgbClr val="000000"/>
                  </a:solidFill>
                  <a:cs typeface="Times New Roman" pitchFamily="18" charset="0"/>
                </a:endParaRPr>
              </a:p>
              <a:p>
                <a:pPr eaLnBrk="0" hangingPunct="0"/>
                <a:endParaRPr lang="en-US" dirty="0">
                  <a:solidFill>
                    <a:srgbClr val="000000"/>
                  </a:solidFill>
                </a:endParaRPr>
              </a:p>
            </p:txBody>
          </p:sp>
          <p:sp>
            <p:nvSpPr>
              <p:cNvPr id="17" name="Text Box 24"/>
              <p:cNvSpPr txBox="1">
                <a:spLocks noChangeArrowheads="1"/>
              </p:cNvSpPr>
              <p:nvPr/>
            </p:nvSpPr>
            <p:spPr bwMode="auto">
              <a:xfrm>
                <a:off x="240" y="3108"/>
                <a:ext cx="1261" cy="536"/>
              </a:xfrm>
              <a:prstGeom prst="rect">
                <a:avLst/>
              </a:prstGeom>
              <a:solidFill>
                <a:srgbClr val="FFFFFF"/>
              </a:solidFill>
              <a:ln w="9525">
                <a:solidFill>
                  <a:srgbClr val="000000"/>
                </a:solidFill>
                <a:miter lim="800000"/>
                <a:headEnd/>
                <a:tailEnd/>
              </a:ln>
            </p:spPr>
            <p:txBody>
              <a:bodyPr/>
              <a:lstStyle/>
              <a:p>
                <a:r>
                  <a:rPr lang="en-US" sz="1600" dirty="0">
                    <a:solidFill>
                      <a:srgbClr val="000000"/>
                    </a:solidFill>
                    <a:cs typeface="Times New Roman" pitchFamily="18" charset="0"/>
                  </a:rPr>
                  <a:t>Objet central  </a:t>
                </a:r>
                <a:endParaRPr lang="en-US" sz="1200" dirty="0">
                  <a:solidFill>
                    <a:srgbClr val="000000"/>
                  </a:solidFill>
                  <a:cs typeface="Times New Roman" pitchFamily="18" charset="0"/>
                </a:endParaRPr>
              </a:p>
              <a:p>
                <a:pPr eaLnBrk="0" hangingPunct="0"/>
                <a:r>
                  <a:rPr lang="en-US" sz="1600" dirty="0" err="1">
                    <a:solidFill>
                      <a:srgbClr val="000000"/>
                    </a:solidFill>
                    <a:cs typeface="Times New Roman" pitchFamily="18" charset="0"/>
                  </a:rPr>
                  <a:t>Gestion</a:t>
                </a:r>
                <a:r>
                  <a:rPr lang="en-US" sz="1600" dirty="0">
                    <a:solidFill>
                      <a:srgbClr val="000000"/>
                    </a:solidFill>
                    <a:cs typeface="Times New Roman" pitchFamily="18" charset="0"/>
                  </a:rPr>
                  <a:t> de mon </a:t>
                </a:r>
                <a:r>
                  <a:rPr lang="en-US" sz="1600" dirty="0" err="1">
                    <a:solidFill>
                      <a:srgbClr val="000000"/>
                    </a:solidFill>
                    <a:cs typeface="Times New Roman" pitchFamily="18" charset="0"/>
                  </a:rPr>
                  <a:t>patrimoine</a:t>
                </a:r>
                <a:endParaRPr lang="en-US" sz="1200" dirty="0">
                  <a:solidFill>
                    <a:srgbClr val="000000"/>
                  </a:solidFill>
                  <a:cs typeface="Times New Roman" pitchFamily="18" charset="0"/>
                </a:endParaRPr>
              </a:p>
              <a:p>
                <a:pPr eaLnBrk="0" hangingPunct="0"/>
                <a:endParaRPr lang="en-US" dirty="0">
                  <a:solidFill>
                    <a:srgbClr val="000000"/>
                  </a:solidFill>
                </a:endParaRPr>
              </a:p>
            </p:txBody>
          </p:sp>
          <p:sp>
            <p:nvSpPr>
              <p:cNvPr id="18" name="Text Box 23"/>
              <p:cNvSpPr txBox="1">
                <a:spLocks noChangeArrowheads="1"/>
              </p:cNvSpPr>
              <p:nvPr/>
            </p:nvSpPr>
            <p:spPr bwMode="auto">
              <a:xfrm>
                <a:off x="1724" y="3120"/>
                <a:ext cx="1367" cy="528"/>
              </a:xfrm>
              <a:prstGeom prst="rect">
                <a:avLst/>
              </a:prstGeom>
              <a:solidFill>
                <a:srgbClr val="FFFFFF"/>
              </a:solidFill>
              <a:ln w="9525">
                <a:solidFill>
                  <a:srgbClr val="000000"/>
                </a:solidFill>
                <a:miter lim="800000"/>
                <a:headEnd/>
                <a:tailEnd/>
              </a:ln>
            </p:spPr>
            <p:txBody>
              <a:bodyPr/>
              <a:lstStyle/>
              <a:p>
                <a:r>
                  <a:rPr lang="en-US" sz="1600" dirty="0">
                    <a:solidFill>
                      <a:srgbClr val="000000"/>
                    </a:solidFill>
                    <a:cs typeface="Times New Roman" pitchFamily="18" charset="0"/>
                  </a:rPr>
                  <a:t>Objet central : la Nature</a:t>
                </a:r>
                <a:endParaRPr lang="en-US" sz="1200" dirty="0">
                  <a:solidFill>
                    <a:srgbClr val="000000"/>
                  </a:solidFill>
                  <a:cs typeface="Times New Roman" pitchFamily="18" charset="0"/>
                </a:endParaRPr>
              </a:p>
              <a:p>
                <a:pPr eaLnBrk="0" hangingPunct="0"/>
                <a:endParaRPr lang="en-US" dirty="0">
                  <a:solidFill>
                    <a:srgbClr val="000000"/>
                  </a:solidFill>
                </a:endParaRPr>
              </a:p>
            </p:txBody>
          </p:sp>
        </p:gr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533400" y="685800"/>
            <a:ext cx="8382000" cy="762000"/>
          </a:xfrm>
        </p:spPr>
        <p:txBody>
          <a:bodyPr>
            <a:normAutofit/>
          </a:bodyPr>
          <a:lstStyle/>
          <a:p>
            <a:pPr eaLnBrk="1" hangingPunct="1"/>
            <a:r>
              <a:rPr lang="fr-FR" sz="2800" dirty="0" smtClean="0"/>
              <a:t>4.1 - Analyse longitudinale (ou structurelle)</a:t>
            </a:r>
          </a:p>
        </p:txBody>
      </p:sp>
      <p:sp>
        <p:nvSpPr>
          <p:cNvPr id="56324" name="Rectangle 3"/>
          <p:cNvSpPr>
            <a:spLocks noGrp="1" noChangeArrowheads="1"/>
          </p:cNvSpPr>
          <p:nvPr>
            <p:ph idx="1"/>
          </p:nvPr>
        </p:nvSpPr>
        <p:spPr>
          <a:xfrm>
            <a:off x="755650" y="1524000"/>
            <a:ext cx="8007350" cy="4569296"/>
          </a:xfrm>
        </p:spPr>
        <p:txBody>
          <a:bodyPr>
            <a:normAutofit/>
          </a:bodyPr>
          <a:lstStyle/>
          <a:p>
            <a:pPr lvl="1" eaLnBrk="1" hangingPunct="1">
              <a:lnSpc>
                <a:spcPct val="90000"/>
              </a:lnSpc>
            </a:pPr>
            <a:r>
              <a:rPr lang="fr-FR" sz="2000" smtClean="0">
                <a:solidFill>
                  <a:srgbClr val="000000"/>
                </a:solidFill>
              </a:rPr>
              <a:t>Distinguer </a:t>
            </a:r>
            <a:r>
              <a:rPr lang="fr-FR" sz="2000" dirty="0" smtClean="0">
                <a:solidFill>
                  <a:srgbClr val="000000"/>
                </a:solidFill>
              </a:rPr>
              <a:t>les « faits » et les « jugements » sur les faits </a:t>
            </a:r>
          </a:p>
          <a:p>
            <a:pPr lvl="2" eaLnBrk="1" hangingPunct="1">
              <a:lnSpc>
                <a:spcPct val="90000"/>
              </a:lnSpc>
            </a:pPr>
            <a:r>
              <a:rPr lang="fr-FR" sz="1800" dirty="0" smtClean="0">
                <a:solidFill>
                  <a:srgbClr val="000000"/>
                </a:solidFill>
              </a:rPr>
              <a:t>PS: regards « subjectifs » sur  faits « objectifs » </a:t>
            </a:r>
          </a:p>
          <a:p>
            <a:pPr lvl="1" eaLnBrk="1" hangingPunct="1">
              <a:lnSpc>
                <a:spcPct val="90000"/>
              </a:lnSpc>
            </a:pPr>
            <a:r>
              <a:rPr lang="fr-FR" sz="2000" dirty="0" smtClean="0">
                <a:solidFill>
                  <a:srgbClr val="000000"/>
                </a:solidFill>
              </a:rPr>
              <a:t>être attentifs aux mots récurrents, et aux mots choisis (ex : « coléoptère </a:t>
            </a:r>
            <a:r>
              <a:rPr lang="fr-FR" sz="2000" dirty="0" err="1" smtClean="0">
                <a:solidFill>
                  <a:srgbClr val="000000"/>
                </a:solidFill>
              </a:rPr>
              <a:t>saproxylique</a:t>
            </a:r>
            <a:r>
              <a:rPr lang="fr-FR" sz="2000" dirty="0" smtClean="0">
                <a:solidFill>
                  <a:srgbClr val="000000"/>
                </a:solidFill>
              </a:rPr>
              <a:t> », « insecte », « petites bêtes », « bestioles », «  vermine ») aux silences et aux hésitations (moments de basculement)</a:t>
            </a:r>
          </a:p>
          <a:p>
            <a:pPr lvl="1" eaLnBrk="1" hangingPunct="1">
              <a:lnSpc>
                <a:spcPct val="90000"/>
              </a:lnSpc>
            </a:pPr>
            <a:r>
              <a:rPr lang="fr-FR" sz="2000" dirty="0" smtClean="0">
                <a:solidFill>
                  <a:srgbClr val="000000"/>
                </a:solidFill>
              </a:rPr>
              <a:t>Fiche-résumé du positionnement d’un individu sur l’ensemble des thèmes abordés : « le naturaliste », « le gestionnaire désintéressé », « l’industriel »…</a:t>
            </a:r>
          </a:p>
          <a:p>
            <a:pPr lvl="1"/>
            <a:r>
              <a:rPr lang="fr-FR" sz="2000" dirty="0">
                <a:solidFill>
                  <a:srgbClr val="000000"/>
                </a:solidFill>
              </a:rPr>
              <a:t>Attention : survalorisation du discours de certains enquêtés, « faiseurs d’entretiens » (dépasser le seul recueil du sens commun)</a:t>
            </a:r>
          </a:p>
          <a:p>
            <a:pPr lvl="1" eaLnBrk="1" hangingPunct="1">
              <a:lnSpc>
                <a:spcPct val="90000"/>
              </a:lnSpc>
            </a:pPr>
            <a:endParaRPr lang="fr-FR" sz="2000" dirty="0" smtClean="0">
              <a:solidFill>
                <a:srgbClr val="00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900113" y="692150"/>
            <a:ext cx="7772400" cy="712788"/>
          </a:xfrm>
        </p:spPr>
        <p:txBody>
          <a:bodyPr/>
          <a:lstStyle/>
          <a:p>
            <a:pPr eaLnBrk="1" hangingPunct="1"/>
            <a:r>
              <a:rPr lang="fr-FR" sz="4000" smtClean="0"/>
              <a:t>Exemple de discours  </a:t>
            </a:r>
          </a:p>
        </p:txBody>
      </p:sp>
      <p:sp>
        <p:nvSpPr>
          <p:cNvPr id="57348" name="Rectangle 3"/>
          <p:cNvSpPr>
            <a:spLocks noGrp="1" noChangeArrowheads="1"/>
          </p:cNvSpPr>
          <p:nvPr>
            <p:ph idx="1"/>
          </p:nvPr>
        </p:nvSpPr>
        <p:spPr>
          <a:xfrm>
            <a:off x="755650" y="1412875"/>
            <a:ext cx="7920038" cy="4803775"/>
          </a:xfrm>
        </p:spPr>
        <p:txBody>
          <a:bodyPr/>
          <a:lstStyle/>
          <a:p>
            <a:pPr eaLnBrk="1" hangingPunct="1">
              <a:lnSpc>
                <a:spcPct val="80000"/>
              </a:lnSpc>
            </a:pPr>
            <a:r>
              <a:rPr lang="fr-FR" sz="2000" b="1" smtClean="0">
                <a:solidFill>
                  <a:srgbClr val="000000"/>
                </a:solidFill>
              </a:rPr>
              <a:t>Frédéric, août 2006,  (36 ans, marié, 2 enfants, dentiste, 95 ha, achat) « </a:t>
            </a:r>
            <a:r>
              <a:rPr lang="fr-FR" sz="2000" smtClean="0">
                <a:solidFill>
                  <a:srgbClr val="000000"/>
                </a:solidFill>
              </a:rPr>
              <a:t> </a:t>
            </a:r>
            <a:r>
              <a:rPr lang="fr-FR" sz="2000" i="1" smtClean="0">
                <a:solidFill>
                  <a:srgbClr val="000000"/>
                </a:solidFill>
              </a:rPr>
              <a:t>j’habite Toulouse mais</a:t>
            </a:r>
            <a:r>
              <a:rPr lang="fr-FR" sz="2000" b="1" smtClean="0">
                <a:solidFill>
                  <a:srgbClr val="000000"/>
                </a:solidFill>
              </a:rPr>
              <a:t> </a:t>
            </a:r>
            <a:r>
              <a:rPr lang="fr-FR" sz="2000" i="1" smtClean="0">
                <a:solidFill>
                  <a:srgbClr val="000000"/>
                </a:solidFill>
              </a:rPr>
              <a:t>je suis d’origine des Landes, d’ici, au niveau de ma mère, d’une famille où il y a toujours eu de la forêt, elle a 200 ha, on est trois enfants mais le partage n’a pas encore été fait bien sûr. En 2000, j’ai acheté, je n’ai rien hérité pour l’instant, donc j’ai acheté 95 hectares  (…). J’aime bien la forêt donc voilà !… il y en a, pour le même prix, qui auraient acheté un appartement en Loi Robien. Moi j’ai choisi ça… pour le meilleur et pour le pire (rires) ça j’en sais rien encore(…) J’ai investi ici parce que je connais. Quand je vais pour faire les crédits à la banque, quand je dis que je j’achète de la forêt, à chaque fois c’est des regards d’incompréhension (…). On me l’a dit souvent ! : « c’est pour chasser, c’est pour l’agrément… » mais jamais en tant que placement économique, à rentabilité on va dire… ça jamais, j’ai jamais eu ça</a:t>
            </a:r>
            <a:r>
              <a:rPr lang="fr-FR" sz="2000" smtClean="0">
                <a:solidFill>
                  <a:srgbClr val="000000"/>
                </a:solidFill>
              </a:rPr>
              <a:t>…[Enquêteur : et c’est pourtant la première motivation ?]</a:t>
            </a:r>
            <a:r>
              <a:rPr lang="fr-FR" sz="2000" i="1" smtClean="0">
                <a:solidFill>
                  <a:srgbClr val="000000"/>
                </a:solidFill>
              </a:rPr>
              <a:t> ah oui, tout à fait… moi je vous ai dit, j’aurai pas acheté un appartement à Toulouse pour le même prix ! c’est même plus cher, un appartement (…). L’intérêt économique, il est primordial, tout à fait… c’est un placement économique ; ça c’est clair, c’est pas du tout une forêt d’agrément… Faut être clair quand même (L23)</a:t>
            </a:r>
            <a:r>
              <a:rPr lang="fr-FR" sz="2000" smtClean="0">
                <a:solidFill>
                  <a:srgbClr val="000000"/>
                </a:solidFill>
              </a:rPr>
              <a:t> »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39750" y="836613"/>
            <a:ext cx="2087563" cy="523875"/>
          </a:xfrm>
          <a:prstGeom prst="rect">
            <a:avLst/>
          </a:prstGeom>
          <a:noFill/>
          <a:ln>
            <a:solidFill>
              <a:schemeClr val="accent1">
                <a:lumMod val="10000"/>
              </a:schemeClr>
            </a:solidFill>
          </a:ln>
        </p:spPr>
        <p:txBody>
          <a:bodyPr>
            <a:spAutoFit/>
          </a:bodyPr>
          <a:lstStyle/>
          <a:p>
            <a:pPr algn="ctr">
              <a:defRPr/>
            </a:pPr>
            <a:r>
              <a:rPr lang="fr-FR" sz="1400" dirty="0">
                <a:solidFill>
                  <a:srgbClr val="000000"/>
                </a:solidFill>
              </a:rPr>
              <a:t>J’habite Toulouse, 3 enfants</a:t>
            </a:r>
          </a:p>
        </p:txBody>
      </p:sp>
      <p:sp>
        <p:nvSpPr>
          <p:cNvPr id="7" name="ZoneTexte 6"/>
          <p:cNvSpPr txBox="1"/>
          <p:nvPr/>
        </p:nvSpPr>
        <p:spPr>
          <a:xfrm>
            <a:off x="2987675" y="836613"/>
            <a:ext cx="2736850" cy="307975"/>
          </a:xfrm>
          <a:prstGeom prst="rect">
            <a:avLst/>
          </a:prstGeom>
          <a:noFill/>
          <a:ln>
            <a:solidFill>
              <a:schemeClr val="accent1">
                <a:lumMod val="10000"/>
              </a:schemeClr>
            </a:solidFill>
          </a:ln>
        </p:spPr>
        <p:txBody>
          <a:bodyPr>
            <a:spAutoFit/>
          </a:bodyPr>
          <a:lstStyle/>
          <a:p>
            <a:pPr>
              <a:defRPr/>
            </a:pPr>
            <a:r>
              <a:rPr lang="fr-FR" sz="1400" dirty="0">
                <a:solidFill>
                  <a:srgbClr val="000000"/>
                </a:solidFill>
              </a:rPr>
              <a:t>Je suis originaire d’ici, des Landes  </a:t>
            </a:r>
          </a:p>
        </p:txBody>
      </p:sp>
      <p:sp>
        <p:nvSpPr>
          <p:cNvPr id="8" name="ZoneTexte 7"/>
          <p:cNvSpPr txBox="1"/>
          <p:nvPr/>
        </p:nvSpPr>
        <p:spPr>
          <a:xfrm>
            <a:off x="4211638" y="1341438"/>
            <a:ext cx="2447925" cy="522287"/>
          </a:xfrm>
          <a:prstGeom prst="rect">
            <a:avLst/>
          </a:prstGeom>
          <a:noFill/>
          <a:ln>
            <a:solidFill>
              <a:schemeClr val="accent1">
                <a:lumMod val="10000"/>
              </a:schemeClr>
            </a:solidFill>
          </a:ln>
        </p:spPr>
        <p:txBody>
          <a:bodyPr>
            <a:spAutoFit/>
          </a:bodyPr>
          <a:lstStyle/>
          <a:p>
            <a:pPr algn="ctr">
              <a:defRPr/>
            </a:pPr>
            <a:r>
              <a:rPr lang="fr-FR" sz="1400" dirty="0">
                <a:solidFill>
                  <a:srgbClr val="000000"/>
                </a:solidFill>
              </a:rPr>
              <a:t>Ma mère est landaise propriétaire </a:t>
            </a:r>
          </a:p>
        </p:txBody>
      </p:sp>
      <p:sp>
        <p:nvSpPr>
          <p:cNvPr id="10" name="ZoneTexte 9"/>
          <p:cNvSpPr txBox="1"/>
          <p:nvPr/>
        </p:nvSpPr>
        <p:spPr>
          <a:xfrm>
            <a:off x="5651500" y="2133600"/>
            <a:ext cx="3313113" cy="306388"/>
          </a:xfrm>
          <a:prstGeom prst="rect">
            <a:avLst/>
          </a:prstGeom>
          <a:noFill/>
          <a:ln>
            <a:solidFill>
              <a:schemeClr val="accent1">
                <a:lumMod val="10000"/>
              </a:schemeClr>
            </a:solidFill>
          </a:ln>
        </p:spPr>
        <p:txBody>
          <a:bodyPr>
            <a:spAutoFit/>
          </a:bodyPr>
          <a:lstStyle/>
          <a:p>
            <a:pPr>
              <a:defRPr/>
            </a:pPr>
            <a:r>
              <a:rPr lang="fr-FR" sz="1400" dirty="0">
                <a:solidFill>
                  <a:srgbClr val="000000"/>
                </a:solidFill>
              </a:rPr>
              <a:t>3 frères, rien hérité pour l’instant (70 ha)</a:t>
            </a:r>
          </a:p>
        </p:txBody>
      </p:sp>
      <p:sp>
        <p:nvSpPr>
          <p:cNvPr id="11" name="ZoneTexte 10"/>
          <p:cNvSpPr txBox="1"/>
          <p:nvPr/>
        </p:nvSpPr>
        <p:spPr>
          <a:xfrm>
            <a:off x="3132138" y="2349500"/>
            <a:ext cx="2087562" cy="306388"/>
          </a:xfrm>
          <a:prstGeom prst="rect">
            <a:avLst/>
          </a:prstGeom>
          <a:noFill/>
          <a:ln>
            <a:solidFill>
              <a:schemeClr val="accent1">
                <a:lumMod val="10000"/>
              </a:schemeClr>
            </a:solidFill>
          </a:ln>
        </p:spPr>
        <p:txBody>
          <a:bodyPr>
            <a:spAutoFit/>
          </a:bodyPr>
          <a:lstStyle/>
          <a:p>
            <a:pPr>
              <a:defRPr/>
            </a:pPr>
            <a:r>
              <a:rPr lang="fr-FR" sz="1400" dirty="0">
                <a:solidFill>
                  <a:srgbClr val="000000"/>
                </a:solidFill>
              </a:rPr>
              <a:t>Achat en 2000, 95 ha</a:t>
            </a:r>
          </a:p>
        </p:txBody>
      </p:sp>
      <p:sp>
        <p:nvSpPr>
          <p:cNvPr id="12" name="ZoneTexte 11"/>
          <p:cNvSpPr txBox="1"/>
          <p:nvPr/>
        </p:nvSpPr>
        <p:spPr>
          <a:xfrm>
            <a:off x="3348038" y="2924175"/>
            <a:ext cx="1295400" cy="307975"/>
          </a:xfrm>
          <a:prstGeom prst="rect">
            <a:avLst/>
          </a:prstGeom>
          <a:noFill/>
          <a:ln>
            <a:solidFill>
              <a:schemeClr val="accent1">
                <a:lumMod val="10000"/>
              </a:schemeClr>
            </a:solidFill>
          </a:ln>
        </p:spPr>
        <p:txBody>
          <a:bodyPr>
            <a:spAutoFit/>
          </a:bodyPr>
          <a:lstStyle/>
          <a:p>
            <a:pPr algn="ctr">
              <a:defRPr/>
            </a:pPr>
            <a:r>
              <a:rPr lang="fr-FR" sz="1400" dirty="0">
                <a:solidFill>
                  <a:srgbClr val="000000"/>
                </a:solidFill>
              </a:rPr>
              <a:t>J’aime la forêt</a:t>
            </a:r>
          </a:p>
        </p:txBody>
      </p:sp>
      <p:sp>
        <p:nvSpPr>
          <p:cNvPr id="13" name="ZoneTexte 12"/>
          <p:cNvSpPr txBox="1"/>
          <p:nvPr/>
        </p:nvSpPr>
        <p:spPr>
          <a:xfrm>
            <a:off x="611188" y="2276475"/>
            <a:ext cx="2089150" cy="307975"/>
          </a:xfrm>
          <a:prstGeom prst="rect">
            <a:avLst/>
          </a:prstGeom>
          <a:noFill/>
          <a:ln>
            <a:solidFill>
              <a:schemeClr val="accent1">
                <a:lumMod val="10000"/>
              </a:schemeClr>
            </a:solidFill>
          </a:ln>
        </p:spPr>
        <p:txBody>
          <a:bodyPr>
            <a:spAutoFit/>
          </a:bodyPr>
          <a:lstStyle/>
          <a:p>
            <a:pPr>
              <a:defRPr/>
            </a:pPr>
            <a:r>
              <a:rPr lang="fr-FR" sz="1400" dirty="0">
                <a:solidFill>
                  <a:srgbClr val="000000"/>
                </a:solidFill>
              </a:rPr>
              <a:t>Immobilier Loi Robien</a:t>
            </a:r>
          </a:p>
        </p:txBody>
      </p:sp>
      <p:cxnSp>
        <p:nvCxnSpPr>
          <p:cNvPr id="58379" name="Connecteur droit avec flèche 14"/>
          <p:cNvCxnSpPr>
            <a:cxnSpLocks noChangeShapeType="1"/>
          </p:cNvCxnSpPr>
          <p:nvPr/>
        </p:nvCxnSpPr>
        <p:spPr bwMode="auto">
          <a:xfrm>
            <a:off x="5148263" y="1196975"/>
            <a:ext cx="0" cy="144463"/>
          </a:xfrm>
          <a:prstGeom prst="straightConnector1">
            <a:avLst/>
          </a:prstGeom>
          <a:noFill/>
          <a:ln w="9525" algn="ctr">
            <a:solidFill>
              <a:schemeClr val="tx1"/>
            </a:solidFill>
            <a:miter lim="800000"/>
            <a:headEnd/>
            <a:tailEnd type="arrow" w="med" len="med"/>
          </a:ln>
        </p:spPr>
      </p:cxnSp>
      <p:cxnSp>
        <p:nvCxnSpPr>
          <p:cNvPr id="58380" name="Connecteur droit avec flèche 17"/>
          <p:cNvCxnSpPr>
            <a:cxnSpLocks noChangeShapeType="1"/>
          </p:cNvCxnSpPr>
          <p:nvPr/>
        </p:nvCxnSpPr>
        <p:spPr bwMode="auto">
          <a:xfrm>
            <a:off x="5724525" y="1844675"/>
            <a:ext cx="71438" cy="288925"/>
          </a:xfrm>
          <a:prstGeom prst="straightConnector1">
            <a:avLst/>
          </a:prstGeom>
          <a:noFill/>
          <a:ln w="9525" algn="ctr">
            <a:solidFill>
              <a:srgbClr val="000000"/>
            </a:solidFill>
            <a:miter lim="800000"/>
            <a:headEnd/>
            <a:tailEnd type="arrow" w="med" len="med"/>
          </a:ln>
        </p:spPr>
      </p:cxnSp>
      <p:cxnSp>
        <p:nvCxnSpPr>
          <p:cNvPr id="58381" name="Connecteur droit avec flèche 25"/>
          <p:cNvCxnSpPr>
            <a:cxnSpLocks noChangeShapeType="1"/>
          </p:cNvCxnSpPr>
          <p:nvPr/>
        </p:nvCxnSpPr>
        <p:spPr bwMode="auto">
          <a:xfrm flipH="1">
            <a:off x="4427538" y="1844675"/>
            <a:ext cx="720725" cy="504825"/>
          </a:xfrm>
          <a:prstGeom prst="straightConnector1">
            <a:avLst/>
          </a:prstGeom>
          <a:noFill/>
          <a:ln w="9525" algn="ctr">
            <a:solidFill>
              <a:srgbClr val="000000"/>
            </a:solidFill>
            <a:miter lim="800000"/>
            <a:headEnd/>
            <a:tailEnd type="arrow" w="med" len="med"/>
          </a:ln>
        </p:spPr>
      </p:cxnSp>
      <p:cxnSp>
        <p:nvCxnSpPr>
          <p:cNvPr id="58382" name="Connecteur droit avec flèche 29"/>
          <p:cNvCxnSpPr>
            <a:cxnSpLocks noChangeShapeType="1"/>
          </p:cNvCxnSpPr>
          <p:nvPr/>
        </p:nvCxnSpPr>
        <p:spPr bwMode="auto">
          <a:xfrm>
            <a:off x="3708400" y="1125538"/>
            <a:ext cx="0" cy="1223962"/>
          </a:xfrm>
          <a:prstGeom prst="straightConnector1">
            <a:avLst/>
          </a:prstGeom>
          <a:noFill/>
          <a:ln w="9525" algn="ctr">
            <a:solidFill>
              <a:srgbClr val="000000"/>
            </a:solidFill>
            <a:miter lim="800000"/>
            <a:headEnd/>
            <a:tailEnd type="arrow" w="med" len="med"/>
          </a:ln>
        </p:spPr>
      </p:cxnSp>
      <p:sp>
        <p:nvSpPr>
          <p:cNvPr id="58383" name="Éclair 32"/>
          <p:cNvSpPr>
            <a:spLocks noChangeArrowheads="1"/>
          </p:cNvSpPr>
          <p:nvPr/>
        </p:nvSpPr>
        <p:spPr bwMode="auto">
          <a:xfrm>
            <a:off x="2700338" y="2420938"/>
            <a:ext cx="431800" cy="144462"/>
          </a:xfrm>
          <a:prstGeom prst="lightningBolt">
            <a:avLst/>
          </a:prstGeom>
          <a:solidFill>
            <a:schemeClr val="accent1"/>
          </a:solidFill>
          <a:ln w="9525" algn="ctr">
            <a:solidFill>
              <a:schemeClr val="tx1"/>
            </a:solidFill>
            <a:miter lim="800000"/>
            <a:headEnd/>
            <a:tailEnd/>
          </a:ln>
        </p:spPr>
        <p:txBody>
          <a:bodyPr wrap="none"/>
          <a:lstStyle/>
          <a:p>
            <a:endParaRPr lang="fr-FR"/>
          </a:p>
        </p:txBody>
      </p:sp>
      <p:sp>
        <p:nvSpPr>
          <p:cNvPr id="34" name="ZoneTexte 33"/>
          <p:cNvSpPr txBox="1"/>
          <p:nvPr/>
        </p:nvSpPr>
        <p:spPr>
          <a:xfrm>
            <a:off x="3276600" y="3429000"/>
            <a:ext cx="2735263" cy="523875"/>
          </a:xfrm>
          <a:prstGeom prst="rect">
            <a:avLst/>
          </a:prstGeom>
          <a:noFill/>
          <a:ln>
            <a:solidFill>
              <a:schemeClr val="accent1">
                <a:lumMod val="10000"/>
              </a:schemeClr>
            </a:solidFill>
          </a:ln>
        </p:spPr>
        <p:txBody>
          <a:bodyPr>
            <a:spAutoFit/>
          </a:bodyPr>
          <a:lstStyle/>
          <a:p>
            <a:pPr algn="ctr">
              <a:defRPr/>
            </a:pPr>
            <a:r>
              <a:rPr lang="fr-FR" sz="1400" dirty="0">
                <a:solidFill>
                  <a:srgbClr val="000000"/>
                </a:solidFill>
              </a:rPr>
              <a:t>J’ai investi parce que je connais (les Landes) </a:t>
            </a:r>
          </a:p>
        </p:txBody>
      </p:sp>
      <p:cxnSp>
        <p:nvCxnSpPr>
          <p:cNvPr id="58385" name="Connecteur droit avec flèche 34"/>
          <p:cNvCxnSpPr>
            <a:cxnSpLocks noChangeShapeType="1"/>
          </p:cNvCxnSpPr>
          <p:nvPr/>
        </p:nvCxnSpPr>
        <p:spPr bwMode="auto">
          <a:xfrm>
            <a:off x="3851275" y="2636838"/>
            <a:ext cx="9525" cy="296862"/>
          </a:xfrm>
          <a:prstGeom prst="straightConnector1">
            <a:avLst/>
          </a:prstGeom>
          <a:noFill/>
          <a:ln w="9525" algn="ctr">
            <a:solidFill>
              <a:srgbClr val="000000"/>
            </a:solidFill>
            <a:miter lim="800000"/>
            <a:headEnd/>
            <a:tailEnd type="arrow" w="med" len="med"/>
          </a:ln>
        </p:spPr>
      </p:cxnSp>
      <p:cxnSp>
        <p:nvCxnSpPr>
          <p:cNvPr id="58386" name="Connecteur droit avec flèche 37"/>
          <p:cNvCxnSpPr>
            <a:cxnSpLocks noChangeShapeType="1"/>
          </p:cNvCxnSpPr>
          <p:nvPr/>
        </p:nvCxnSpPr>
        <p:spPr bwMode="auto">
          <a:xfrm>
            <a:off x="3851275" y="3213100"/>
            <a:ext cx="9525" cy="223838"/>
          </a:xfrm>
          <a:prstGeom prst="straightConnector1">
            <a:avLst/>
          </a:prstGeom>
          <a:noFill/>
          <a:ln w="9525" algn="ctr">
            <a:solidFill>
              <a:srgbClr val="000000"/>
            </a:solidFill>
            <a:miter lim="800000"/>
            <a:headEnd/>
            <a:tailEnd type="arrow" w="med" len="med"/>
          </a:ln>
        </p:spPr>
      </p:cxnSp>
      <p:sp>
        <p:nvSpPr>
          <p:cNvPr id="40" name="ZoneTexte 39"/>
          <p:cNvSpPr txBox="1"/>
          <p:nvPr/>
        </p:nvSpPr>
        <p:spPr>
          <a:xfrm>
            <a:off x="539750" y="3500438"/>
            <a:ext cx="2087563" cy="523875"/>
          </a:xfrm>
          <a:prstGeom prst="rect">
            <a:avLst/>
          </a:prstGeom>
          <a:noFill/>
          <a:ln>
            <a:solidFill>
              <a:schemeClr val="accent1">
                <a:lumMod val="10000"/>
              </a:schemeClr>
            </a:solidFill>
          </a:ln>
        </p:spPr>
        <p:txBody>
          <a:bodyPr>
            <a:spAutoFit/>
          </a:bodyPr>
          <a:lstStyle/>
          <a:p>
            <a:pPr>
              <a:defRPr/>
            </a:pPr>
            <a:r>
              <a:rPr lang="fr-FR" sz="1400" dirty="0">
                <a:solidFill>
                  <a:srgbClr val="000000"/>
                </a:solidFill>
              </a:rPr>
              <a:t>La banque, regards d’incompréhension</a:t>
            </a:r>
          </a:p>
        </p:txBody>
      </p:sp>
      <p:sp>
        <p:nvSpPr>
          <p:cNvPr id="58388" name="Éclair 40"/>
          <p:cNvSpPr>
            <a:spLocks noChangeArrowheads="1"/>
          </p:cNvSpPr>
          <p:nvPr/>
        </p:nvSpPr>
        <p:spPr bwMode="auto">
          <a:xfrm>
            <a:off x="2771775" y="3500438"/>
            <a:ext cx="431800" cy="144462"/>
          </a:xfrm>
          <a:prstGeom prst="lightningBolt">
            <a:avLst/>
          </a:prstGeom>
          <a:solidFill>
            <a:schemeClr val="accent1"/>
          </a:solidFill>
          <a:ln w="9525" algn="ctr">
            <a:solidFill>
              <a:schemeClr val="tx1"/>
            </a:solidFill>
            <a:miter lim="800000"/>
            <a:headEnd/>
            <a:tailEnd/>
          </a:ln>
        </p:spPr>
        <p:txBody>
          <a:bodyPr wrap="none"/>
          <a:lstStyle/>
          <a:p>
            <a:endParaRPr lang="fr-FR"/>
          </a:p>
        </p:txBody>
      </p:sp>
      <p:sp>
        <p:nvSpPr>
          <p:cNvPr id="43" name="ZoneTexte 42"/>
          <p:cNvSpPr txBox="1"/>
          <p:nvPr/>
        </p:nvSpPr>
        <p:spPr>
          <a:xfrm>
            <a:off x="611188" y="4292600"/>
            <a:ext cx="2016125" cy="307975"/>
          </a:xfrm>
          <a:prstGeom prst="rect">
            <a:avLst/>
          </a:prstGeom>
          <a:noFill/>
          <a:ln>
            <a:solidFill>
              <a:schemeClr val="accent1">
                <a:lumMod val="10000"/>
              </a:schemeClr>
            </a:solidFill>
          </a:ln>
        </p:spPr>
        <p:txBody>
          <a:bodyPr>
            <a:spAutoFit/>
          </a:bodyPr>
          <a:lstStyle/>
          <a:p>
            <a:pPr>
              <a:defRPr/>
            </a:pPr>
            <a:r>
              <a:rPr lang="fr-FR" sz="1400" dirty="0">
                <a:solidFill>
                  <a:srgbClr val="000000"/>
                </a:solidFill>
              </a:rPr>
              <a:t>Chasse agrément ?</a:t>
            </a:r>
          </a:p>
        </p:txBody>
      </p:sp>
      <p:sp>
        <p:nvSpPr>
          <p:cNvPr id="58390" name="Éclair 43"/>
          <p:cNvSpPr>
            <a:spLocks noChangeArrowheads="1"/>
          </p:cNvSpPr>
          <p:nvPr/>
        </p:nvSpPr>
        <p:spPr bwMode="auto">
          <a:xfrm>
            <a:off x="2771775" y="4365625"/>
            <a:ext cx="431800" cy="142875"/>
          </a:xfrm>
          <a:prstGeom prst="lightningBolt">
            <a:avLst/>
          </a:prstGeom>
          <a:solidFill>
            <a:schemeClr val="accent1"/>
          </a:solidFill>
          <a:ln w="9525" algn="ctr">
            <a:solidFill>
              <a:schemeClr val="tx1"/>
            </a:solidFill>
            <a:miter lim="800000"/>
            <a:headEnd/>
            <a:tailEnd/>
          </a:ln>
        </p:spPr>
        <p:txBody>
          <a:bodyPr wrap="none"/>
          <a:lstStyle/>
          <a:p>
            <a:endParaRPr lang="fr-FR"/>
          </a:p>
        </p:txBody>
      </p:sp>
      <p:sp>
        <p:nvSpPr>
          <p:cNvPr id="45" name="ZoneTexte 44"/>
          <p:cNvSpPr txBox="1"/>
          <p:nvPr/>
        </p:nvSpPr>
        <p:spPr>
          <a:xfrm>
            <a:off x="3348038" y="4221163"/>
            <a:ext cx="2592387" cy="307975"/>
          </a:xfrm>
          <a:prstGeom prst="rect">
            <a:avLst/>
          </a:prstGeom>
          <a:noFill/>
          <a:ln>
            <a:solidFill>
              <a:schemeClr val="accent1">
                <a:lumMod val="10000"/>
              </a:schemeClr>
            </a:solidFill>
          </a:ln>
        </p:spPr>
        <p:txBody>
          <a:bodyPr>
            <a:spAutoFit/>
          </a:bodyPr>
          <a:lstStyle/>
          <a:p>
            <a:pPr algn="ctr">
              <a:defRPr/>
            </a:pPr>
            <a:r>
              <a:rPr lang="fr-FR" sz="1400" dirty="0">
                <a:solidFill>
                  <a:srgbClr val="000000"/>
                </a:solidFill>
              </a:rPr>
              <a:t>Intérêt économique primordial</a:t>
            </a:r>
          </a:p>
        </p:txBody>
      </p:sp>
      <p:cxnSp>
        <p:nvCxnSpPr>
          <p:cNvPr id="58392" name="Connecteur droit avec flèche 45"/>
          <p:cNvCxnSpPr>
            <a:cxnSpLocks noChangeShapeType="1"/>
          </p:cNvCxnSpPr>
          <p:nvPr/>
        </p:nvCxnSpPr>
        <p:spPr bwMode="auto">
          <a:xfrm>
            <a:off x="3924300" y="3933825"/>
            <a:ext cx="7938" cy="295275"/>
          </a:xfrm>
          <a:prstGeom prst="straightConnector1">
            <a:avLst/>
          </a:prstGeom>
          <a:noFill/>
          <a:ln w="9525" algn="ctr">
            <a:solidFill>
              <a:srgbClr val="000000"/>
            </a:solidFill>
            <a:miter lim="800000"/>
            <a:headEnd/>
            <a:tailEnd type="arrow" w="med" len="med"/>
          </a:ln>
        </p:spPr>
      </p:cxnSp>
      <p:sp>
        <p:nvSpPr>
          <p:cNvPr id="48" name="ZoneTexte 47"/>
          <p:cNvSpPr txBox="1"/>
          <p:nvPr/>
        </p:nvSpPr>
        <p:spPr>
          <a:xfrm>
            <a:off x="3419475" y="4941888"/>
            <a:ext cx="2592388" cy="306387"/>
          </a:xfrm>
          <a:prstGeom prst="rect">
            <a:avLst/>
          </a:prstGeom>
          <a:noFill/>
          <a:ln>
            <a:solidFill>
              <a:schemeClr val="accent1">
                <a:lumMod val="10000"/>
              </a:schemeClr>
            </a:solidFill>
          </a:ln>
        </p:spPr>
        <p:txBody>
          <a:bodyPr>
            <a:spAutoFit/>
          </a:bodyPr>
          <a:lstStyle/>
          <a:p>
            <a:pPr algn="ctr">
              <a:defRPr/>
            </a:pPr>
            <a:r>
              <a:rPr lang="fr-FR" sz="1400" dirty="0">
                <a:solidFill>
                  <a:srgbClr val="000000"/>
                </a:solidFill>
              </a:rPr>
              <a:t>Pas une forêt d’agrément</a:t>
            </a:r>
          </a:p>
        </p:txBody>
      </p:sp>
      <p:cxnSp>
        <p:nvCxnSpPr>
          <p:cNvPr id="58394" name="Connecteur droit avec flèche 48"/>
          <p:cNvCxnSpPr>
            <a:cxnSpLocks noChangeShapeType="1"/>
          </p:cNvCxnSpPr>
          <p:nvPr/>
        </p:nvCxnSpPr>
        <p:spPr bwMode="auto">
          <a:xfrm>
            <a:off x="3924300" y="4581525"/>
            <a:ext cx="7938" cy="295275"/>
          </a:xfrm>
          <a:prstGeom prst="straightConnector1">
            <a:avLst/>
          </a:prstGeom>
          <a:noFill/>
          <a:ln w="9525" algn="ctr">
            <a:solidFill>
              <a:srgbClr val="000000"/>
            </a:solidFill>
            <a:miter lim="800000"/>
            <a:headEnd/>
            <a:tailEnd type="arrow" w="med" len="med"/>
          </a:ln>
        </p:spPr>
      </p:cxnSp>
      <p:cxnSp>
        <p:nvCxnSpPr>
          <p:cNvPr id="58395" name="Connecteur droit avec flèche 50"/>
          <p:cNvCxnSpPr>
            <a:cxnSpLocks noChangeShapeType="1"/>
          </p:cNvCxnSpPr>
          <p:nvPr/>
        </p:nvCxnSpPr>
        <p:spPr bwMode="auto">
          <a:xfrm>
            <a:off x="3924300" y="5300663"/>
            <a:ext cx="7938" cy="296862"/>
          </a:xfrm>
          <a:prstGeom prst="straightConnector1">
            <a:avLst/>
          </a:prstGeom>
          <a:noFill/>
          <a:ln w="9525" algn="ctr">
            <a:solidFill>
              <a:srgbClr val="000000"/>
            </a:solidFill>
            <a:miter lim="800000"/>
            <a:headEnd/>
            <a:tailEnd type="arrow" w="med" len="med"/>
          </a:ln>
        </p:spPr>
      </p:cxnSp>
      <p:sp>
        <p:nvSpPr>
          <p:cNvPr id="53" name="ZoneTexte 52"/>
          <p:cNvSpPr txBox="1"/>
          <p:nvPr/>
        </p:nvSpPr>
        <p:spPr>
          <a:xfrm>
            <a:off x="3276600" y="5589588"/>
            <a:ext cx="3311525" cy="522287"/>
          </a:xfrm>
          <a:prstGeom prst="rect">
            <a:avLst/>
          </a:prstGeom>
          <a:noFill/>
          <a:ln>
            <a:solidFill>
              <a:schemeClr val="accent1">
                <a:lumMod val="10000"/>
              </a:schemeClr>
            </a:solidFill>
          </a:ln>
        </p:spPr>
        <p:txBody>
          <a:bodyPr>
            <a:spAutoFit/>
          </a:bodyPr>
          <a:lstStyle/>
          <a:p>
            <a:pPr algn="ctr">
              <a:defRPr/>
            </a:pPr>
            <a:r>
              <a:rPr lang="fr-FR" sz="1400" dirty="0">
                <a:solidFill>
                  <a:srgbClr val="000000"/>
                </a:solidFill>
              </a:rPr>
              <a:t>Un capital pour ses propres enfants (95ha/3 + 70ha/3 = 50 ha/enfants)</a:t>
            </a:r>
          </a:p>
        </p:txBody>
      </p:sp>
      <p:sp>
        <p:nvSpPr>
          <p:cNvPr id="58397" name="Éclair 53"/>
          <p:cNvSpPr>
            <a:spLocks noChangeArrowheads="1"/>
          </p:cNvSpPr>
          <p:nvPr/>
        </p:nvSpPr>
        <p:spPr bwMode="auto">
          <a:xfrm>
            <a:off x="2627313" y="981075"/>
            <a:ext cx="431800" cy="144463"/>
          </a:xfrm>
          <a:prstGeom prst="lightningBolt">
            <a:avLst/>
          </a:prstGeom>
          <a:solidFill>
            <a:schemeClr val="accent1"/>
          </a:solidFill>
          <a:ln w="9525" algn="ctr">
            <a:solidFill>
              <a:schemeClr val="tx1"/>
            </a:solidFill>
            <a:miter lim="800000"/>
            <a:headEnd/>
            <a:tailEnd/>
          </a:ln>
        </p:spPr>
        <p:txBody>
          <a:bodyPr wrap="none"/>
          <a:lstStyle/>
          <a:p>
            <a:endParaRPr lang="fr-FR"/>
          </a:p>
        </p:txBody>
      </p:sp>
      <p:cxnSp>
        <p:nvCxnSpPr>
          <p:cNvPr id="58398" name="Connecteur droit avec flèche 55"/>
          <p:cNvCxnSpPr>
            <a:cxnSpLocks noChangeShapeType="1"/>
            <a:endCxn id="53" idx="3"/>
          </p:cNvCxnSpPr>
          <p:nvPr/>
        </p:nvCxnSpPr>
        <p:spPr bwMode="auto">
          <a:xfrm flipH="1">
            <a:off x="6588125" y="2492375"/>
            <a:ext cx="647700" cy="3359150"/>
          </a:xfrm>
          <a:prstGeom prst="straightConnector1">
            <a:avLst/>
          </a:prstGeom>
          <a:noFill/>
          <a:ln w="9525" algn="ctr">
            <a:solidFill>
              <a:srgbClr val="000000"/>
            </a:solidFill>
            <a:prstDash val="dash"/>
            <a:miter lim="800000"/>
            <a:headEnd/>
            <a:tailEnd type="arrow" w="med" len="med"/>
          </a:ln>
        </p:spPr>
      </p:cxnSp>
      <p:sp>
        <p:nvSpPr>
          <p:cNvPr id="31" name="Éclair 40"/>
          <p:cNvSpPr>
            <a:spLocks noChangeArrowheads="1"/>
          </p:cNvSpPr>
          <p:nvPr/>
        </p:nvSpPr>
        <p:spPr bwMode="auto">
          <a:xfrm>
            <a:off x="5219700" y="2337575"/>
            <a:ext cx="431800" cy="144462"/>
          </a:xfrm>
          <a:prstGeom prst="lightningBolt">
            <a:avLst/>
          </a:prstGeom>
          <a:solidFill>
            <a:schemeClr val="accent1"/>
          </a:solidFill>
          <a:ln w="9525" algn="ctr">
            <a:solidFill>
              <a:schemeClr val="tx1"/>
            </a:solidFill>
            <a:miter lim="800000"/>
            <a:headEnd/>
            <a:tailEnd/>
          </a:ln>
        </p:spPr>
        <p:txBody>
          <a:bodyPr wrap="none"/>
          <a:lstStyle/>
          <a:p>
            <a:endParaRPr lang="fr-F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fr-FR" dirty="0" smtClean="0"/>
              <a:t>Synthèse/résumé  fragment d’entretien</a:t>
            </a:r>
          </a:p>
        </p:txBody>
      </p:sp>
      <p:sp>
        <p:nvSpPr>
          <p:cNvPr id="59396" name="Rectangle 3"/>
          <p:cNvSpPr>
            <a:spLocks noGrp="1" noChangeArrowheads="1"/>
          </p:cNvSpPr>
          <p:nvPr>
            <p:ph idx="1"/>
          </p:nvPr>
        </p:nvSpPr>
        <p:spPr>
          <a:xfrm>
            <a:off x="628650" y="1424045"/>
            <a:ext cx="7886700" cy="3589131"/>
          </a:xfrm>
        </p:spPr>
        <p:txBody>
          <a:bodyPr>
            <a:normAutofit fontScale="92500" lnSpcReduction="20000"/>
          </a:bodyPr>
          <a:lstStyle/>
          <a:p>
            <a:pPr eaLnBrk="1" hangingPunct="1"/>
            <a:r>
              <a:rPr lang="fr-FR" sz="2400" dirty="0" smtClean="0">
                <a:solidFill>
                  <a:srgbClr val="000000"/>
                </a:solidFill>
              </a:rPr>
              <a:t>Jeune gestionnaire à distance, propriété moyenne, qui va grossir (100, 160 ha, 300 ha ?)</a:t>
            </a:r>
          </a:p>
          <a:p>
            <a:pPr eaLnBrk="1" hangingPunct="1"/>
            <a:r>
              <a:rPr lang="fr-FR" sz="2400" dirty="0" smtClean="0">
                <a:solidFill>
                  <a:srgbClr val="000000"/>
                </a:solidFill>
              </a:rPr>
              <a:t>Motivation/gestion forestière : </a:t>
            </a:r>
          </a:p>
          <a:p>
            <a:pPr lvl="1"/>
            <a:r>
              <a:rPr lang="fr-FR" sz="2000" dirty="0" smtClean="0">
                <a:solidFill>
                  <a:srgbClr val="000000"/>
                </a:solidFill>
              </a:rPr>
              <a:t>maximisation du placement, 	</a:t>
            </a:r>
          </a:p>
          <a:p>
            <a:pPr lvl="1"/>
            <a:r>
              <a:rPr lang="fr-FR" sz="2000" dirty="0" smtClean="0">
                <a:solidFill>
                  <a:srgbClr val="000000"/>
                </a:solidFill>
              </a:rPr>
              <a:t>investissement dans forêt comme ça aurait pu être dans autre produit d’épargne</a:t>
            </a:r>
          </a:p>
          <a:p>
            <a:pPr eaLnBrk="1" hangingPunct="1"/>
            <a:r>
              <a:rPr lang="fr-FR" sz="2400" dirty="0" smtClean="0">
                <a:solidFill>
                  <a:srgbClr val="000000"/>
                </a:solidFill>
              </a:rPr>
              <a:t>Attitude/</a:t>
            </a:r>
            <a:r>
              <a:rPr lang="fr-FR" sz="2400" dirty="0" err="1" smtClean="0">
                <a:solidFill>
                  <a:srgbClr val="000000"/>
                </a:solidFill>
              </a:rPr>
              <a:t>envt</a:t>
            </a:r>
            <a:r>
              <a:rPr lang="fr-FR" sz="2400" dirty="0" smtClean="0">
                <a:solidFill>
                  <a:srgbClr val="000000"/>
                </a:solidFill>
              </a:rPr>
              <a:t> : </a:t>
            </a:r>
          </a:p>
          <a:p>
            <a:pPr lvl="1"/>
            <a:r>
              <a:rPr lang="fr-FR" sz="2000" dirty="0" smtClean="0">
                <a:solidFill>
                  <a:srgbClr val="000000"/>
                </a:solidFill>
              </a:rPr>
              <a:t>pas une forêt d’agrément mais de production</a:t>
            </a:r>
          </a:p>
          <a:p>
            <a:r>
              <a:rPr lang="fr-FR" sz="2200" dirty="0" smtClean="0">
                <a:solidFill>
                  <a:srgbClr val="000000"/>
                </a:solidFill>
              </a:rPr>
              <a:t>Attitude/bois mort </a:t>
            </a:r>
          </a:p>
          <a:p>
            <a:pPr lvl="1"/>
            <a:r>
              <a:rPr lang="fr-FR" sz="2000" dirty="0" smtClean="0">
                <a:solidFill>
                  <a:srgbClr val="000000"/>
                </a:solidFill>
              </a:rPr>
              <a:t>Inutile, trop couteux à évacuer </a:t>
            </a:r>
          </a:p>
          <a:p>
            <a:r>
              <a:rPr lang="fr-FR" dirty="0" smtClean="0">
                <a:solidFill>
                  <a:srgbClr val="000000"/>
                </a:solidFill>
              </a:rPr>
              <a:t>Conclusion : « Forestier investisseur/financier </a:t>
            </a:r>
            <a:r>
              <a:rPr lang="fr-FR" dirty="0">
                <a:solidFill>
                  <a:srgbClr val="000000"/>
                </a:solidFill>
              </a:rPr>
              <a:t>» </a:t>
            </a:r>
            <a:r>
              <a:rPr lang="fr-FR" dirty="0" smtClean="0">
                <a:solidFill>
                  <a:srgbClr val="000000"/>
                </a:solidFill>
              </a:rPr>
              <a:t>(Profil </a:t>
            </a:r>
            <a:r>
              <a:rPr lang="fr-FR" dirty="0">
                <a:solidFill>
                  <a:srgbClr val="000000"/>
                </a:solidFill>
              </a:rPr>
              <a:t>G1 )</a:t>
            </a:r>
            <a:endParaRPr lang="fr-FR" dirty="0" smtClean="0">
              <a:solidFill>
                <a:srgbClr val="00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066800" y="838200"/>
            <a:ext cx="7772400" cy="646113"/>
          </a:xfrm>
        </p:spPr>
        <p:txBody>
          <a:bodyPr/>
          <a:lstStyle/>
          <a:p>
            <a:pPr eaLnBrk="1" hangingPunct="1"/>
            <a:r>
              <a:rPr lang="fr-FR" sz="3600" smtClean="0"/>
              <a:t>Exercice d’analyse longitudinale </a:t>
            </a:r>
          </a:p>
        </p:txBody>
      </p:sp>
      <p:sp>
        <p:nvSpPr>
          <p:cNvPr id="60420" name="Rectangle 15"/>
          <p:cNvSpPr>
            <a:spLocks noGrp="1" noChangeArrowheads="1"/>
          </p:cNvSpPr>
          <p:nvPr>
            <p:ph idx="1"/>
          </p:nvPr>
        </p:nvSpPr>
        <p:spPr>
          <a:xfrm>
            <a:off x="628650" y="1424045"/>
            <a:ext cx="7886700" cy="4093187"/>
          </a:xfrm>
        </p:spPr>
        <p:txBody>
          <a:bodyPr>
            <a:noAutofit/>
          </a:bodyPr>
          <a:lstStyle/>
          <a:p>
            <a:pPr eaLnBrk="1" hangingPunct="1">
              <a:lnSpc>
                <a:spcPct val="80000"/>
              </a:lnSpc>
            </a:pPr>
            <a:r>
              <a:rPr lang="fr-FR" sz="1600" b="1" dirty="0" smtClean="0">
                <a:solidFill>
                  <a:srgbClr val="000000"/>
                </a:solidFill>
              </a:rPr>
              <a:t>Entretien n° 25b</a:t>
            </a:r>
          </a:p>
          <a:p>
            <a:pPr eaLnBrk="1" hangingPunct="1">
              <a:lnSpc>
                <a:spcPct val="80000"/>
              </a:lnSpc>
            </a:pPr>
            <a:r>
              <a:rPr lang="fr-FR" sz="1600" b="1" dirty="0" smtClean="0">
                <a:solidFill>
                  <a:srgbClr val="000000"/>
                </a:solidFill>
              </a:rPr>
              <a:t>Nom : </a:t>
            </a:r>
            <a:r>
              <a:rPr lang="fr-FR" sz="1600" dirty="0" smtClean="0">
                <a:solidFill>
                  <a:srgbClr val="000000"/>
                </a:solidFill>
              </a:rPr>
              <a:t>Jean 	</a:t>
            </a:r>
            <a:r>
              <a:rPr lang="fr-FR" sz="1600" b="1" dirty="0" smtClean="0">
                <a:solidFill>
                  <a:srgbClr val="000000"/>
                </a:solidFill>
              </a:rPr>
              <a:t>Age : 51 ans</a:t>
            </a:r>
          </a:p>
          <a:p>
            <a:pPr eaLnBrk="1" hangingPunct="1">
              <a:lnSpc>
                <a:spcPct val="80000"/>
              </a:lnSpc>
            </a:pPr>
            <a:r>
              <a:rPr lang="fr-FR" sz="1600" b="1" dirty="0" smtClean="0">
                <a:solidFill>
                  <a:srgbClr val="000000"/>
                </a:solidFill>
              </a:rPr>
              <a:t>Lieu : Gironde		Date :</a:t>
            </a:r>
            <a:r>
              <a:rPr lang="fr-FR" sz="1600" dirty="0" smtClean="0">
                <a:solidFill>
                  <a:srgbClr val="000000"/>
                </a:solidFill>
              </a:rPr>
              <a:t> 27/04/2009</a:t>
            </a:r>
          </a:p>
          <a:p>
            <a:pPr eaLnBrk="1" hangingPunct="1">
              <a:lnSpc>
                <a:spcPct val="80000"/>
              </a:lnSpc>
            </a:pPr>
            <a:r>
              <a:rPr lang="fr-FR" sz="1600" b="1" dirty="0" smtClean="0">
                <a:solidFill>
                  <a:srgbClr val="000000"/>
                </a:solidFill>
              </a:rPr>
              <a:t>Durée : 157 min </a:t>
            </a:r>
          </a:p>
          <a:p>
            <a:pPr eaLnBrk="1" hangingPunct="1">
              <a:lnSpc>
                <a:spcPct val="80000"/>
              </a:lnSpc>
            </a:pPr>
            <a:r>
              <a:rPr lang="fr-FR" sz="1600" b="1" dirty="0" smtClean="0">
                <a:solidFill>
                  <a:srgbClr val="000000"/>
                </a:solidFill>
              </a:rPr>
              <a:t>Profession : </a:t>
            </a:r>
            <a:r>
              <a:rPr lang="fr-FR" sz="1600" dirty="0" smtClean="0">
                <a:solidFill>
                  <a:srgbClr val="000000"/>
                </a:solidFill>
              </a:rPr>
              <a:t>sylviculteur, adjoint d’un</a:t>
            </a:r>
            <a:r>
              <a:rPr lang="fr-FR" sz="1600" b="1" dirty="0" smtClean="0">
                <a:solidFill>
                  <a:srgbClr val="000000"/>
                </a:solidFill>
              </a:rPr>
              <a:t> </a:t>
            </a:r>
            <a:r>
              <a:rPr lang="fr-FR" sz="1600" dirty="0" smtClean="0">
                <a:solidFill>
                  <a:srgbClr val="000000"/>
                </a:solidFill>
              </a:rPr>
              <a:t>expert forestier</a:t>
            </a:r>
          </a:p>
          <a:p>
            <a:pPr eaLnBrk="1" hangingPunct="1">
              <a:lnSpc>
                <a:spcPct val="80000"/>
              </a:lnSpc>
            </a:pPr>
            <a:r>
              <a:rPr lang="fr-FR" sz="1600" b="1" dirty="0" smtClean="0">
                <a:solidFill>
                  <a:srgbClr val="000000"/>
                </a:solidFill>
              </a:rPr>
              <a:t>Formation forestière :</a:t>
            </a:r>
            <a:r>
              <a:rPr lang="fr-FR" sz="1600" dirty="0" smtClean="0">
                <a:solidFill>
                  <a:srgbClr val="000000"/>
                </a:solidFill>
              </a:rPr>
              <a:t> Non puis BTS gestion forestière par alternance</a:t>
            </a:r>
            <a:r>
              <a:rPr lang="fr-FR" sz="1600" b="1" dirty="0" smtClean="0">
                <a:solidFill>
                  <a:srgbClr val="000000"/>
                </a:solidFill>
              </a:rPr>
              <a:t> </a:t>
            </a:r>
          </a:p>
          <a:p>
            <a:pPr eaLnBrk="1" hangingPunct="1">
              <a:lnSpc>
                <a:spcPct val="80000"/>
              </a:lnSpc>
            </a:pPr>
            <a:r>
              <a:rPr lang="fr-FR" sz="1600" b="1" dirty="0" smtClean="0">
                <a:solidFill>
                  <a:srgbClr val="000000"/>
                </a:solidFill>
              </a:rPr>
              <a:t>Réseau : </a:t>
            </a:r>
            <a:r>
              <a:rPr lang="es-ES" sz="1600" dirty="0" err="1" smtClean="0">
                <a:solidFill>
                  <a:srgbClr val="000000"/>
                </a:solidFill>
              </a:rPr>
              <a:t>Prosylva</a:t>
            </a:r>
            <a:r>
              <a:rPr lang="es-ES" sz="1600" dirty="0" smtClean="0">
                <a:solidFill>
                  <a:srgbClr val="000000"/>
                </a:solidFill>
              </a:rPr>
              <a:t>, </a:t>
            </a:r>
            <a:r>
              <a:rPr lang="es-ES" sz="1600" dirty="0" err="1" smtClean="0">
                <a:solidFill>
                  <a:srgbClr val="000000"/>
                </a:solidFill>
              </a:rPr>
              <a:t>Planfor</a:t>
            </a:r>
            <a:r>
              <a:rPr lang="es-ES" sz="1600" dirty="0" smtClean="0">
                <a:solidFill>
                  <a:srgbClr val="000000"/>
                </a:solidFill>
              </a:rPr>
              <a:t>, AFI, CRPF, ENGREF, ENITA, INRA</a:t>
            </a:r>
          </a:p>
          <a:p>
            <a:pPr eaLnBrk="1" hangingPunct="1">
              <a:lnSpc>
                <a:spcPct val="80000"/>
              </a:lnSpc>
            </a:pPr>
            <a:r>
              <a:rPr lang="fr-FR" sz="1600" b="1" dirty="0" smtClean="0">
                <a:solidFill>
                  <a:srgbClr val="000000"/>
                </a:solidFill>
              </a:rPr>
              <a:t>Propriété : </a:t>
            </a:r>
            <a:r>
              <a:rPr lang="fr-FR" sz="1600" dirty="0" smtClean="0">
                <a:solidFill>
                  <a:srgbClr val="000000"/>
                </a:solidFill>
              </a:rPr>
              <a:t>privée + usufruit tante</a:t>
            </a:r>
          </a:p>
          <a:p>
            <a:pPr eaLnBrk="1" hangingPunct="1">
              <a:lnSpc>
                <a:spcPct val="80000"/>
              </a:lnSpc>
            </a:pPr>
            <a:r>
              <a:rPr lang="fr-FR" sz="1600" b="1" dirty="0" smtClean="0">
                <a:solidFill>
                  <a:srgbClr val="000000"/>
                </a:solidFill>
              </a:rPr>
              <a:t>Origine </a:t>
            </a:r>
            <a:r>
              <a:rPr lang="fr-FR" sz="1600" dirty="0" smtClean="0">
                <a:solidFill>
                  <a:srgbClr val="000000"/>
                </a:solidFill>
              </a:rPr>
              <a:t>: héritage,</a:t>
            </a:r>
            <a:r>
              <a:rPr lang="fr-FR" sz="1600" b="1" dirty="0" smtClean="0">
                <a:solidFill>
                  <a:srgbClr val="000000"/>
                </a:solidFill>
              </a:rPr>
              <a:t> </a:t>
            </a:r>
            <a:r>
              <a:rPr lang="fr-FR" sz="1600" dirty="0" smtClean="0">
                <a:solidFill>
                  <a:srgbClr val="000000"/>
                </a:solidFill>
              </a:rPr>
              <a:t>pas d’achat</a:t>
            </a:r>
          </a:p>
          <a:p>
            <a:pPr eaLnBrk="1" hangingPunct="1">
              <a:lnSpc>
                <a:spcPct val="80000"/>
              </a:lnSpc>
            </a:pPr>
            <a:r>
              <a:rPr lang="fr-FR" sz="1600" b="1" dirty="0" smtClean="0">
                <a:solidFill>
                  <a:srgbClr val="000000"/>
                </a:solidFill>
              </a:rPr>
              <a:t>Surface : 160 ha</a:t>
            </a:r>
            <a:endParaRPr lang="fr-FR" sz="1600" dirty="0" smtClean="0">
              <a:solidFill>
                <a:srgbClr val="000000"/>
              </a:solidFill>
            </a:endParaRPr>
          </a:p>
          <a:p>
            <a:pPr eaLnBrk="1" hangingPunct="1">
              <a:lnSpc>
                <a:spcPct val="80000"/>
              </a:lnSpc>
            </a:pPr>
            <a:r>
              <a:rPr lang="fr-FR" sz="1600" b="1" dirty="0" smtClean="0">
                <a:solidFill>
                  <a:srgbClr val="000000"/>
                </a:solidFill>
              </a:rPr>
              <a:t>Enfants </a:t>
            </a:r>
            <a:r>
              <a:rPr lang="fr-FR" sz="1600" dirty="0" smtClean="0">
                <a:solidFill>
                  <a:srgbClr val="000000"/>
                </a:solidFill>
              </a:rPr>
              <a:t>: 0 </a:t>
            </a:r>
          </a:p>
          <a:p>
            <a:pPr eaLnBrk="1" hangingPunct="1">
              <a:lnSpc>
                <a:spcPct val="80000"/>
              </a:lnSpc>
            </a:pPr>
            <a:r>
              <a:rPr lang="fr-FR" sz="1600" b="1" dirty="0" smtClean="0">
                <a:solidFill>
                  <a:srgbClr val="000000"/>
                </a:solidFill>
              </a:rPr>
              <a:t>Sources de revenu </a:t>
            </a:r>
            <a:r>
              <a:rPr lang="fr-FR" sz="1600" dirty="0" smtClean="0">
                <a:solidFill>
                  <a:srgbClr val="000000"/>
                </a:solidFill>
              </a:rPr>
              <a:t>Vente de ses bois + ETF occasionnel + Revenu du conjoint</a:t>
            </a:r>
            <a:endParaRPr lang="fr-FR" sz="1600" b="1" dirty="0" smtClean="0">
              <a:solidFill>
                <a:srgbClr val="0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idx="1"/>
          </p:nvPr>
        </p:nvSpPr>
        <p:spPr>
          <a:xfrm>
            <a:off x="323528" y="332656"/>
            <a:ext cx="8515350" cy="5761037"/>
          </a:xfrm>
        </p:spPr>
        <p:txBody>
          <a:bodyPr>
            <a:normAutofit lnSpcReduction="10000"/>
          </a:bodyPr>
          <a:lstStyle/>
          <a:p>
            <a:pPr eaLnBrk="1" hangingPunct="1">
              <a:lnSpc>
                <a:spcPct val="80000"/>
              </a:lnSpc>
            </a:pPr>
            <a:r>
              <a:rPr lang="fr-FR" sz="1600" dirty="0" smtClean="0">
                <a:solidFill>
                  <a:srgbClr val="000000"/>
                </a:solidFill>
              </a:rPr>
              <a:t>PHD : Est-ce que vous avez eu des gros dégâts ?</a:t>
            </a:r>
          </a:p>
          <a:p>
            <a:pPr eaLnBrk="1" hangingPunct="1">
              <a:lnSpc>
                <a:spcPct val="80000"/>
              </a:lnSpc>
            </a:pPr>
            <a:r>
              <a:rPr lang="fr-FR" sz="1600" dirty="0" smtClean="0">
                <a:solidFill>
                  <a:srgbClr val="000000"/>
                </a:solidFill>
              </a:rPr>
              <a:t>Jean : J’ai eu des gros dégâts en 99 et… on a été bien touché mais, bon, le marché était assez porteur quand même. Il y avait une demande alors qu’aujourd’hui je suis assez touché, plutôt un peu moins que la moyenne disons mais quand même bien touché. Et par contre, là, le marché est inexistant. Enfin quoi, vous le savez. Et pourtant en 2001, on a monté à 10 propriétaires un petit groupement de producteurs donc qui depuis 2001 écoule chaque année toutes les éclaircies sur les dix propriétés. (…) Alors on a à peu près 5000 ha. On a réuni comme ça, le maximum de surface avec le minimum de personne et il y en a deux du groupement qui s’occupe de gérer tout ça, de trouver les clients, les prestataires pour les coupes, débardages, transports etc. On livre directement aux usines. Ca marche très bien depuis 2001 sauf que là...</a:t>
            </a:r>
          </a:p>
          <a:p>
            <a:pPr eaLnBrk="1" hangingPunct="1">
              <a:lnSpc>
                <a:spcPct val="80000"/>
              </a:lnSpc>
            </a:pPr>
            <a:r>
              <a:rPr lang="fr-FR" sz="1600" dirty="0" smtClean="0">
                <a:solidFill>
                  <a:srgbClr val="000000"/>
                </a:solidFill>
              </a:rPr>
              <a:t>PHD : Ils ont beau se démener…</a:t>
            </a:r>
          </a:p>
          <a:p>
            <a:pPr eaLnBrk="1" hangingPunct="1">
              <a:lnSpc>
                <a:spcPct val="80000"/>
              </a:lnSpc>
            </a:pPr>
            <a:r>
              <a:rPr lang="fr-FR" sz="1600" dirty="0" smtClean="0">
                <a:solidFill>
                  <a:srgbClr val="000000"/>
                </a:solidFill>
              </a:rPr>
              <a:t>Jean : Ils n’arrêtent pas, des journées de 12 heures et puis ils ne trouvent pas de pistes intéressantes, enfin ils sont un peu désespérés. </a:t>
            </a:r>
          </a:p>
          <a:p>
            <a:pPr eaLnBrk="1" hangingPunct="1">
              <a:lnSpc>
                <a:spcPct val="80000"/>
              </a:lnSpc>
            </a:pPr>
            <a:r>
              <a:rPr lang="fr-FR" sz="1600" dirty="0" smtClean="0">
                <a:solidFill>
                  <a:srgbClr val="000000"/>
                </a:solidFill>
              </a:rPr>
              <a:t>PHD : C’est qui qui est chargé dans le groupement de… ?</a:t>
            </a:r>
          </a:p>
          <a:p>
            <a:pPr eaLnBrk="1" hangingPunct="1">
              <a:lnSpc>
                <a:spcPct val="80000"/>
              </a:lnSpc>
            </a:pPr>
            <a:r>
              <a:rPr lang="fr-FR" sz="1600" dirty="0" smtClean="0">
                <a:solidFill>
                  <a:srgbClr val="000000"/>
                </a:solidFill>
              </a:rPr>
              <a:t>Jean : Alors c’est E**** et A****. Ils sont du côté de Captieux-là tous les deux. Ils sont très, très bien, un groupement ne tiendrait pas le coup et n’aurait pas d’intérêt s’il n’était pas mené par des hommes de valeur, et là, c’est le cas. Alors ils tentent de lancer des projets de stockage, d’achats de terrain éventuellement pour mettre à disposition de quelqu’un qui ferait éventuellement du stockage. Ils cherchent toutes sortes de pistes et ils ont l’impression que tout s’effondre autour d’eux à mesure qu’ils avancent. C’est pas… L’export, bien sûr, tout ce qui peut leur sembler être une piste, ils l’explorent et ils ont quelques petits marchés et qui sont réduits. </a:t>
            </a:r>
          </a:p>
          <a:p>
            <a:pPr eaLnBrk="1" hangingPunct="1">
              <a:lnSpc>
                <a:spcPct val="80000"/>
              </a:lnSpc>
            </a:pPr>
            <a:r>
              <a:rPr lang="fr-FR" sz="1600" dirty="0" smtClean="0">
                <a:solidFill>
                  <a:srgbClr val="000000"/>
                </a:solidFill>
              </a:rPr>
              <a:t>PHD : Pas bien valorisé ?</a:t>
            </a:r>
          </a:p>
          <a:p>
            <a:pPr eaLnBrk="1" hangingPunct="1">
              <a:lnSpc>
                <a:spcPct val="80000"/>
              </a:lnSpc>
            </a:pPr>
            <a:r>
              <a:rPr lang="fr-FR" sz="1600" dirty="0" smtClean="0">
                <a:solidFill>
                  <a:srgbClr val="000000"/>
                </a:solidFill>
              </a:rPr>
              <a:t>Jean : Si, plutôt un peu mieux que le reste mais à petit volume. Donc impossible d’écouler les volumes qu’on a à l’intérieur du groupement. Bon c’est pour vous dire que de ce point de vue là, je suis en meilleure position qu’en 99 puisqu’on a cette structure qui est informelle mais qui marche très bien.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fr-FR" smtClean="0"/>
              <a:t>Exercice d’Analyse longitudinale</a:t>
            </a:r>
          </a:p>
        </p:txBody>
      </p:sp>
      <p:sp>
        <p:nvSpPr>
          <p:cNvPr id="62468" name="Rectangle 3"/>
          <p:cNvSpPr>
            <a:spLocks noGrp="1" noChangeArrowheads="1"/>
          </p:cNvSpPr>
          <p:nvPr>
            <p:ph idx="1"/>
          </p:nvPr>
        </p:nvSpPr>
        <p:spPr>
          <a:xfrm>
            <a:off x="323528" y="1340768"/>
            <a:ext cx="8316912" cy="4114800"/>
          </a:xfrm>
        </p:spPr>
        <p:txBody>
          <a:bodyPr/>
          <a:lstStyle/>
          <a:p>
            <a:pPr eaLnBrk="1" hangingPunct="1">
              <a:lnSpc>
                <a:spcPct val="80000"/>
              </a:lnSpc>
            </a:pPr>
            <a:r>
              <a:rPr lang="fr-FR" sz="2800" dirty="0" smtClean="0">
                <a:solidFill>
                  <a:srgbClr val="000000"/>
                </a:solidFill>
              </a:rPr>
              <a:t>1) Quel thème est introduit?</a:t>
            </a:r>
          </a:p>
          <a:p>
            <a:pPr eaLnBrk="1" hangingPunct="1">
              <a:lnSpc>
                <a:spcPct val="80000"/>
              </a:lnSpc>
            </a:pPr>
            <a:r>
              <a:rPr lang="fr-FR" sz="2800" dirty="0" smtClean="0">
                <a:solidFill>
                  <a:srgbClr val="000000"/>
                </a:solidFill>
              </a:rPr>
              <a:t>2) Quelle structuration du discours </a:t>
            </a:r>
          </a:p>
          <a:p>
            <a:pPr lvl="1" eaLnBrk="1" hangingPunct="1">
              <a:lnSpc>
                <a:spcPct val="80000"/>
              </a:lnSpc>
            </a:pPr>
            <a:r>
              <a:rPr lang="fr-FR" sz="2400" dirty="0" smtClean="0">
                <a:solidFill>
                  <a:srgbClr val="000000"/>
                </a:solidFill>
              </a:rPr>
              <a:t>Quel enchaînement des idées ? Quelles oppositions ? Quelles associations</a:t>
            </a:r>
          </a:p>
          <a:p>
            <a:pPr lvl="1" eaLnBrk="1" hangingPunct="1">
              <a:lnSpc>
                <a:spcPct val="80000"/>
              </a:lnSpc>
            </a:pPr>
            <a:r>
              <a:rPr lang="fr-FR" sz="2400" dirty="0" smtClean="0">
                <a:solidFill>
                  <a:srgbClr val="000000"/>
                </a:solidFill>
              </a:rPr>
              <a:t>Quelles incohérences dans le jeu des questions/réponses?</a:t>
            </a:r>
          </a:p>
          <a:p>
            <a:pPr eaLnBrk="1" hangingPunct="1">
              <a:lnSpc>
                <a:spcPct val="80000"/>
              </a:lnSpc>
            </a:pPr>
            <a:r>
              <a:rPr lang="fr-FR" sz="2800" dirty="0" smtClean="0">
                <a:solidFill>
                  <a:srgbClr val="000000"/>
                </a:solidFill>
              </a:rPr>
              <a:t>Ce fragment d’entretien répond-il aux 2 QR suivantes? </a:t>
            </a:r>
          </a:p>
          <a:p>
            <a:pPr lvl="1" eaLnBrk="1" hangingPunct="1">
              <a:lnSpc>
                <a:spcPct val="80000"/>
              </a:lnSpc>
            </a:pPr>
            <a:r>
              <a:rPr lang="fr-FR" sz="2400" dirty="0" smtClean="0">
                <a:solidFill>
                  <a:srgbClr val="000000"/>
                </a:solidFill>
              </a:rPr>
              <a:t>Quel est son état d’esprit après la tempête de 2009  ?</a:t>
            </a:r>
          </a:p>
          <a:p>
            <a:pPr lvl="1" eaLnBrk="1" hangingPunct="1">
              <a:lnSpc>
                <a:spcPct val="80000"/>
              </a:lnSpc>
            </a:pPr>
            <a:r>
              <a:rPr lang="fr-FR" sz="2400" dirty="0" smtClean="0">
                <a:solidFill>
                  <a:srgbClr val="000000"/>
                </a:solidFill>
              </a:rPr>
              <a:t>Quelle estimation des dégâts fait-il  sur sa propriété ?</a:t>
            </a:r>
          </a:p>
          <a:p>
            <a:pPr eaLnBrk="1" hangingPunct="1">
              <a:lnSpc>
                <a:spcPct val="80000"/>
              </a:lnSpc>
            </a:pPr>
            <a:r>
              <a:rPr lang="fr-FR" sz="2800" dirty="0" smtClean="0">
                <a:solidFill>
                  <a:srgbClr val="000000"/>
                </a:solidFill>
              </a:rPr>
              <a:t>Qu’apporte-t-il comme autres informations utiles?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fr-FR" sz="4000" dirty="0" smtClean="0"/>
              <a:t>Résumé de l’analyse longitudinale</a:t>
            </a:r>
          </a:p>
        </p:txBody>
      </p:sp>
      <p:sp>
        <p:nvSpPr>
          <p:cNvPr id="63492" name="Rectangle 3"/>
          <p:cNvSpPr>
            <a:spLocks noGrp="1" noChangeArrowheads="1"/>
          </p:cNvSpPr>
          <p:nvPr>
            <p:ph idx="1"/>
          </p:nvPr>
        </p:nvSpPr>
        <p:spPr>
          <a:xfrm>
            <a:off x="628650" y="1424045"/>
            <a:ext cx="7886700" cy="4309211"/>
          </a:xfrm>
        </p:spPr>
        <p:txBody>
          <a:bodyPr>
            <a:noAutofit/>
          </a:bodyPr>
          <a:lstStyle/>
          <a:p>
            <a:pPr eaLnBrk="1" hangingPunct="1">
              <a:lnSpc>
                <a:spcPct val="80000"/>
              </a:lnSpc>
            </a:pPr>
            <a:r>
              <a:rPr lang="fr-FR" sz="2400" dirty="0" smtClean="0">
                <a:solidFill>
                  <a:srgbClr val="000000"/>
                </a:solidFill>
              </a:rPr>
              <a:t>Question de départ sur dégâts mais réponse à côté sur le groupement de producteurs, point de vue collectif plus qu’individuel</a:t>
            </a:r>
          </a:p>
          <a:p>
            <a:pPr eaLnBrk="1" hangingPunct="1">
              <a:lnSpc>
                <a:spcPct val="80000"/>
              </a:lnSpc>
            </a:pPr>
            <a:r>
              <a:rPr lang="fr-FR" sz="2400" dirty="0" smtClean="0">
                <a:solidFill>
                  <a:srgbClr val="000000"/>
                </a:solidFill>
              </a:rPr>
              <a:t>Le groupement aurait être un moyen de limiter l’impact économique des dégâts (mais ça ne fonctionne pas) </a:t>
            </a:r>
          </a:p>
          <a:p>
            <a:pPr eaLnBrk="1" hangingPunct="1">
              <a:lnSpc>
                <a:spcPct val="80000"/>
              </a:lnSpc>
            </a:pPr>
            <a:r>
              <a:rPr lang="fr-FR" sz="2400" dirty="0" smtClean="0">
                <a:solidFill>
                  <a:srgbClr val="000000"/>
                </a:solidFill>
              </a:rPr>
              <a:t>Plusieurs problèmes cumulés:</a:t>
            </a:r>
          </a:p>
          <a:p>
            <a:pPr lvl="1" eaLnBrk="1" hangingPunct="1">
              <a:lnSpc>
                <a:spcPct val="80000"/>
              </a:lnSpc>
            </a:pPr>
            <a:r>
              <a:rPr lang="fr-FR" sz="2000" dirty="0" smtClean="0">
                <a:solidFill>
                  <a:srgbClr val="000000"/>
                </a:solidFill>
              </a:rPr>
              <a:t>Des dégâts, des prix bas, </a:t>
            </a:r>
          </a:p>
          <a:p>
            <a:pPr lvl="1" eaLnBrk="1" hangingPunct="1">
              <a:lnSpc>
                <a:spcPct val="80000"/>
              </a:lnSpc>
            </a:pPr>
            <a:r>
              <a:rPr lang="fr-FR" sz="2000" dirty="0" smtClean="0">
                <a:solidFill>
                  <a:srgbClr val="000000"/>
                </a:solidFill>
              </a:rPr>
              <a:t>pas de débouchés pour de gros volumes </a:t>
            </a:r>
          </a:p>
          <a:p>
            <a:pPr eaLnBrk="1" hangingPunct="1">
              <a:lnSpc>
                <a:spcPct val="80000"/>
              </a:lnSpc>
            </a:pPr>
            <a:r>
              <a:rPr lang="fr-FR" sz="2400" dirty="0" smtClean="0">
                <a:solidFill>
                  <a:srgbClr val="000000"/>
                </a:solidFill>
              </a:rPr>
              <a:t>Diagnostic bizarre sur les dégâts : </a:t>
            </a:r>
          </a:p>
          <a:p>
            <a:pPr lvl="1" eaLnBrk="1" hangingPunct="1">
              <a:lnSpc>
                <a:spcPct val="80000"/>
              </a:lnSpc>
            </a:pPr>
            <a:r>
              <a:rPr lang="fr-FR" sz="2000" dirty="0" smtClean="0">
                <a:solidFill>
                  <a:srgbClr val="000000"/>
                </a:solidFill>
              </a:rPr>
              <a:t>Comparaison difficile avec 1999</a:t>
            </a:r>
          </a:p>
          <a:p>
            <a:pPr lvl="1" eaLnBrk="1" hangingPunct="1">
              <a:lnSpc>
                <a:spcPct val="80000"/>
              </a:lnSpc>
            </a:pPr>
            <a:r>
              <a:rPr lang="fr-FR" sz="2000" dirty="0" smtClean="0">
                <a:solidFill>
                  <a:srgbClr val="000000"/>
                </a:solidFill>
              </a:rPr>
              <a:t>Moins touché en 2009 que la « </a:t>
            </a:r>
            <a:r>
              <a:rPr lang="fr-FR" sz="2000" i="1" dirty="0" smtClean="0">
                <a:solidFill>
                  <a:srgbClr val="000000"/>
                </a:solidFill>
              </a:rPr>
              <a:t>moyenne</a:t>
            </a:r>
            <a:r>
              <a:rPr lang="fr-FR" sz="2000" dirty="0" smtClean="0">
                <a:solidFill>
                  <a:srgbClr val="000000"/>
                </a:solidFill>
              </a:rPr>
              <a:t> » de quoi (de ses voisins, du massif landais, de 1999 ???? ) </a:t>
            </a:r>
          </a:p>
          <a:p>
            <a:pPr lvl="1" eaLnBrk="1" hangingPunct="1">
              <a:lnSpc>
                <a:spcPct val="80000"/>
              </a:lnSpc>
            </a:pPr>
            <a:endParaRPr lang="fr-FR" sz="2000" dirty="0" smtClean="0">
              <a:solidFill>
                <a:srgbClr val="00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539552" y="620688"/>
            <a:ext cx="7924800" cy="609600"/>
          </a:xfrm>
        </p:spPr>
        <p:txBody>
          <a:bodyPr>
            <a:normAutofit fontScale="90000"/>
          </a:bodyPr>
          <a:lstStyle/>
          <a:p>
            <a:pPr eaLnBrk="1" hangingPunct="1"/>
            <a:r>
              <a:rPr lang="fr-FR" sz="3600" dirty="0" smtClean="0"/>
              <a:t>4.2 -Analyse thématique (ou transversale)</a:t>
            </a:r>
          </a:p>
        </p:txBody>
      </p:sp>
      <p:sp>
        <p:nvSpPr>
          <p:cNvPr id="64516" name="Rectangle 3"/>
          <p:cNvSpPr>
            <a:spLocks noGrp="1" noChangeArrowheads="1"/>
          </p:cNvSpPr>
          <p:nvPr>
            <p:ph idx="1"/>
          </p:nvPr>
        </p:nvSpPr>
        <p:spPr>
          <a:xfrm>
            <a:off x="683568" y="1412776"/>
            <a:ext cx="7772400" cy="4709120"/>
          </a:xfrm>
        </p:spPr>
        <p:txBody>
          <a:bodyPr/>
          <a:lstStyle/>
          <a:p>
            <a:pPr eaLnBrk="1" hangingPunct="1">
              <a:lnSpc>
                <a:spcPct val="80000"/>
              </a:lnSpc>
            </a:pPr>
            <a:r>
              <a:rPr lang="fr-FR" sz="2000" dirty="0" smtClean="0">
                <a:solidFill>
                  <a:srgbClr val="000000"/>
                </a:solidFill>
              </a:rPr>
              <a:t>Principe</a:t>
            </a:r>
          </a:p>
          <a:p>
            <a:pPr lvl="1" eaLnBrk="1" hangingPunct="1">
              <a:lnSpc>
                <a:spcPct val="80000"/>
              </a:lnSpc>
            </a:pPr>
            <a:r>
              <a:rPr lang="fr-FR" sz="1800" dirty="0" smtClean="0">
                <a:solidFill>
                  <a:srgbClr val="000000"/>
                </a:solidFill>
              </a:rPr>
              <a:t>Recenser et analyser les thèmes abordés </a:t>
            </a:r>
            <a:r>
              <a:rPr lang="fr-FR" sz="1800" u="sng" dirty="0" smtClean="0">
                <a:solidFill>
                  <a:schemeClr val="accent2"/>
                </a:solidFill>
              </a:rPr>
              <a:t>dans l’ensemble des entretiens</a:t>
            </a:r>
            <a:r>
              <a:rPr lang="fr-FR" sz="2000" dirty="0" smtClean="0">
                <a:solidFill>
                  <a:schemeClr val="accent2"/>
                </a:solidFill>
              </a:rPr>
              <a:t> </a:t>
            </a:r>
          </a:p>
          <a:p>
            <a:pPr eaLnBrk="1" hangingPunct="1">
              <a:lnSpc>
                <a:spcPct val="80000"/>
              </a:lnSpc>
            </a:pPr>
            <a:r>
              <a:rPr lang="fr-FR" sz="2000" dirty="0" smtClean="0">
                <a:solidFill>
                  <a:srgbClr val="000000"/>
                </a:solidFill>
              </a:rPr>
              <a:t>Mode opératoire</a:t>
            </a:r>
            <a:r>
              <a:rPr lang="fr-FR" sz="2400" dirty="0" smtClean="0">
                <a:solidFill>
                  <a:srgbClr val="000000"/>
                </a:solidFill>
              </a:rPr>
              <a:t> </a:t>
            </a:r>
          </a:p>
          <a:p>
            <a:pPr lvl="1" eaLnBrk="1" hangingPunct="1">
              <a:lnSpc>
                <a:spcPct val="80000"/>
              </a:lnSpc>
            </a:pPr>
            <a:r>
              <a:rPr lang="fr-FR" sz="1800" dirty="0" smtClean="0">
                <a:solidFill>
                  <a:srgbClr val="000000"/>
                </a:solidFill>
              </a:rPr>
              <a:t>Lister les thèmes abordés par un individu et son positionnement par rapport à ce thème (code book de 10 à 50 codes) ; </a:t>
            </a:r>
          </a:p>
          <a:p>
            <a:pPr lvl="1" eaLnBrk="1" hangingPunct="1">
              <a:lnSpc>
                <a:spcPct val="80000"/>
              </a:lnSpc>
            </a:pPr>
            <a:r>
              <a:rPr lang="fr-FR" sz="1800" dirty="0" smtClean="0">
                <a:solidFill>
                  <a:srgbClr val="000000"/>
                </a:solidFill>
              </a:rPr>
              <a:t>Regrouper ensemble les extraits d’entretien d’individu qui parlent d’un même thème </a:t>
            </a:r>
          </a:p>
          <a:p>
            <a:pPr lvl="1" eaLnBrk="1" hangingPunct="1">
              <a:lnSpc>
                <a:spcPct val="80000"/>
              </a:lnSpc>
            </a:pPr>
            <a:r>
              <a:rPr lang="fr-FR" sz="1800" dirty="0" smtClean="0">
                <a:solidFill>
                  <a:srgbClr val="000000"/>
                </a:solidFill>
              </a:rPr>
              <a:t>Éclatement de la pensée d’un individu ; mais regroupement d’individu proche sur une thématique donnée</a:t>
            </a:r>
          </a:p>
          <a:p>
            <a:pPr eaLnBrk="1" hangingPunct="1">
              <a:lnSpc>
                <a:spcPct val="80000"/>
              </a:lnSpc>
            </a:pPr>
            <a:r>
              <a:rPr lang="fr-FR" sz="2000" dirty="0" smtClean="0">
                <a:solidFill>
                  <a:srgbClr val="000000"/>
                </a:solidFill>
              </a:rPr>
              <a:t>Outils : </a:t>
            </a:r>
          </a:p>
          <a:p>
            <a:pPr lvl="1" eaLnBrk="1" hangingPunct="1">
              <a:lnSpc>
                <a:spcPct val="80000"/>
              </a:lnSpc>
            </a:pPr>
            <a:r>
              <a:rPr lang="fr-FR" sz="1800" dirty="0" smtClean="0">
                <a:solidFill>
                  <a:srgbClr val="000000"/>
                </a:solidFill>
              </a:rPr>
              <a:t>Le crayon… ça suffit pour vous… et moi </a:t>
            </a:r>
          </a:p>
          <a:p>
            <a:pPr lvl="1" eaLnBrk="1" hangingPunct="1">
              <a:lnSpc>
                <a:spcPct val="80000"/>
              </a:lnSpc>
            </a:pPr>
            <a:r>
              <a:rPr lang="fr-FR" sz="1800" dirty="0" smtClean="0">
                <a:solidFill>
                  <a:srgbClr val="000000"/>
                </a:solidFill>
              </a:rPr>
              <a:t>Les logiciels d’analyse textuelle si gros corpus de texte (+20 entretiens, +400 pages de texte, des entretiens sur 3 ans …)</a:t>
            </a:r>
          </a:p>
          <a:p>
            <a:pPr lvl="2" eaLnBrk="1" hangingPunct="1">
              <a:lnSpc>
                <a:spcPct val="80000"/>
              </a:lnSpc>
            </a:pPr>
            <a:r>
              <a:rPr lang="fr-FR" sz="1600" dirty="0" smtClean="0">
                <a:solidFill>
                  <a:srgbClr val="000000"/>
                </a:solidFill>
              </a:rPr>
              <a:t>Analyse statistique des occurrences de mots (Alceste, </a:t>
            </a:r>
            <a:r>
              <a:rPr lang="fr-FR" sz="1600" dirty="0" err="1" smtClean="0">
                <a:solidFill>
                  <a:srgbClr val="000000"/>
                </a:solidFill>
              </a:rPr>
              <a:t>Prospero</a:t>
            </a:r>
            <a:r>
              <a:rPr lang="fr-FR" sz="1600" dirty="0" smtClean="0">
                <a:solidFill>
                  <a:srgbClr val="000000"/>
                </a:solidFill>
              </a:rPr>
              <a:t>, </a:t>
            </a:r>
            <a:r>
              <a:rPr lang="fr-FR" sz="1600" dirty="0" err="1" smtClean="0">
                <a:solidFill>
                  <a:srgbClr val="000000"/>
                </a:solidFill>
              </a:rPr>
              <a:t>Iramuteq</a:t>
            </a:r>
            <a:r>
              <a:rPr lang="fr-FR" sz="1600" dirty="0" smtClean="0">
                <a:solidFill>
                  <a:srgbClr val="000000"/>
                </a:solidFill>
              </a:rPr>
              <a:t>, TXM, RQDA</a:t>
            </a:r>
            <a:r>
              <a:rPr lang="fr-FR" sz="1600" dirty="0">
                <a:solidFill>
                  <a:srgbClr val="000000"/>
                </a:solidFill>
              </a:rPr>
              <a:t>)</a:t>
            </a:r>
            <a:endParaRPr lang="fr-FR" sz="1600" dirty="0" smtClean="0">
              <a:solidFill>
                <a:srgbClr val="000000"/>
              </a:solidFill>
            </a:endParaRPr>
          </a:p>
          <a:p>
            <a:pPr lvl="2" eaLnBrk="1" hangingPunct="1">
              <a:lnSpc>
                <a:spcPct val="80000"/>
              </a:lnSpc>
            </a:pPr>
            <a:r>
              <a:rPr lang="fr-FR" sz="1600" dirty="0" smtClean="0">
                <a:solidFill>
                  <a:srgbClr val="000000"/>
                </a:solidFill>
              </a:rPr>
              <a:t>Classement thématique en lien avec variables sociodémographiques (NVIVO, MAXQDA, Sonal, </a:t>
            </a:r>
            <a:r>
              <a:rPr lang="fr-FR" sz="1600" u="sng" dirty="0" err="1" smtClean="0">
                <a:solidFill>
                  <a:srgbClr val="000000"/>
                </a:solidFill>
              </a:rPr>
              <a:t>Taguette</a:t>
            </a:r>
            <a:r>
              <a:rPr lang="fr-FR" sz="1600" dirty="0" smtClean="0">
                <a:solidFill>
                  <a:srgbClr val="000000"/>
                </a:solidFill>
              </a:rPr>
              <a:t>)</a:t>
            </a:r>
          </a:p>
          <a:p>
            <a:pPr lvl="2" eaLnBrk="1" hangingPunct="1">
              <a:lnSpc>
                <a:spcPct val="80000"/>
              </a:lnSpc>
            </a:pPr>
            <a:endParaRPr lang="fr-FR" sz="1600" dirty="0" smtClean="0">
              <a:solidFill>
                <a:srgbClr val="000000"/>
              </a:solidFill>
            </a:endParaRPr>
          </a:p>
          <a:p>
            <a:pPr lvl="1" eaLnBrk="1" hangingPunct="1">
              <a:lnSpc>
                <a:spcPct val="80000"/>
              </a:lnSpc>
            </a:pPr>
            <a:endParaRPr lang="fr-FR" sz="1800" dirty="0"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58056" y="476672"/>
            <a:ext cx="8355013" cy="533400"/>
          </a:xfrm>
        </p:spPr>
        <p:txBody>
          <a:bodyPr>
            <a:normAutofit/>
          </a:bodyPr>
          <a:lstStyle/>
          <a:p>
            <a:pPr eaLnBrk="1" hangingPunct="1"/>
            <a:r>
              <a:rPr lang="fr-FR" sz="2400" dirty="0" smtClean="0"/>
              <a:t>1.1 - Comment se construit notre connaissance du monde ? </a:t>
            </a:r>
          </a:p>
        </p:txBody>
      </p:sp>
      <p:sp>
        <p:nvSpPr>
          <p:cNvPr id="6148" name="Rectangle 3"/>
          <p:cNvSpPr>
            <a:spLocks noGrp="1" noChangeArrowheads="1"/>
          </p:cNvSpPr>
          <p:nvPr>
            <p:ph idx="1"/>
          </p:nvPr>
        </p:nvSpPr>
        <p:spPr>
          <a:xfrm>
            <a:off x="430386" y="1124744"/>
            <a:ext cx="8497887" cy="5001344"/>
          </a:xfrm>
        </p:spPr>
        <p:txBody>
          <a:bodyPr/>
          <a:lstStyle/>
          <a:p>
            <a:pPr lvl="1" eaLnBrk="1" hangingPunct="1"/>
            <a:r>
              <a:rPr lang="fr-FR" b="1" dirty="0" smtClean="0">
                <a:solidFill>
                  <a:srgbClr val="000000"/>
                </a:solidFill>
              </a:rPr>
              <a:t>1.1.1. - Pertinence</a:t>
            </a:r>
            <a:r>
              <a:rPr lang="fr-FR" dirty="0" smtClean="0">
                <a:solidFill>
                  <a:srgbClr val="000000"/>
                </a:solidFill>
              </a:rPr>
              <a:t> </a:t>
            </a:r>
          </a:p>
          <a:p>
            <a:pPr lvl="2" eaLnBrk="1" hangingPunct="1"/>
            <a:r>
              <a:rPr lang="fr-FR" dirty="0" smtClean="0">
                <a:solidFill>
                  <a:srgbClr val="000000"/>
                </a:solidFill>
              </a:rPr>
              <a:t>Individu sélectionne dans la vie quotidienne les aspects de la réalité </a:t>
            </a:r>
            <a:r>
              <a:rPr lang="fr-FR" b="1" dirty="0" smtClean="0">
                <a:solidFill>
                  <a:schemeClr val="accent2"/>
                </a:solidFill>
              </a:rPr>
              <a:t>pertinents pour soi</a:t>
            </a:r>
            <a:r>
              <a:rPr lang="fr-FR" dirty="0" smtClean="0">
                <a:solidFill>
                  <a:schemeClr val="accent2"/>
                </a:solidFill>
              </a:rPr>
              <a:t>, </a:t>
            </a:r>
            <a:r>
              <a:rPr lang="fr-FR" dirty="0" smtClean="0">
                <a:solidFill>
                  <a:srgbClr val="000000"/>
                </a:solidFill>
              </a:rPr>
              <a:t>des « objets pensés » (individus, groupe d’acteurs, objets physiques, éléments de débat, problème …)</a:t>
            </a:r>
          </a:p>
          <a:p>
            <a:pPr lvl="2" eaLnBrk="1" hangingPunct="1"/>
            <a:r>
              <a:rPr lang="fr-FR" dirty="0" smtClean="0">
                <a:solidFill>
                  <a:srgbClr val="000000"/>
                </a:solidFill>
              </a:rPr>
              <a:t>Cette sélection s’opère en fonction de notre éducation, culture, activités, centres d’intérêt</a:t>
            </a:r>
          </a:p>
          <a:p>
            <a:pPr lvl="2" eaLnBrk="1" hangingPunct="1"/>
            <a:endParaRPr lang="fr-FR" dirty="0" smtClean="0">
              <a:solidFill>
                <a:srgbClr val="000000"/>
              </a:solidFill>
            </a:endParaRPr>
          </a:p>
        </p:txBody>
      </p:sp>
      <p:pic>
        <p:nvPicPr>
          <p:cNvPr id="5" name="Picture 4" descr="http://www.logismarket.fr/ic/pgs-scierie-693430-FGR.jpg"/>
          <p:cNvPicPr>
            <a:picLocks noChangeAspect="1" noChangeArrowheads="1"/>
          </p:cNvPicPr>
          <p:nvPr/>
        </p:nvPicPr>
        <p:blipFill>
          <a:blip r:embed="rId3" cstate="print"/>
          <a:srcRect/>
          <a:stretch>
            <a:fillRect/>
          </a:stretch>
        </p:blipFill>
        <p:spPr bwMode="auto">
          <a:xfrm>
            <a:off x="3501710" y="4511517"/>
            <a:ext cx="1862378" cy="1398029"/>
          </a:xfrm>
          <a:prstGeom prst="rect">
            <a:avLst/>
          </a:prstGeom>
          <a:noFill/>
          <a:ln w="9525">
            <a:noFill/>
            <a:miter lim="800000"/>
            <a:headEnd/>
            <a:tailEnd/>
          </a:ln>
        </p:spPr>
      </p:pic>
      <p:pic>
        <p:nvPicPr>
          <p:cNvPr id="6" name="Picture 6" descr="http://www.ville-saint-symphorien.fr/media/galerie/600/foret-charnie.jpg"/>
          <p:cNvPicPr>
            <a:picLocks noChangeAspect="1" noChangeArrowheads="1"/>
          </p:cNvPicPr>
          <p:nvPr/>
        </p:nvPicPr>
        <p:blipFill>
          <a:blip r:embed="rId4" cstate="print"/>
          <a:srcRect/>
          <a:stretch>
            <a:fillRect/>
          </a:stretch>
        </p:blipFill>
        <p:spPr bwMode="auto">
          <a:xfrm>
            <a:off x="827584" y="4437112"/>
            <a:ext cx="2208651" cy="1472434"/>
          </a:xfrm>
          <a:prstGeom prst="rect">
            <a:avLst/>
          </a:prstGeom>
          <a:noFill/>
          <a:ln w="9525">
            <a:noFill/>
            <a:miter lim="800000"/>
            <a:headEnd/>
            <a:tailEnd/>
          </a:ln>
        </p:spPr>
      </p:pic>
      <p:pic>
        <p:nvPicPr>
          <p:cNvPr id="7" name="Picture 8" descr="http://www.valtra.fr/images/Press_Forest1_09012011.jpg"/>
          <p:cNvPicPr>
            <a:picLocks noChangeAspect="1" noChangeArrowheads="1"/>
          </p:cNvPicPr>
          <p:nvPr/>
        </p:nvPicPr>
        <p:blipFill>
          <a:blip r:embed="rId5" cstate="print"/>
          <a:srcRect/>
          <a:stretch>
            <a:fillRect/>
          </a:stretch>
        </p:blipFill>
        <p:spPr bwMode="auto">
          <a:xfrm>
            <a:off x="5940152" y="4429039"/>
            <a:ext cx="2232249" cy="1488580"/>
          </a:xfrm>
          <a:prstGeom prst="rect">
            <a:avLst/>
          </a:prstGeom>
          <a:noFill/>
          <a:ln w="9525">
            <a:noFill/>
            <a:miter lim="800000"/>
            <a:headEnd/>
            <a:tailEnd/>
          </a:ln>
        </p:spPr>
      </p:pic>
      <p:pic>
        <p:nvPicPr>
          <p:cNvPr id="3076" name="Picture 4" descr="https://st.depositphotos.com/2333109/2557/v/950/depositphotos_25570411-stock-illustration-silhouette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195736" y="3068960"/>
            <a:ext cx="5507906" cy="8434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p:cNvCxnSpPr/>
          <p:nvPr/>
        </p:nvCxnSpPr>
        <p:spPr>
          <a:xfrm flipH="1">
            <a:off x="2195737" y="3853003"/>
            <a:ext cx="1029848" cy="576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endCxn id="5" idx="0"/>
          </p:cNvCxnSpPr>
          <p:nvPr/>
        </p:nvCxnSpPr>
        <p:spPr>
          <a:xfrm>
            <a:off x="4041101" y="3912421"/>
            <a:ext cx="391798" cy="599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275856" y="3892286"/>
            <a:ext cx="720080" cy="583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4788024" y="3912421"/>
            <a:ext cx="2268253" cy="563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endCxn id="7" idx="0"/>
          </p:cNvCxnSpPr>
          <p:nvPr/>
        </p:nvCxnSpPr>
        <p:spPr>
          <a:xfrm flipH="1">
            <a:off x="7056277" y="3806512"/>
            <a:ext cx="84415" cy="622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7476525" y="3853003"/>
            <a:ext cx="1" cy="516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2195737" y="3912421"/>
            <a:ext cx="288031" cy="516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9" name="Group 17"/>
          <p:cNvGrpSpPr>
            <a:grpSpLocks/>
          </p:cNvGrpSpPr>
          <p:nvPr/>
        </p:nvGrpSpPr>
        <p:grpSpPr bwMode="auto">
          <a:xfrm>
            <a:off x="342900" y="1307915"/>
            <a:ext cx="8464550" cy="4178300"/>
            <a:chOff x="240" y="1056"/>
            <a:chExt cx="5332" cy="2632"/>
          </a:xfrm>
        </p:grpSpPr>
        <p:sp>
          <p:nvSpPr>
            <p:cNvPr id="65543" name="AutoShape 34"/>
            <p:cNvSpPr>
              <a:spLocks noChangeArrowheads="1"/>
            </p:cNvSpPr>
            <p:nvPr/>
          </p:nvSpPr>
          <p:spPr bwMode="auto">
            <a:xfrm>
              <a:off x="801" y="2890"/>
              <a:ext cx="70" cy="262"/>
            </a:xfrm>
            <a:prstGeom prst="downArrow">
              <a:avLst>
                <a:gd name="adj1" fmla="val 50000"/>
                <a:gd name="adj2" fmla="val 93571"/>
              </a:avLst>
            </a:prstGeom>
            <a:solidFill>
              <a:srgbClr val="FFFFFF"/>
            </a:solidFill>
            <a:ln w="9525">
              <a:solidFill>
                <a:srgbClr val="000000"/>
              </a:solidFill>
              <a:miter lim="800000"/>
              <a:headEnd/>
              <a:tailEnd/>
            </a:ln>
          </p:spPr>
          <p:txBody>
            <a:bodyPr/>
            <a:lstStyle/>
            <a:p>
              <a:endParaRPr lang="fr-FR"/>
            </a:p>
          </p:txBody>
        </p:sp>
        <p:sp>
          <p:nvSpPr>
            <p:cNvPr id="65544" name="AutoShape 33"/>
            <p:cNvSpPr>
              <a:spLocks noChangeArrowheads="1"/>
            </p:cNvSpPr>
            <p:nvPr/>
          </p:nvSpPr>
          <p:spPr bwMode="auto">
            <a:xfrm>
              <a:off x="2016" y="2832"/>
              <a:ext cx="70" cy="262"/>
            </a:xfrm>
            <a:prstGeom prst="downArrow">
              <a:avLst>
                <a:gd name="adj1" fmla="val 50000"/>
                <a:gd name="adj2" fmla="val 93571"/>
              </a:avLst>
            </a:prstGeom>
            <a:solidFill>
              <a:srgbClr val="FFFFFF"/>
            </a:solidFill>
            <a:ln w="9525">
              <a:solidFill>
                <a:srgbClr val="000000"/>
              </a:solidFill>
              <a:miter lim="800000"/>
              <a:headEnd/>
              <a:tailEnd/>
            </a:ln>
          </p:spPr>
          <p:txBody>
            <a:bodyPr/>
            <a:lstStyle/>
            <a:p>
              <a:endParaRPr lang="fr-FR"/>
            </a:p>
          </p:txBody>
        </p:sp>
        <p:sp>
          <p:nvSpPr>
            <p:cNvPr id="65545" name="AutoShape 32"/>
            <p:cNvSpPr>
              <a:spLocks noChangeArrowheads="1"/>
            </p:cNvSpPr>
            <p:nvPr/>
          </p:nvSpPr>
          <p:spPr bwMode="auto">
            <a:xfrm>
              <a:off x="3184" y="2890"/>
              <a:ext cx="71" cy="262"/>
            </a:xfrm>
            <a:prstGeom prst="downArrow">
              <a:avLst>
                <a:gd name="adj1" fmla="val 50000"/>
                <a:gd name="adj2" fmla="val 92254"/>
              </a:avLst>
            </a:prstGeom>
            <a:solidFill>
              <a:srgbClr val="FFFFFF"/>
            </a:solidFill>
            <a:ln w="9525">
              <a:solidFill>
                <a:srgbClr val="000000"/>
              </a:solidFill>
              <a:miter lim="800000"/>
              <a:headEnd/>
              <a:tailEnd/>
            </a:ln>
          </p:spPr>
          <p:txBody>
            <a:bodyPr/>
            <a:lstStyle/>
            <a:p>
              <a:endParaRPr lang="fr-FR"/>
            </a:p>
          </p:txBody>
        </p:sp>
        <p:grpSp>
          <p:nvGrpSpPr>
            <p:cNvPr id="65546" name="Group 18"/>
            <p:cNvGrpSpPr>
              <a:grpSpLocks/>
            </p:cNvGrpSpPr>
            <p:nvPr/>
          </p:nvGrpSpPr>
          <p:grpSpPr bwMode="auto">
            <a:xfrm>
              <a:off x="240" y="1056"/>
              <a:ext cx="5332" cy="2632"/>
              <a:chOff x="240" y="1056"/>
              <a:chExt cx="5332" cy="2632"/>
            </a:xfrm>
          </p:grpSpPr>
          <p:sp>
            <p:nvSpPr>
              <p:cNvPr id="65547" name="AutoShape 31"/>
              <p:cNvSpPr>
                <a:spLocks noChangeArrowheads="1"/>
              </p:cNvSpPr>
              <p:nvPr/>
            </p:nvSpPr>
            <p:spPr bwMode="auto">
              <a:xfrm rot="-2032778">
                <a:off x="3948" y="1751"/>
                <a:ext cx="511" cy="136"/>
              </a:xfrm>
              <a:prstGeom prst="rightArrow">
                <a:avLst>
                  <a:gd name="adj1" fmla="val 50000"/>
                  <a:gd name="adj2" fmla="val 93934"/>
                </a:avLst>
              </a:prstGeom>
              <a:solidFill>
                <a:srgbClr val="FFFFFF"/>
              </a:solidFill>
              <a:ln w="9525">
                <a:solidFill>
                  <a:srgbClr val="000000"/>
                </a:solidFill>
                <a:miter lim="800000"/>
                <a:headEnd/>
                <a:tailEnd/>
              </a:ln>
            </p:spPr>
            <p:txBody>
              <a:bodyPr/>
              <a:lstStyle/>
              <a:p>
                <a:endParaRPr lang="fr-FR"/>
              </a:p>
            </p:txBody>
          </p:sp>
          <p:sp>
            <p:nvSpPr>
              <p:cNvPr id="65548" name="AutoShape 30"/>
              <p:cNvSpPr>
                <a:spLocks noChangeArrowheads="1"/>
              </p:cNvSpPr>
              <p:nvPr/>
            </p:nvSpPr>
            <p:spPr bwMode="auto">
              <a:xfrm rot="2595139">
                <a:off x="3982" y="2068"/>
                <a:ext cx="491" cy="131"/>
              </a:xfrm>
              <a:prstGeom prst="rightArrow">
                <a:avLst>
                  <a:gd name="adj1" fmla="val 50000"/>
                  <a:gd name="adj2" fmla="val 93702"/>
                </a:avLst>
              </a:prstGeom>
              <a:solidFill>
                <a:srgbClr val="FFFFFF"/>
              </a:solidFill>
              <a:ln w="9525">
                <a:solidFill>
                  <a:srgbClr val="000000"/>
                </a:solidFill>
                <a:miter lim="800000"/>
                <a:headEnd/>
                <a:tailEnd/>
              </a:ln>
            </p:spPr>
            <p:txBody>
              <a:bodyPr/>
              <a:lstStyle/>
              <a:p>
                <a:endParaRPr lang="fr-FR"/>
              </a:p>
            </p:txBody>
          </p:sp>
          <p:sp>
            <p:nvSpPr>
              <p:cNvPr id="65549" name="Text Box 29"/>
              <p:cNvSpPr txBox="1">
                <a:spLocks noChangeArrowheads="1"/>
              </p:cNvSpPr>
              <p:nvPr/>
            </p:nvSpPr>
            <p:spPr bwMode="auto">
              <a:xfrm>
                <a:off x="4464" y="1130"/>
                <a:ext cx="1038" cy="886"/>
              </a:xfrm>
              <a:prstGeom prst="rect">
                <a:avLst/>
              </a:prstGeom>
              <a:solidFill>
                <a:srgbClr val="FFFFFF"/>
              </a:solidFill>
              <a:ln w="9525">
                <a:solidFill>
                  <a:srgbClr val="000000"/>
                </a:solidFill>
                <a:miter lim="800000"/>
                <a:headEnd/>
                <a:tailEnd/>
              </a:ln>
            </p:spPr>
            <p:txBody>
              <a:bodyPr/>
              <a:lstStyle/>
              <a:p>
                <a:r>
                  <a:rPr lang="en-US" sz="1600" b="1">
                    <a:solidFill>
                      <a:srgbClr val="000000"/>
                    </a:solidFill>
                    <a:cs typeface="Times New Roman" pitchFamily="18" charset="0"/>
                  </a:rPr>
                  <a:t>Groupe I</a:t>
                </a:r>
                <a:r>
                  <a:rPr lang="en-US" sz="1600">
                    <a:solidFill>
                      <a:srgbClr val="000000"/>
                    </a:solidFill>
                    <a:cs typeface="Times New Roman" pitchFamily="18" charset="0"/>
                  </a:rPr>
                  <a:t> : acteur n°1, et 6</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Bois mort, obstacle à la production</a:t>
                </a:r>
                <a:endParaRPr lang="en-US" sz="1200">
                  <a:solidFill>
                    <a:srgbClr val="000000"/>
                  </a:solidFill>
                  <a:cs typeface="Times New Roman" pitchFamily="18" charset="0"/>
                </a:endParaRPr>
              </a:p>
              <a:p>
                <a:pPr eaLnBrk="0" hangingPunct="0"/>
                <a:endParaRPr lang="en-US">
                  <a:solidFill>
                    <a:srgbClr val="000000"/>
                  </a:solidFill>
                </a:endParaRPr>
              </a:p>
            </p:txBody>
          </p:sp>
          <p:sp>
            <p:nvSpPr>
              <p:cNvPr id="65550" name="Text Box 28"/>
              <p:cNvSpPr txBox="1">
                <a:spLocks noChangeArrowheads="1"/>
              </p:cNvSpPr>
              <p:nvPr/>
            </p:nvSpPr>
            <p:spPr bwMode="auto">
              <a:xfrm>
                <a:off x="4380" y="2309"/>
                <a:ext cx="1192" cy="811"/>
              </a:xfrm>
              <a:prstGeom prst="rect">
                <a:avLst/>
              </a:prstGeom>
              <a:solidFill>
                <a:srgbClr val="FFFFFF"/>
              </a:solidFill>
              <a:ln w="9525">
                <a:solidFill>
                  <a:srgbClr val="000000"/>
                </a:solidFill>
                <a:miter lim="800000"/>
                <a:headEnd/>
                <a:tailEnd/>
              </a:ln>
            </p:spPr>
            <p:txBody>
              <a:bodyPr/>
              <a:lstStyle/>
              <a:p>
                <a:r>
                  <a:rPr lang="en-US" sz="1600" b="1">
                    <a:solidFill>
                      <a:srgbClr val="000000"/>
                    </a:solidFill>
                    <a:cs typeface="Times New Roman" pitchFamily="18" charset="0"/>
                  </a:rPr>
                  <a:t>Groupe III</a:t>
                </a:r>
                <a:r>
                  <a:rPr lang="en-US" sz="1600">
                    <a:solidFill>
                      <a:srgbClr val="000000"/>
                    </a:solidFill>
                    <a:cs typeface="Times New Roman" pitchFamily="18" charset="0"/>
                  </a:rPr>
                  <a:t> : acteur n°2, 7 et 14</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Laisser faire la nature</a:t>
                </a:r>
                <a:endParaRPr lang="en-US" sz="1200">
                  <a:solidFill>
                    <a:srgbClr val="000000"/>
                  </a:solidFill>
                  <a:cs typeface="Times New Roman" pitchFamily="18" charset="0"/>
                </a:endParaRPr>
              </a:p>
              <a:p>
                <a:pPr eaLnBrk="0" hangingPunct="0"/>
                <a:endParaRPr lang="en-US">
                  <a:solidFill>
                    <a:srgbClr val="000000"/>
                  </a:solidFill>
                </a:endParaRPr>
              </a:p>
            </p:txBody>
          </p:sp>
          <p:sp>
            <p:nvSpPr>
              <p:cNvPr id="65551" name="Text Box 27"/>
              <p:cNvSpPr txBox="1">
                <a:spLocks noChangeArrowheads="1"/>
              </p:cNvSpPr>
              <p:nvPr/>
            </p:nvSpPr>
            <p:spPr bwMode="auto">
              <a:xfrm>
                <a:off x="240" y="1056"/>
                <a:ext cx="1122" cy="1834"/>
              </a:xfrm>
              <a:prstGeom prst="rect">
                <a:avLst/>
              </a:prstGeom>
              <a:solidFill>
                <a:srgbClr val="FFFFFF"/>
              </a:solidFill>
              <a:ln w="9525">
                <a:solidFill>
                  <a:srgbClr val="000000"/>
                </a:solidFill>
                <a:miter lim="800000"/>
                <a:headEnd/>
                <a:tailEnd/>
              </a:ln>
            </p:spPr>
            <p:txBody>
              <a:bodyPr/>
              <a:lstStyle/>
              <a:p>
                <a:r>
                  <a:rPr lang="en-US" sz="1600" b="1" dirty="0" err="1">
                    <a:solidFill>
                      <a:srgbClr val="000000"/>
                    </a:solidFill>
                    <a:cs typeface="Times New Roman" pitchFamily="18" charset="0"/>
                  </a:rPr>
                  <a:t>Entretien</a:t>
                </a:r>
                <a:r>
                  <a:rPr lang="en-US" sz="1600" b="1" dirty="0">
                    <a:solidFill>
                      <a:srgbClr val="000000"/>
                    </a:solidFill>
                    <a:cs typeface="Times New Roman" pitchFamily="18" charset="0"/>
                  </a:rPr>
                  <a:t> n°1</a:t>
                </a:r>
                <a:r>
                  <a:rPr lang="en-US" sz="1600" dirty="0">
                    <a:solidFill>
                      <a:srgbClr val="000000"/>
                    </a:solidFill>
                    <a:cs typeface="Times New Roman" pitchFamily="18" charset="0"/>
                  </a:rPr>
                  <a:t> </a:t>
                </a:r>
              </a:p>
              <a:p>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Ma </a:t>
                </a:r>
                <a:r>
                  <a:rPr lang="en-US" sz="1600" dirty="0" err="1">
                    <a:solidFill>
                      <a:srgbClr val="000000"/>
                    </a:solidFill>
                    <a:cs typeface="Times New Roman" pitchFamily="18" charset="0"/>
                  </a:rPr>
                  <a:t>forêt</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Ma </a:t>
                </a:r>
                <a:r>
                  <a:rPr lang="en-US" sz="1600" dirty="0" err="1">
                    <a:solidFill>
                      <a:srgbClr val="000000"/>
                    </a:solidFill>
                    <a:cs typeface="Times New Roman" pitchFamily="18" charset="0"/>
                  </a:rPr>
                  <a:t>sylviculture</a:t>
                </a:r>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Les bois </a:t>
                </a:r>
                <a:r>
                  <a:rPr lang="en-US" sz="1600" dirty="0" err="1">
                    <a:solidFill>
                      <a:srgbClr val="000000"/>
                    </a:solidFill>
                    <a:cs typeface="Times New Roman" pitchFamily="18" charset="0"/>
                  </a:rPr>
                  <a:t>morts</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Le </a:t>
                </a:r>
                <a:r>
                  <a:rPr lang="en-US" sz="1600" dirty="0" err="1">
                    <a:solidFill>
                      <a:srgbClr val="000000"/>
                    </a:solidFill>
                    <a:cs typeface="Times New Roman" pitchFamily="18" charset="0"/>
                  </a:rPr>
                  <a:t>risques</a:t>
                </a:r>
                <a:r>
                  <a:rPr lang="en-US" sz="1600" dirty="0">
                    <a:solidFill>
                      <a:srgbClr val="000000"/>
                    </a:solidFill>
                    <a:cs typeface="Times New Roman" pitchFamily="18" charset="0"/>
                  </a:rPr>
                  <a:t> </a:t>
                </a:r>
                <a:endParaRPr lang="en-US" sz="1200" dirty="0">
                  <a:solidFill>
                    <a:srgbClr val="000000"/>
                  </a:solidFill>
                  <a:cs typeface="Times New Roman" pitchFamily="18" charset="0"/>
                </a:endParaRPr>
              </a:p>
              <a:p>
                <a:pPr eaLnBrk="0" hangingPunct="0"/>
                <a:r>
                  <a:rPr lang="en-US" sz="1600" dirty="0">
                    <a:solidFill>
                      <a:srgbClr val="000000"/>
                    </a:solidFill>
                    <a:cs typeface="Times New Roman" pitchFamily="18" charset="0"/>
                  </a:rPr>
                  <a:t>….</a:t>
                </a:r>
                <a:endParaRPr lang="en-US" dirty="0">
                  <a:solidFill>
                    <a:srgbClr val="000000"/>
                  </a:solidFill>
                </a:endParaRPr>
              </a:p>
            </p:txBody>
          </p:sp>
          <p:sp>
            <p:nvSpPr>
              <p:cNvPr id="65552" name="Text Box 26"/>
              <p:cNvSpPr txBox="1">
                <a:spLocks noChangeArrowheads="1"/>
              </p:cNvSpPr>
              <p:nvPr/>
            </p:nvSpPr>
            <p:spPr bwMode="auto">
              <a:xfrm>
                <a:off x="1432" y="1056"/>
                <a:ext cx="1051" cy="1834"/>
              </a:xfrm>
              <a:prstGeom prst="rect">
                <a:avLst/>
              </a:prstGeom>
              <a:solidFill>
                <a:srgbClr val="FFFFFF"/>
              </a:solidFill>
              <a:ln w="9525">
                <a:solidFill>
                  <a:srgbClr val="000000"/>
                </a:solidFill>
                <a:miter lim="800000"/>
                <a:headEnd/>
                <a:tailEnd/>
              </a:ln>
            </p:spPr>
            <p:txBody>
              <a:bodyPr/>
              <a:lstStyle/>
              <a:p>
                <a:r>
                  <a:rPr lang="en-US" sz="1600" b="1">
                    <a:solidFill>
                      <a:srgbClr val="000000"/>
                    </a:solidFill>
                    <a:cs typeface="Times New Roman" pitchFamily="18" charset="0"/>
                  </a:rPr>
                  <a:t>Entretien n°2</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La biodiversité</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Ma sylviculture</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Les arbres morts</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La protection de la nature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a:t>
                </a:r>
                <a:endParaRPr lang="en-US" sz="1200">
                  <a:solidFill>
                    <a:srgbClr val="000000"/>
                  </a:solidFill>
                  <a:cs typeface="Times New Roman" pitchFamily="18" charset="0"/>
                </a:endParaRPr>
              </a:p>
              <a:p>
                <a:pPr eaLnBrk="0" hangingPunct="0"/>
                <a:endParaRPr lang="en-US">
                  <a:solidFill>
                    <a:srgbClr val="000000"/>
                  </a:solidFill>
                </a:endParaRPr>
              </a:p>
            </p:txBody>
          </p:sp>
          <p:sp>
            <p:nvSpPr>
              <p:cNvPr id="65553" name="Text Box 25"/>
              <p:cNvSpPr txBox="1">
                <a:spLocks noChangeArrowheads="1"/>
              </p:cNvSpPr>
              <p:nvPr/>
            </p:nvSpPr>
            <p:spPr bwMode="auto">
              <a:xfrm>
                <a:off x="2694" y="1056"/>
                <a:ext cx="1098" cy="1834"/>
              </a:xfrm>
              <a:prstGeom prst="rect">
                <a:avLst/>
              </a:prstGeom>
              <a:solidFill>
                <a:srgbClr val="FFFFFF"/>
              </a:solidFill>
              <a:ln w="9525">
                <a:solidFill>
                  <a:srgbClr val="000000"/>
                </a:solidFill>
                <a:miter lim="800000"/>
                <a:headEnd/>
                <a:tailEnd/>
              </a:ln>
            </p:spPr>
            <p:txBody>
              <a:bodyPr/>
              <a:lstStyle/>
              <a:p>
                <a:r>
                  <a:rPr lang="en-US" sz="1600" b="1">
                    <a:solidFill>
                      <a:srgbClr val="000000"/>
                    </a:solidFill>
                    <a:cs typeface="Times New Roman" pitchFamily="18" charset="0"/>
                  </a:rPr>
                  <a:t>Entretien n°6</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La filière bois</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Mon PSG</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La vermine</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Les écolos…</a:t>
                </a:r>
                <a:endParaRPr lang="en-US" sz="1200">
                  <a:solidFill>
                    <a:srgbClr val="000000"/>
                  </a:solidFill>
                  <a:cs typeface="Times New Roman" pitchFamily="18" charset="0"/>
                </a:endParaRPr>
              </a:p>
              <a:p>
                <a:pPr eaLnBrk="0" hangingPunct="0"/>
                <a:endParaRPr lang="en-US">
                  <a:solidFill>
                    <a:srgbClr val="000000"/>
                  </a:solidFill>
                </a:endParaRPr>
              </a:p>
            </p:txBody>
          </p:sp>
          <p:sp>
            <p:nvSpPr>
              <p:cNvPr id="65554" name="Text Box 24"/>
              <p:cNvSpPr txBox="1">
                <a:spLocks noChangeArrowheads="1"/>
              </p:cNvSpPr>
              <p:nvPr/>
            </p:nvSpPr>
            <p:spPr bwMode="auto">
              <a:xfrm>
                <a:off x="384" y="3152"/>
                <a:ext cx="956" cy="536"/>
              </a:xfrm>
              <a:prstGeom prst="rect">
                <a:avLst/>
              </a:prstGeom>
              <a:solidFill>
                <a:srgbClr val="FFFFFF"/>
              </a:solidFill>
              <a:ln w="9525">
                <a:solidFill>
                  <a:srgbClr val="000000"/>
                </a:solidFill>
                <a:miter lim="800000"/>
                <a:headEnd/>
                <a:tailEnd/>
              </a:ln>
            </p:spPr>
            <p:txBody>
              <a:bodyPr/>
              <a:lstStyle/>
              <a:p>
                <a:r>
                  <a:rPr lang="en-US" sz="1600">
                    <a:solidFill>
                      <a:srgbClr val="000000"/>
                    </a:solidFill>
                    <a:cs typeface="Times New Roman" pitchFamily="18" charset="0"/>
                  </a:rPr>
                  <a:t>Objet central  </a:t>
                </a:r>
                <a:endParaRPr lang="en-US" sz="1200">
                  <a:solidFill>
                    <a:srgbClr val="000000"/>
                  </a:solidFill>
                  <a:cs typeface="Times New Roman" pitchFamily="18" charset="0"/>
                </a:endParaRPr>
              </a:p>
              <a:p>
                <a:pPr eaLnBrk="0" hangingPunct="0"/>
                <a:r>
                  <a:rPr lang="en-US" sz="1600">
                    <a:solidFill>
                      <a:srgbClr val="000000"/>
                    </a:solidFill>
                    <a:cs typeface="Times New Roman" pitchFamily="18" charset="0"/>
                  </a:rPr>
                  <a:t>Gestion de mon patrimoine</a:t>
                </a:r>
                <a:endParaRPr lang="en-US" sz="1200">
                  <a:solidFill>
                    <a:srgbClr val="000000"/>
                  </a:solidFill>
                  <a:cs typeface="Times New Roman" pitchFamily="18" charset="0"/>
                </a:endParaRPr>
              </a:p>
              <a:p>
                <a:pPr eaLnBrk="0" hangingPunct="0"/>
                <a:endParaRPr lang="en-US">
                  <a:solidFill>
                    <a:srgbClr val="000000"/>
                  </a:solidFill>
                </a:endParaRPr>
              </a:p>
            </p:txBody>
          </p:sp>
          <p:sp>
            <p:nvSpPr>
              <p:cNvPr id="65555" name="Text Box 23"/>
              <p:cNvSpPr txBox="1">
                <a:spLocks noChangeArrowheads="1"/>
              </p:cNvSpPr>
              <p:nvPr/>
            </p:nvSpPr>
            <p:spPr bwMode="auto">
              <a:xfrm>
                <a:off x="1584" y="3120"/>
                <a:ext cx="876" cy="528"/>
              </a:xfrm>
              <a:prstGeom prst="rect">
                <a:avLst/>
              </a:prstGeom>
              <a:solidFill>
                <a:srgbClr val="FFFFFF"/>
              </a:solidFill>
              <a:ln w="9525">
                <a:solidFill>
                  <a:srgbClr val="000000"/>
                </a:solidFill>
                <a:miter lim="800000"/>
                <a:headEnd/>
                <a:tailEnd/>
              </a:ln>
            </p:spPr>
            <p:txBody>
              <a:bodyPr/>
              <a:lstStyle/>
              <a:p>
                <a:r>
                  <a:rPr lang="en-US" sz="1600">
                    <a:solidFill>
                      <a:srgbClr val="000000"/>
                    </a:solidFill>
                    <a:cs typeface="Times New Roman" pitchFamily="18" charset="0"/>
                  </a:rPr>
                  <a:t>Objet central : la Nature</a:t>
                </a:r>
                <a:endParaRPr lang="en-US" sz="1200">
                  <a:solidFill>
                    <a:srgbClr val="000000"/>
                  </a:solidFill>
                  <a:cs typeface="Times New Roman" pitchFamily="18" charset="0"/>
                </a:endParaRPr>
              </a:p>
              <a:p>
                <a:pPr eaLnBrk="0" hangingPunct="0"/>
                <a:endParaRPr lang="en-US">
                  <a:solidFill>
                    <a:srgbClr val="000000"/>
                  </a:solidFill>
                </a:endParaRPr>
              </a:p>
            </p:txBody>
          </p:sp>
          <p:sp>
            <p:nvSpPr>
              <p:cNvPr id="65556" name="Text Box 22"/>
              <p:cNvSpPr txBox="1">
                <a:spLocks noChangeArrowheads="1"/>
              </p:cNvSpPr>
              <p:nvPr/>
            </p:nvSpPr>
            <p:spPr bwMode="auto">
              <a:xfrm>
                <a:off x="2780" y="3152"/>
                <a:ext cx="916" cy="536"/>
              </a:xfrm>
              <a:prstGeom prst="rect">
                <a:avLst/>
              </a:prstGeom>
              <a:solidFill>
                <a:srgbClr val="FFFFFF"/>
              </a:solidFill>
              <a:ln w="9525">
                <a:solidFill>
                  <a:srgbClr val="000000"/>
                </a:solidFill>
                <a:miter lim="800000"/>
                <a:headEnd/>
                <a:tailEnd/>
              </a:ln>
            </p:spPr>
            <p:txBody>
              <a:bodyPr/>
              <a:lstStyle/>
              <a:p>
                <a:r>
                  <a:rPr lang="en-US" sz="1600">
                    <a:solidFill>
                      <a:srgbClr val="000000"/>
                    </a:solidFill>
                    <a:cs typeface="Times New Roman" pitchFamily="18" charset="0"/>
                  </a:rPr>
                  <a:t>Objet central : la production</a:t>
                </a:r>
                <a:endParaRPr lang="en-US" sz="1200">
                  <a:solidFill>
                    <a:srgbClr val="000000"/>
                  </a:solidFill>
                  <a:cs typeface="Times New Roman" pitchFamily="18" charset="0"/>
                </a:endParaRPr>
              </a:p>
              <a:p>
                <a:pPr eaLnBrk="0" hangingPunct="0"/>
                <a:endParaRPr lang="en-US">
                  <a:solidFill>
                    <a:srgbClr val="000000"/>
                  </a:solidFill>
                </a:endParaRPr>
              </a:p>
            </p:txBody>
          </p:sp>
          <p:sp>
            <p:nvSpPr>
              <p:cNvPr id="65557" name="Rectangle 21"/>
              <p:cNvSpPr>
                <a:spLocks noChangeArrowheads="1"/>
              </p:cNvSpPr>
              <p:nvPr/>
            </p:nvSpPr>
            <p:spPr bwMode="auto">
              <a:xfrm>
                <a:off x="240" y="2016"/>
                <a:ext cx="3648" cy="288"/>
              </a:xfrm>
              <a:prstGeom prst="rect">
                <a:avLst/>
              </a:prstGeom>
              <a:noFill/>
              <a:ln w="9525">
                <a:solidFill>
                  <a:srgbClr val="000000"/>
                </a:solidFill>
                <a:prstDash val="dash"/>
                <a:miter lim="800000"/>
                <a:headEnd/>
                <a:tailEnd/>
              </a:ln>
            </p:spPr>
            <p:txBody>
              <a:bodyPr/>
              <a:lstStyle/>
              <a:p>
                <a:endParaRPr lang="fr-FR"/>
              </a:p>
            </p:txBody>
          </p:sp>
          <p:sp>
            <p:nvSpPr>
              <p:cNvPr id="65558" name="Rectangle 20"/>
              <p:cNvSpPr>
                <a:spLocks noChangeArrowheads="1"/>
              </p:cNvSpPr>
              <p:nvPr/>
            </p:nvSpPr>
            <p:spPr bwMode="auto">
              <a:xfrm>
                <a:off x="240" y="1632"/>
                <a:ext cx="3648" cy="237"/>
              </a:xfrm>
              <a:prstGeom prst="rect">
                <a:avLst/>
              </a:prstGeom>
              <a:noFill/>
              <a:ln w="9525">
                <a:solidFill>
                  <a:srgbClr val="000000"/>
                </a:solidFill>
                <a:prstDash val="dash"/>
                <a:miter lim="800000"/>
                <a:headEnd/>
                <a:tailEnd/>
              </a:ln>
            </p:spPr>
            <p:txBody>
              <a:bodyPr/>
              <a:lstStyle/>
              <a:p>
                <a:endParaRPr lang="fr-FR"/>
              </a:p>
            </p:txBody>
          </p:sp>
          <p:sp>
            <p:nvSpPr>
              <p:cNvPr id="65559" name="AutoShape 19"/>
              <p:cNvSpPr>
                <a:spLocks/>
              </p:cNvSpPr>
              <p:nvPr/>
            </p:nvSpPr>
            <p:spPr bwMode="auto">
              <a:xfrm>
                <a:off x="3889" y="1588"/>
                <a:ext cx="71" cy="852"/>
              </a:xfrm>
              <a:prstGeom prst="rightBrace">
                <a:avLst>
                  <a:gd name="adj1" fmla="val 100000"/>
                  <a:gd name="adj2" fmla="val 50000"/>
                </a:avLst>
              </a:prstGeom>
              <a:noFill/>
              <a:ln w="9525">
                <a:solidFill>
                  <a:srgbClr val="000000"/>
                </a:solidFill>
                <a:round/>
                <a:headEnd/>
                <a:tailEnd/>
              </a:ln>
            </p:spPr>
            <p:txBody>
              <a:bodyPr/>
              <a:lstStyle/>
              <a:p>
                <a:endParaRPr lang="fr-FR"/>
              </a:p>
            </p:txBody>
          </p:sp>
        </p:grpSp>
      </p:grpSp>
      <p:sp>
        <p:nvSpPr>
          <p:cNvPr id="65540" name="Rectangle 52"/>
          <p:cNvSpPr>
            <a:spLocks noChangeArrowheads="1"/>
          </p:cNvSpPr>
          <p:nvPr/>
        </p:nvSpPr>
        <p:spPr bwMode="auto">
          <a:xfrm>
            <a:off x="114300" y="-260350"/>
            <a:ext cx="9144000" cy="639763"/>
          </a:xfrm>
          <a:prstGeom prst="rect">
            <a:avLst/>
          </a:prstGeom>
          <a:noFill/>
          <a:ln w="9525">
            <a:noFill/>
            <a:miter lim="800000"/>
            <a:headEnd/>
            <a:tailEnd/>
          </a:ln>
        </p:spPr>
        <p:txBody>
          <a:bodyPr>
            <a:spAutoFit/>
          </a:bodyPr>
          <a:lstStyle/>
          <a:p>
            <a:r>
              <a:rPr lang="en-US" sz="1200">
                <a:cs typeface="Times New Roman" pitchFamily="18" charset="0"/>
              </a:rPr>
              <a:t> </a:t>
            </a:r>
          </a:p>
          <a:p>
            <a:pPr eaLnBrk="0" hangingPunct="0"/>
            <a:endParaRPr lang="en-US"/>
          </a:p>
        </p:txBody>
      </p:sp>
      <p:sp>
        <p:nvSpPr>
          <p:cNvPr id="65541" name="Rectangle 61"/>
          <p:cNvSpPr>
            <a:spLocks noChangeArrowheads="1"/>
          </p:cNvSpPr>
          <p:nvPr/>
        </p:nvSpPr>
        <p:spPr bwMode="auto">
          <a:xfrm>
            <a:off x="114300" y="-260350"/>
            <a:ext cx="9144000" cy="639763"/>
          </a:xfrm>
          <a:prstGeom prst="rect">
            <a:avLst/>
          </a:prstGeom>
          <a:noFill/>
          <a:ln w="9525">
            <a:noFill/>
            <a:miter lim="800000"/>
            <a:headEnd/>
            <a:tailEnd/>
          </a:ln>
        </p:spPr>
        <p:txBody>
          <a:bodyPr>
            <a:spAutoFit/>
          </a:bodyPr>
          <a:lstStyle/>
          <a:p>
            <a:r>
              <a:rPr lang="en-US" sz="1200">
                <a:cs typeface="Times New Roman" pitchFamily="18" charset="0"/>
              </a:rPr>
              <a:t> </a:t>
            </a:r>
          </a:p>
          <a:p>
            <a:pPr eaLnBrk="0" hangingPunct="0"/>
            <a:endParaRPr lang="en-US"/>
          </a:p>
        </p:txBody>
      </p:sp>
      <p:sp>
        <p:nvSpPr>
          <p:cNvPr id="65542" name="Rectangle 62"/>
          <p:cNvSpPr>
            <a:spLocks noGrp="1" noChangeArrowheads="1"/>
          </p:cNvSpPr>
          <p:nvPr>
            <p:ph type="title" idx="4294967295"/>
          </p:nvPr>
        </p:nvSpPr>
        <p:spPr>
          <a:xfrm>
            <a:off x="395536" y="379413"/>
            <a:ext cx="8154987" cy="609600"/>
          </a:xfrm>
        </p:spPr>
        <p:txBody>
          <a:bodyPr>
            <a:normAutofit/>
          </a:bodyPr>
          <a:lstStyle/>
          <a:p>
            <a:pPr eaLnBrk="1" hangingPunct="1"/>
            <a:r>
              <a:rPr lang="fr-FR" sz="2800" dirty="0" smtClean="0"/>
              <a:t>4.3 - Schéma global d’analyse de contenu</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8"/>
          <p:cNvPicPr>
            <a:picLocks noChangeAspect="1" noChangeArrowheads="1"/>
          </p:cNvPicPr>
          <p:nvPr/>
        </p:nvPicPr>
        <p:blipFill rotWithShape="1">
          <a:blip r:embed="rId3" cstate="print"/>
          <a:srcRect b="5815"/>
          <a:stretch/>
        </p:blipFill>
        <p:spPr bwMode="auto">
          <a:xfrm>
            <a:off x="250825" y="188913"/>
            <a:ext cx="8675688" cy="61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3"/>
          <p:cNvPicPr>
            <a:picLocks noGrp="1" noChangeAspect="1" noChangeArrowheads="1"/>
          </p:cNvPicPr>
          <p:nvPr>
            <p:ph idx="1"/>
          </p:nvPr>
        </p:nvPicPr>
        <p:blipFill>
          <a:blip r:embed="rId3" cstate="print"/>
          <a:srcRect l="8966" t="18248" r="66246" b="8257"/>
          <a:stretch>
            <a:fillRect/>
          </a:stretch>
        </p:blipFill>
        <p:spPr>
          <a:xfrm>
            <a:off x="179388" y="333375"/>
            <a:ext cx="2592387" cy="4392613"/>
          </a:xfrm>
        </p:spPr>
      </p:pic>
      <p:pic>
        <p:nvPicPr>
          <p:cNvPr id="67589" name="Picture 4"/>
          <p:cNvPicPr>
            <a:picLocks noChangeAspect="1" noChangeArrowheads="1"/>
          </p:cNvPicPr>
          <p:nvPr/>
        </p:nvPicPr>
        <p:blipFill>
          <a:blip r:embed="rId4" cstate="print"/>
          <a:srcRect l="8339" t="-13826"/>
          <a:stretch>
            <a:fillRect/>
          </a:stretch>
        </p:blipFill>
        <p:spPr bwMode="auto">
          <a:xfrm>
            <a:off x="2916238" y="332656"/>
            <a:ext cx="6227762" cy="5800725"/>
          </a:xfrm>
          <a:prstGeom prst="rect">
            <a:avLst/>
          </a:prstGeom>
          <a:noFill/>
          <a:ln w="9525">
            <a:noFill/>
            <a:miter lim="800000"/>
            <a:headEnd/>
            <a:tailEnd/>
          </a:ln>
        </p:spPr>
      </p:pic>
      <p:sp>
        <p:nvSpPr>
          <p:cNvPr id="2" name="ZoneTexte 1"/>
          <p:cNvSpPr txBox="1"/>
          <p:nvPr/>
        </p:nvSpPr>
        <p:spPr>
          <a:xfrm>
            <a:off x="171738" y="4941168"/>
            <a:ext cx="2592387" cy="646331"/>
          </a:xfrm>
          <a:prstGeom prst="rect">
            <a:avLst/>
          </a:prstGeom>
          <a:noFill/>
        </p:spPr>
        <p:txBody>
          <a:bodyPr wrap="square" rtlCol="0">
            <a:spAutoFit/>
          </a:bodyPr>
          <a:lstStyle/>
          <a:p>
            <a:r>
              <a:rPr lang="fr-FR" sz="1800" dirty="0" smtClean="0"/>
              <a:t>Logiciel similaire à </a:t>
            </a:r>
            <a:r>
              <a:rPr lang="fr-FR" sz="1800" dirty="0" err="1" smtClean="0"/>
              <a:t>Nvivo</a:t>
            </a:r>
            <a:r>
              <a:rPr lang="fr-FR" sz="1800" dirty="0" smtClean="0"/>
              <a:t> mais gratuit : </a:t>
            </a:r>
            <a:r>
              <a:rPr lang="fr-FR" sz="1800" dirty="0" err="1" smtClean="0"/>
              <a:t>Taguette</a:t>
            </a:r>
            <a:endParaRPr lang="fr-FR" sz="1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8915" name="Group 307"/>
          <p:cNvGraphicFramePr>
            <a:graphicFrameLocks noGrp="1"/>
          </p:cNvGraphicFramePr>
          <p:nvPr>
            <p:extLst>
              <p:ext uri="{D42A27DB-BD31-4B8C-83A1-F6EECF244321}">
                <p14:modId xmlns:p14="http://schemas.microsoft.com/office/powerpoint/2010/main" val="2966857128"/>
              </p:ext>
            </p:extLst>
          </p:nvPr>
        </p:nvGraphicFramePr>
        <p:xfrm>
          <a:off x="395536" y="404664"/>
          <a:ext cx="8353425" cy="5821680"/>
        </p:xfrm>
        <a:graphic>
          <a:graphicData uri="http://schemas.openxmlformats.org/drawingml/2006/table">
            <a:tbl>
              <a:tblPr/>
              <a:tblGrid>
                <a:gridCol w="323850">
                  <a:extLst>
                    <a:ext uri="{9D8B030D-6E8A-4147-A177-3AD203B41FA5}">
                      <a16:colId xmlns:a16="http://schemas.microsoft.com/office/drawing/2014/main" val="20000"/>
                    </a:ext>
                  </a:extLst>
                </a:gridCol>
                <a:gridCol w="874713">
                  <a:extLst>
                    <a:ext uri="{9D8B030D-6E8A-4147-A177-3AD203B41FA5}">
                      <a16:colId xmlns:a16="http://schemas.microsoft.com/office/drawing/2014/main" val="20001"/>
                    </a:ext>
                  </a:extLst>
                </a:gridCol>
                <a:gridCol w="1871662">
                  <a:extLst>
                    <a:ext uri="{9D8B030D-6E8A-4147-A177-3AD203B41FA5}">
                      <a16:colId xmlns:a16="http://schemas.microsoft.com/office/drawing/2014/main" val="20002"/>
                    </a:ext>
                  </a:extLst>
                </a:gridCol>
                <a:gridCol w="1873250">
                  <a:extLst>
                    <a:ext uri="{9D8B030D-6E8A-4147-A177-3AD203B41FA5}">
                      <a16:colId xmlns:a16="http://schemas.microsoft.com/office/drawing/2014/main" val="20003"/>
                    </a:ext>
                  </a:extLst>
                </a:gridCol>
                <a:gridCol w="1624013">
                  <a:extLst>
                    <a:ext uri="{9D8B030D-6E8A-4147-A177-3AD203B41FA5}">
                      <a16:colId xmlns:a16="http://schemas.microsoft.com/office/drawing/2014/main" val="20004"/>
                    </a:ext>
                  </a:extLst>
                </a:gridCol>
                <a:gridCol w="1785937">
                  <a:extLst>
                    <a:ext uri="{9D8B030D-6E8A-4147-A177-3AD203B41FA5}">
                      <a16:colId xmlns:a16="http://schemas.microsoft.com/office/drawing/2014/main" val="20005"/>
                    </a:ext>
                  </a:extLst>
                </a:gridCol>
              </a:tblGrid>
              <a:tr h="261938">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sz="1200" b="1" i="0" u="none" strike="noStrike" cap="none" normalizeH="0" baseline="0" dirty="0" smtClean="0">
                          <a:ln>
                            <a:noFill/>
                          </a:ln>
                          <a:solidFill>
                            <a:srgbClr val="000000"/>
                          </a:solidFill>
                          <a:effectLst/>
                          <a:latin typeface="Times New Roman" pitchFamily="18" charset="0"/>
                          <a:cs typeface="Times New Roman" pitchFamily="18" charset="0"/>
                        </a:rPr>
                        <a:t>LES ACTEURS</a:t>
                      </a:r>
                      <a:endParaRPr kumimoji="1" lang="fr-FR" sz="24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6238">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LES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THEMES</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fr-FR" sz="28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N°26 Jean Louis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N°23 Frédéric</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N°31 Bernard</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Synthèse/Thèmes</a:t>
                      </a:r>
                      <a:endParaRPr kumimoji="1" lang="fr-FR" sz="24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Propriété et gestion forestière</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Petit propriétaire, peu actif, manque de capitaux</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gestion directe peu active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Propriété moyenne, </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fort investissement financier, Délégation de gestion</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Apiculteur Petit propriétaire</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2 profils </a:t>
                      </a: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de gestion forestière</a:t>
                      </a: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 bon père de famille, pro active, </a:t>
                      </a:r>
                      <a:endParaRPr kumimoji="1" lang="fr-FR" sz="24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Environnement</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Diversifier le système de production (feuillus)</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Préserver des conditions de production favorables pour le pin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Centrés sur le pin mais diversification feuillu</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2 types de RS </a:t>
                      </a: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 Pro environnement ; </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Non pertinent</a:t>
                      </a:r>
                      <a:endParaRPr kumimoji="1" lang="fr-FR" sz="24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BD</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Apprécie les feuillus</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Dénonce ongulés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Les variétés de pins maritime améliorés et Pinus taeda </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Dénonce tous ravageurs</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les abeilles et fleurs favorables à production de miel</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3 types de RS</a:t>
                      </a: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 </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Pro feuillus, pro pins, les holistes</a:t>
                      </a:r>
                      <a:endParaRPr kumimoji="1" lang="fr-FR" sz="24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43063">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Bois mort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Peur de l’infestation</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Intérêt écologique pour oiseaux </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Méfiance mais pas chasse systématique au bois mort </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Il le donne ou le laisse</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Peur de l’infestation</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Intérêt écologique nul</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Evacuation systématique ou don si coût évacuation trop élevé</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Peur de l’infestation</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Intérêt écologique évident</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Il laisse le bois mort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1 point commun : peur de l’infestation</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2 syst rationalité : instrumental/axiologique</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3 types de pratiques</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laisser </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donner</a:t>
                      </a:r>
                      <a:endParaRPr kumimoji="1" lang="fr-FR"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évacuer</a:t>
                      </a:r>
                      <a:endParaRPr kumimoji="1" lang="fr-FR" sz="24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fr-FR" sz="28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Synthèse par individu</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Type propriétaireG1 : « hédoniste » : </a:t>
                      </a: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petit propio peu actif, qui laisse bois mort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Type propriétaire G2 : « productivistes » </a:t>
                      </a:r>
                      <a:r>
                        <a:rPr kumimoji="1" lang="fr-FR" sz="1200" b="0" i="0" u="none" strike="noStrike" cap="none" normalizeH="0" baseline="0" smtClean="0">
                          <a:ln>
                            <a:noFill/>
                          </a:ln>
                          <a:solidFill>
                            <a:srgbClr val="000000"/>
                          </a:solidFill>
                          <a:effectLst/>
                          <a:latin typeface="Times New Roman" pitchFamily="18" charset="0"/>
                          <a:cs typeface="Times New Roman" pitchFamily="18" charset="0"/>
                        </a:rPr>
                        <a:t>: gros proprio , pas de place pour bois mort </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1" i="0" u="none" strike="noStrike" cap="none" normalizeH="0" baseline="0" smtClean="0">
                          <a:ln>
                            <a:noFill/>
                          </a:ln>
                          <a:solidFill>
                            <a:srgbClr val="000000"/>
                          </a:solidFill>
                          <a:effectLst/>
                          <a:latin typeface="Times New Roman" pitchFamily="18" charset="0"/>
                          <a:cs typeface="Times New Roman" pitchFamily="18" charset="0"/>
                        </a:rPr>
                        <a:t>Type propriétaire G1 : « hédoniste » : petit propio peu actif, qui laisse bois mort</a:t>
                      </a:r>
                      <a:endParaRPr kumimoji="1" lang="fr-FR"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sz="12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1" lang="fr-FR" sz="2400" b="0" i="0" u="none" strike="noStrike" cap="none" normalizeH="0" baseline="0" dirty="0" smtClean="0">
                        <a:ln>
                          <a:noFill/>
                        </a:ln>
                        <a:solidFill>
                          <a:srgbClr val="000000"/>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1"/>
            <a:ext cx="7886700" cy="576064"/>
          </a:xfrm>
        </p:spPr>
        <p:txBody>
          <a:bodyPr>
            <a:normAutofit/>
          </a:bodyPr>
          <a:lstStyle/>
          <a:p>
            <a:r>
              <a:rPr lang="fr-FR" sz="2400" dirty="0" smtClean="0"/>
              <a:t>4.3 - Construire une typologie</a:t>
            </a:r>
            <a:endParaRPr lang="fr-FR" sz="2400" dirty="0"/>
          </a:p>
        </p:txBody>
      </p:sp>
      <p:sp>
        <p:nvSpPr>
          <p:cNvPr id="3" name="Espace réservé du contenu 2"/>
          <p:cNvSpPr>
            <a:spLocks noGrp="1"/>
          </p:cNvSpPr>
          <p:nvPr>
            <p:ph idx="1"/>
          </p:nvPr>
        </p:nvSpPr>
        <p:spPr>
          <a:xfrm>
            <a:off x="323528" y="692696"/>
            <a:ext cx="7886700" cy="1296144"/>
          </a:xfrm>
        </p:spPr>
        <p:txBody>
          <a:bodyPr>
            <a:noAutofit/>
          </a:bodyPr>
          <a:lstStyle/>
          <a:p>
            <a:pPr marL="363538" lvl="1"/>
            <a:r>
              <a:rPr lang="fr-FR" sz="1600" dirty="0" smtClean="0"/>
              <a:t>Méthode permettant </a:t>
            </a:r>
            <a:r>
              <a:rPr lang="fr-FR" sz="1600" dirty="0"/>
              <a:t>de s’extraire de la singularité des cas individuels et du foisonnement des matériaux pour dégager des similitudes </a:t>
            </a:r>
            <a:r>
              <a:rPr lang="fr-FR" sz="1600" dirty="0" smtClean="0"/>
              <a:t>au sein de groupes relativement homogènes et sans </a:t>
            </a:r>
            <a:r>
              <a:rPr lang="fr-FR" sz="1600" dirty="0"/>
              <a:t>évacuer la richesse des corpus. » (</a:t>
            </a:r>
            <a:r>
              <a:rPr lang="fr-FR" sz="1600" dirty="0" err="1"/>
              <a:t>Demazière</a:t>
            </a:r>
            <a:r>
              <a:rPr lang="fr-FR" sz="1600" dirty="0"/>
              <a:t>, 2013) </a:t>
            </a:r>
            <a:endParaRPr lang="fr-FR" sz="1600" dirty="0" smtClean="0"/>
          </a:p>
          <a:p>
            <a:pPr marL="363538" lvl="1"/>
            <a:r>
              <a:rPr lang="fr-FR" sz="1600" dirty="0" smtClean="0"/>
              <a:t>=&gt; agréger </a:t>
            </a:r>
            <a:r>
              <a:rPr lang="fr-FR" sz="1600" dirty="0"/>
              <a:t>des unités </a:t>
            </a:r>
            <a:r>
              <a:rPr lang="fr-FR" sz="1600" dirty="0" smtClean="0"/>
              <a:t> (individus) autour </a:t>
            </a:r>
            <a:r>
              <a:rPr lang="fr-FR" sz="1600" dirty="0"/>
              <a:t>d’un petit nombre d’entre elles, choisies comme attracteurs, comme noyaux de la typologie </a:t>
            </a:r>
          </a:p>
        </p:txBody>
      </p:sp>
      <p:graphicFrame>
        <p:nvGraphicFramePr>
          <p:cNvPr id="5" name="Espace réservé du contenu 3"/>
          <p:cNvGraphicFramePr>
            <a:graphicFrameLocks/>
          </p:cNvGraphicFramePr>
          <p:nvPr>
            <p:extLst>
              <p:ext uri="{D42A27DB-BD31-4B8C-83A1-F6EECF244321}">
                <p14:modId xmlns:p14="http://schemas.microsoft.com/office/powerpoint/2010/main" val="1895439227"/>
              </p:ext>
            </p:extLst>
          </p:nvPr>
        </p:nvGraphicFramePr>
        <p:xfrm>
          <a:off x="323528" y="2060848"/>
          <a:ext cx="8064897" cy="4608512"/>
        </p:xfrm>
        <a:graphic>
          <a:graphicData uri="http://schemas.openxmlformats.org/drawingml/2006/table">
            <a:tbl>
              <a:tblPr firstRow="1" firstCol="1" bandRow="1">
                <a:tableStyleId>{5C22544A-7EE6-4342-B048-85BDC9FD1C3A}</a:tableStyleId>
              </a:tblPr>
              <a:tblGrid>
                <a:gridCol w="1866874">
                  <a:extLst>
                    <a:ext uri="{9D8B030D-6E8A-4147-A177-3AD203B41FA5}">
                      <a16:colId xmlns:a16="http://schemas.microsoft.com/office/drawing/2014/main" val="20000"/>
                    </a:ext>
                  </a:extLst>
                </a:gridCol>
                <a:gridCol w="2021558">
                  <a:extLst>
                    <a:ext uri="{9D8B030D-6E8A-4147-A177-3AD203B41FA5}">
                      <a16:colId xmlns:a16="http://schemas.microsoft.com/office/drawing/2014/main" val="20001"/>
                    </a:ext>
                  </a:extLst>
                </a:gridCol>
                <a:gridCol w="4176465">
                  <a:extLst>
                    <a:ext uri="{9D8B030D-6E8A-4147-A177-3AD203B41FA5}">
                      <a16:colId xmlns:a16="http://schemas.microsoft.com/office/drawing/2014/main" val="20002"/>
                    </a:ext>
                  </a:extLst>
                </a:gridCol>
              </a:tblGrid>
              <a:tr h="192355">
                <a:tc>
                  <a:txBody>
                    <a:bodyPr/>
                    <a:lstStyle/>
                    <a:p>
                      <a:pPr algn="l">
                        <a:spcAft>
                          <a:spcPts val="900"/>
                        </a:spcAft>
                      </a:pPr>
                      <a:r>
                        <a:rPr lang="fr-FR" sz="1200" dirty="0">
                          <a:effectLst/>
                        </a:rPr>
                        <a:t>Domaine des variables</a:t>
                      </a:r>
                      <a:endParaRPr lang="fr-FR" sz="1600" dirty="0">
                        <a:effectLst/>
                        <a:latin typeface="Garamond"/>
                        <a:ea typeface="Times New Roman"/>
                        <a:cs typeface="Times New Roman"/>
                      </a:endParaRPr>
                    </a:p>
                  </a:txBody>
                  <a:tcPr marL="33740" marR="33740" marT="0" marB="0"/>
                </a:tc>
                <a:tc>
                  <a:txBody>
                    <a:bodyPr/>
                    <a:lstStyle/>
                    <a:p>
                      <a:pPr algn="ctr">
                        <a:spcAft>
                          <a:spcPts val="900"/>
                        </a:spcAft>
                      </a:pPr>
                      <a:r>
                        <a:rPr lang="fr-FR" sz="1200" dirty="0">
                          <a:effectLst/>
                        </a:rPr>
                        <a:t>VARIABLES</a:t>
                      </a:r>
                      <a:endParaRPr lang="fr-FR" sz="1600" dirty="0">
                        <a:effectLst/>
                        <a:latin typeface="Garamond"/>
                        <a:ea typeface="Times New Roman"/>
                        <a:cs typeface="Times New Roman"/>
                      </a:endParaRPr>
                    </a:p>
                  </a:txBody>
                  <a:tcPr marL="33740" marR="33740" marT="0" marB="0" anchor="b"/>
                </a:tc>
                <a:tc>
                  <a:txBody>
                    <a:bodyPr/>
                    <a:lstStyle/>
                    <a:p>
                      <a:pPr algn="ctr">
                        <a:spcAft>
                          <a:spcPts val="900"/>
                        </a:spcAft>
                      </a:pPr>
                      <a:r>
                        <a:rPr lang="fr-FR" sz="1200">
                          <a:effectLst/>
                        </a:rPr>
                        <a:t>MODALITES</a:t>
                      </a:r>
                      <a:endParaRPr lang="fr-FR" sz="1600">
                        <a:effectLst/>
                        <a:latin typeface="Garamond"/>
                        <a:ea typeface="Times New Roman"/>
                        <a:cs typeface="Times New Roman"/>
                      </a:endParaRPr>
                    </a:p>
                  </a:txBody>
                  <a:tcPr marL="33740" marR="33740" marT="0" marB="0" anchor="b"/>
                </a:tc>
                <a:extLst>
                  <a:ext uri="{0D108BD9-81ED-4DB2-BD59-A6C34878D82A}">
                    <a16:rowId xmlns:a16="http://schemas.microsoft.com/office/drawing/2014/main" val="10000"/>
                  </a:ext>
                </a:extLst>
              </a:tr>
              <a:tr h="381505">
                <a:tc rowSpan="2">
                  <a:txBody>
                    <a:bodyPr/>
                    <a:lstStyle/>
                    <a:p>
                      <a:pPr algn="l">
                        <a:spcAft>
                          <a:spcPts val="900"/>
                        </a:spcAft>
                      </a:pPr>
                      <a:r>
                        <a:rPr lang="fr-FR" sz="1200" dirty="0">
                          <a:effectLst/>
                        </a:rPr>
                        <a:t>Gestion forestière</a:t>
                      </a:r>
                      <a:endParaRPr lang="fr-FR" sz="1600" dirty="0">
                        <a:effectLst/>
                        <a:latin typeface="Garamond"/>
                        <a:ea typeface="Times New Roman"/>
                        <a:cs typeface="Times New Roman"/>
                      </a:endParaRPr>
                    </a:p>
                  </a:txBody>
                  <a:tcPr marL="33740" marR="33740" marT="0" marB="0"/>
                </a:tc>
                <a:tc>
                  <a:txBody>
                    <a:bodyPr/>
                    <a:lstStyle/>
                    <a:p>
                      <a:pPr algn="l">
                        <a:spcAft>
                          <a:spcPts val="900"/>
                        </a:spcAft>
                      </a:pPr>
                      <a:r>
                        <a:rPr lang="fr-FR" sz="1200">
                          <a:effectLst/>
                        </a:rPr>
                        <a:t>Objectif de gestion</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Rentabilité économique/Autoconsommation/ /Multifonctionnalité</a:t>
                      </a:r>
                      <a:endParaRPr lang="fr-FR" sz="160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1"/>
                  </a:ext>
                </a:extLst>
              </a:tr>
              <a:tr h="577066">
                <a:tc vMerge="1">
                  <a:txBody>
                    <a:bodyPr/>
                    <a:lstStyle/>
                    <a:p>
                      <a:endParaRPr lang="fr-FR"/>
                    </a:p>
                  </a:txBody>
                  <a:tcPr/>
                </a:tc>
                <a:tc>
                  <a:txBody>
                    <a:bodyPr/>
                    <a:lstStyle/>
                    <a:p>
                      <a:pPr algn="l">
                        <a:spcAft>
                          <a:spcPts val="900"/>
                        </a:spcAft>
                      </a:pPr>
                      <a:r>
                        <a:rPr lang="fr-FR" sz="1200">
                          <a:effectLst/>
                        </a:rPr>
                        <a:t>Niveau de gestion sylvicole sur le plateau et sur la forêt alluviale</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dirty="0">
                          <a:effectLst/>
                        </a:rPr>
                        <a:t>Sylviculture intensive/gestion patrimoniale/ gestion passive</a:t>
                      </a:r>
                      <a:endParaRPr lang="fr-FR" sz="1600" dirty="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2"/>
                  </a:ext>
                </a:extLst>
              </a:tr>
              <a:tr h="192355">
                <a:tc rowSpan="2">
                  <a:txBody>
                    <a:bodyPr/>
                    <a:lstStyle/>
                    <a:p>
                      <a:pPr algn="l">
                        <a:spcAft>
                          <a:spcPts val="900"/>
                        </a:spcAft>
                      </a:pPr>
                      <a:r>
                        <a:rPr lang="fr-FR" sz="1200">
                          <a:effectLst/>
                        </a:rPr>
                        <a:t>Rapport à la biodiversité</a:t>
                      </a:r>
                      <a:endParaRPr lang="fr-FR" sz="1600">
                        <a:effectLst/>
                        <a:latin typeface="Garamond"/>
                        <a:ea typeface="Times New Roman"/>
                        <a:cs typeface="Times New Roman"/>
                      </a:endParaRPr>
                    </a:p>
                  </a:txBody>
                  <a:tcPr marL="33740" marR="33740" marT="0" marB="0"/>
                </a:tc>
                <a:tc>
                  <a:txBody>
                    <a:bodyPr/>
                    <a:lstStyle/>
                    <a:p>
                      <a:pPr algn="l">
                        <a:spcAft>
                          <a:spcPts val="900"/>
                        </a:spcAft>
                      </a:pPr>
                      <a:r>
                        <a:rPr lang="fr-FR" sz="1200">
                          <a:effectLst/>
                        </a:rPr>
                        <a:t>Qualification de la biodiversité</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Sauvage/entrave/accompagnatrice/alliée</a:t>
                      </a:r>
                      <a:endParaRPr lang="fr-FR" sz="160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3"/>
                  </a:ext>
                </a:extLst>
              </a:tr>
              <a:tr h="577066">
                <a:tc vMerge="1">
                  <a:txBody>
                    <a:bodyPr/>
                    <a:lstStyle/>
                    <a:p>
                      <a:endParaRPr lang="fr-FR"/>
                    </a:p>
                  </a:txBody>
                  <a:tcPr/>
                </a:tc>
                <a:tc>
                  <a:txBody>
                    <a:bodyPr/>
                    <a:lstStyle/>
                    <a:p>
                      <a:pPr algn="l">
                        <a:spcAft>
                          <a:spcPts val="900"/>
                        </a:spcAft>
                      </a:pPr>
                      <a:r>
                        <a:rPr lang="fr-FR" sz="1200">
                          <a:effectLst/>
                        </a:rPr>
                        <a:t>Prise en compte de la biodiversité sur le plateau et sur la ripisylve</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Forte et intégrée/ moyenne et ségrégationniste/ faible</a:t>
                      </a:r>
                      <a:endParaRPr lang="fr-FR" sz="160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4"/>
                  </a:ext>
                </a:extLst>
              </a:tr>
              <a:tr h="769421">
                <a:tc>
                  <a:txBody>
                    <a:bodyPr/>
                    <a:lstStyle/>
                    <a:p>
                      <a:pPr algn="l">
                        <a:spcAft>
                          <a:spcPts val="900"/>
                        </a:spcAft>
                      </a:pPr>
                      <a:r>
                        <a:rPr lang="fr-FR" sz="1200" dirty="0">
                          <a:effectLst/>
                        </a:rPr>
                        <a:t>Pression sur la forêt</a:t>
                      </a:r>
                      <a:endParaRPr lang="fr-FR" sz="1600" dirty="0">
                        <a:effectLst/>
                        <a:latin typeface="Garamond"/>
                        <a:ea typeface="Times New Roman"/>
                        <a:cs typeface="Times New Roman"/>
                      </a:endParaRPr>
                    </a:p>
                  </a:txBody>
                  <a:tcPr marL="33740" marR="33740" marT="0" marB="0"/>
                </a:tc>
                <a:tc>
                  <a:txBody>
                    <a:bodyPr/>
                    <a:lstStyle/>
                    <a:p>
                      <a:pPr algn="l">
                        <a:spcAft>
                          <a:spcPts val="900"/>
                        </a:spcAft>
                      </a:pPr>
                      <a:r>
                        <a:rPr lang="fr-FR" sz="1200">
                          <a:effectLst/>
                        </a:rPr>
                        <a:t>Type de pression sur la propriété forestière dans la vallée du Ciron</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Risques naturels/intensification des pratiques forestières et érosion de la biodiversité/ renforcement de la réglementation forestière et/ou environnementale/pression économique du marché du bois</a:t>
                      </a:r>
                      <a:endParaRPr lang="fr-FR" sz="160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5"/>
                  </a:ext>
                </a:extLst>
              </a:tr>
              <a:tr h="384711">
                <a:tc rowSpan="3">
                  <a:txBody>
                    <a:bodyPr/>
                    <a:lstStyle/>
                    <a:p>
                      <a:pPr algn="l">
                        <a:spcAft>
                          <a:spcPts val="900"/>
                        </a:spcAft>
                      </a:pPr>
                      <a:r>
                        <a:rPr lang="fr-FR" sz="1200">
                          <a:effectLst/>
                        </a:rPr>
                        <a:t>Variables socio-démographiques</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Lieu de résidence de l'enquêté</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Vallée du Ciron/Nouvelle-Aquitaine/autres régions de France ou étranger </a:t>
                      </a:r>
                      <a:endParaRPr lang="fr-FR" sz="160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6"/>
                  </a:ext>
                </a:extLst>
              </a:tr>
              <a:tr h="384711">
                <a:tc vMerge="1">
                  <a:txBody>
                    <a:bodyPr/>
                    <a:lstStyle/>
                    <a:p>
                      <a:endParaRPr lang="fr-FR"/>
                    </a:p>
                  </a:txBody>
                  <a:tcPr/>
                </a:tc>
                <a:tc>
                  <a:txBody>
                    <a:bodyPr/>
                    <a:lstStyle/>
                    <a:p>
                      <a:pPr algn="l">
                        <a:spcAft>
                          <a:spcPts val="900"/>
                        </a:spcAft>
                      </a:pPr>
                      <a:r>
                        <a:rPr lang="fr-FR" sz="1200">
                          <a:effectLst/>
                        </a:rPr>
                        <a:t>Mode d’acquisition de la propriété</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Héritage/Achat </a:t>
                      </a:r>
                      <a:endParaRPr lang="fr-FR" sz="160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7"/>
                  </a:ext>
                </a:extLst>
              </a:tr>
              <a:tr h="192355">
                <a:tc vMerge="1">
                  <a:txBody>
                    <a:bodyPr/>
                    <a:lstStyle/>
                    <a:p>
                      <a:endParaRPr lang="fr-FR"/>
                    </a:p>
                  </a:txBody>
                  <a:tcPr/>
                </a:tc>
                <a:tc>
                  <a:txBody>
                    <a:bodyPr/>
                    <a:lstStyle/>
                    <a:p>
                      <a:pPr algn="l">
                        <a:spcAft>
                          <a:spcPts val="900"/>
                        </a:spcAft>
                      </a:pPr>
                      <a:r>
                        <a:rPr lang="fr-FR" sz="1200">
                          <a:effectLst/>
                        </a:rPr>
                        <a:t>Taille de la propriété </a:t>
                      </a:r>
                      <a:endParaRPr lang="fr-FR" sz="160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4-25ha/25-100ha/100-500ha/&gt;500ha</a:t>
                      </a:r>
                      <a:endParaRPr lang="fr-FR" sz="160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8"/>
                  </a:ext>
                </a:extLst>
              </a:tr>
              <a:tr h="384711">
                <a:tc rowSpan="2">
                  <a:txBody>
                    <a:bodyPr/>
                    <a:lstStyle/>
                    <a:p>
                      <a:pPr algn="l">
                        <a:spcAft>
                          <a:spcPts val="900"/>
                        </a:spcAft>
                      </a:pPr>
                      <a:r>
                        <a:rPr lang="fr-FR" sz="1200" dirty="0">
                          <a:effectLst/>
                        </a:rPr>
                        <a:t>Réseau social</a:t>
                      </a:r>
                      <a:endParaRPr lang="fr-FR" sz="1600" dirty="0">
                        <a:effectLst/>
                        <a:latin typeface="Garamond"/>
                        <a:ea typeface="Times New Roman"/>
                        <a:cs typeface="Times New Roman"/>
                      </a:endParaRPr>
                    </a:p>
                  </a:txBody>
                  <a:tcPr marL="33740" marR="33740" marT="0" marB="0"/>
                </a:tc>
                <a:tc>
                  <a:txBody>
                    <a:bodyPr/>
                    <a:lstStyle/>
                    <a:p>
                      <a:pPr algn="l">
                        <a:spcAft>
                          <a:spcPts val="900"/>
                        </a:spcAft>
                      </a:pPr>
                      <a:r>
                        <a:rPr lang="fr-FR" sz="1200" dirty="0">
                          <a:effectLst/>
                        </a:rPr>
                        <a:t>Type d'implication dans les réseaux forestiers</a:t>
                      </a:r>
                      <a:endParaRPr lang="fr-FR" sz="1600" dirty="0">
                        <a:effectLst/>
                        <a:latin typeface="Garamond"/>
                        <a:ea typeface="Times New Roman"/>
                        <a:cs typeface="Times New Roman"/>
                      </a:endParaRPr>
                    </a:p>
                  </a:txBody>
                  <a:tcPr marL="33740" marR="33740" marT="0" marB="0" anchor="ctr"/>
                </a:tc>
                <a:tc>
                  <a:txBody>
                    <a:bodyPr/>
                    <a:lstStyle/>
                    <a:p>
                      <a:pPr algn="l">
                        <a:spcAft>
                          <a:spcPts val="900"/>
                        </a:spcAft>
                      </a:pPr>
                      <a:r>
                        <a:rPr lang="fr-FR" sz="1200">
                          <a:effectLst/>
                        </a:rPr>
                        <a:t>Actif/passif</a:t>
                      </a:r>
                      <a:endParaRPr lang="fr-FR" sz="160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09"/>
                  </a:ext>
                </a:extLst>
              </a:tr>
              <a:tr h="572256">
                <a:tc vMerge="1">
                  <a:txBody>
                    <a:bodyPr/>
                    <a:lstStyle/>
                    <a:p>
                      <a:endParaRPr lang="fr-FR"/>
                    </a:p>
                  </a:txBody>
                  <a:tcPr/>
                </a:tc>
                <a:tc>
                  <a:txBody>
                    <a:bodyPr/>
                    <a:lstStyle/>
                    <a:p>
                      <a:pPr algn="l">
                        <a:spcAft>
                          <a:spcPts val="900"/>
                        </a:spcAft>
                      </a:pPr>
                      <a:r>
                        <a:rPr lang="fr-FR" sz="1200" dirty="0">
                          <a:effectLst/>
                        </a:rPr>
                        <a:t>Type d'implication dans les réseaux </a:t>
                      </a:r>
                      <a:r>
                        <a:rPr lang="fr-FR" sz="1200" dirty="0" smtClean="0">
                          <a:effectLst/>
                        </a:rPr>
                        <a:t>environnementaux</a:t>
                      </a:r>
                      <a:endParaRPr lang="fr-FR" sz="1600" dirty="0">
                        <a:effectLst/>
                        <a:latin typeface="Garamond"/>
                        <a:ea typeface="Times New Roman"/>
                        <a:cs typeface="Times New Roman"/>
                      </a:endParaRPr>
                    </a:p>
                  </a:txBody>
                  <a:tcPr marL="33740" marR="33740" marT="0" marB="0" anchor="ctr"/>
                </a:tc>
                <a:tc>
                  <a:txBody>
                    <a:bodyPr/>
                    <a:lstStyle/>
                    <a:p>
                      <a:pPr algn="l">
                        <a:spcAft>
                          <a:spcPts val="900"/>
                        </a:spcAft>
                      </a:pPr>
                      <a:r>
                        <a:rPr lang="fr-FR" sz="1200" dirty="0">
                          <a:effectLst/>
                        </a:rPr>
                        <a:t>Actif/passif</a:t>
                      </a:r>
                      <a:endParaRPr lang="fr-FR" sz="1600" dirty="0">
                        <a:effectLst/>
                        <a:latin typeface="Garamond"/>
                        <a:ea typeface="Times New Roman"/>
                        <a:cs typeface="Times New Roman"/>
                      </a:endParaRPr>
                    </a:p>
                  </a:txBody>
                  <a:tcPr marL="33740" marR="3374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222024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03849" y="1776995"/>
            <a:ext cx="5795749" cy="4028269"/>
          </a:xfrm>
          <a:prstGeom prst="rect">
            <a:avLst/>
          </a:prstGeom>
        </p:spPr>
      </p:pic>
      <p:sp>
        <p:nvSpPr>
          <p:cNvPr id="3" name="ZoneTexte 2"/>
          <p:cNvSpPr txBox="1"/>
          <p:nvPr/>
        </p:nvSpPr>
        <p:spPr>
          <a:xfrm>
            <a:off x="359531" y="332656"/>
            <a:ext cx="8424936" cy="1631216"/>
          </a:xfrm>
          <a:prstGeom prst="rect">
            <a:avLst/>
          </a:prstGeom>
          <a:noFill/>
        </p:spPr>
        <p:txBody>
          <a:bodyPr wrap="square" rtlCol="0">
            <a:spAutoFit/>
          </a:bodyPr>
          <a:lstStyle/>
          <a:p>
            <a:r>
              <a:rPr lang="fr-FR" dirty="0" smtClean="0"/>
              <a:t>Description des 4 variables </a:t>
            </a:r>
            <a:r>
              <a:rPr lang="fr-FR" dirty="0"/>
              <a:t>et ses </a:t>
            </a:r>
            <a:r>
              <a:rPr lang="fr-FR" dirty="0" smtClean="0"/>
              <a:t>3-4 modalités décrivant les acteurs interviewés en vue de créer des groupes d’acteurs , </a:t>
            </a:r>
            <a:r>
              <a:rPr lang="fr-FR" sz="1400" dirty="0"/>
              <a:t>Mémoire C. </a:t>
            </a:r>
            <a:r>
              <a:rPr lang="fr-FR" sz="1400" dirty="0" smtClean="0"/>
              <a:t>Tourangin, </a:t>
            </a:r>
            <a:r>
              <a:rPr lang="fr-FR" sz="1400" dirty="0"/>
              <a:t>3</a:t>
            </a:r>
            <a:r>
              <a:rPr lang="fr-FR" sz="1400" baseline="30000" dirty="0"/>
              <a:t>e</a:t>
            </a:r>
            <a:r>
              <a:rPr lang="fr-FR" sz="1400" dirty="0"/>
              <a:t> année Agro Montpellier, </a:t>
            </a:r>
            <a:r>
              <a:rPr lang="fr-FR" sz="1400" dirty="0" smtClean="0"/>
              <a:t>2022, </a:t>
            </a:r>
            <a:r>
              <a:rPr lang="fr-FR" sz="1400" dirty="0"/>
              <a:t>Analyse des difficultés techniques et sociologiques à l’usage des </a:t>
            </a:r>
            <a:r>
              <a:rPr lang="fr-FR" sz="1400" b="1" dirty="0"/>
              <a:t>plantations en mélange </a:t>
            </a:r>
            <a:r>
              <a:rPr lang="fr-FR" sz="1400" dirty="0"/>
              <a:t>par les acteurs forestiers de Nouvelle-Aquitaine. </a:t>
            </a:r>
          </a:p>
          <a:p>
            <a:endParaRPr lang="fr-FR" dirty="0"/>
          </a:p>
        </p:txBody>
      </p:sp>
      <p:pic>
        <p:nvPicPr>
          <p:cNvPr id="4" name="Image 3"/>
          <p:cNvPicPr>
            <a:picLocks noChangeAspect="1"/>
          </p:cNvPicPr>
          <p:nvPr/>
        </p:nvPicPr>
        <p:blipFill>
          <a:blip r:embed="rId3"/>
          <a:stretch>
            <a:fillRect/>
          </a:stretch>
        </p:blipFill>
        <p:spPr>
          <a:xfrm>
            <a:off x="179513" y="1628801"/>
            <a:ext cx="3024336" cy="2119298"/>
          </a:xfrm>
          <a:prstGeom prst="rect">
            <a:avLst/>
          </a:prstGeom>
        </p:spPr>
      </p:pic>
    </p:spTree>
    <p:extLst>
      <p:ext uri="{BB962C8B-B14F-4D97-AF65-F5344CB8AC3E}">
        <p14:creationId xmlns:p14="http://schemas.microsoft.com/office/powerpoint/2010/main" val="13138369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7544" y="1268760"/>
            <a:ext cx="8554169" cy="5172809"/>
          </a:xfrm>
          <a:prstGeom prst="rect">
            <a:avLst/>
          </a:prstGeom>
        </p:spPr>
      </p:pic>
      <p:sp>
        <p:nvSpPr>
          <p:cNvPr id="3" name="ZoneTexte 2"/>
          <p:cNvSpPr txBox="1"/>
          <p:nvPr/>
        </p:nvSpPr>
        <p:spPr>
          <a:xfrm>
            <a:off x="251520" y="332656"/>
            <a:ext cx="8136904" cy="1077218"/>
          </a:xfrm>
          <a:prstGeom prst="rect">
            <a:avLst/>
          </a:prstGeom>
          <a:noFill/>
        </p:spPr>
        <p:txBody>
          <a:bodyPr wrap="square" rtlCol="0">
            <a:spAutoFit/>
          </a:bodyPr>
          <a:lstStyle/>
          <a:p>
            <a:r>
              <a:rPr lang="fr-FR" dirty="0" smtClean="0"/>
              <a:t>Création des groupes d’acteurs en fonction des 4 variables et leur modalités : Ressemblance/différence intra/inter groupe – </a:t>
            </a:r>
            <a:r>
              <a:rPr lang="fr-FR" sz="1600" dirty="0" smtClean="0"/>
              <a:t>Mémoire C. Tourangin, 3</a:t>
            </a:r>
            <a:r>
              <a:rPr lang="fr-FR" sz="1600" baseline="30000" dirty="0" smtClean="0"/>
              <a:t>e</a:t>
            </a:r>
            <a:r>
              <a:rPr lang="fr-FR" sz="1600" dirty="0" smtClean="0"/>
              <a:t> année Agro Montpellier, 2022</a:t>
            </a:r>
            <a:endParaRPr lang="fr-FR" sz="1600" dirty="0"/>
          </a:p>
        </p:txBody>
      </p:sp>
    </p:spTree>
    <p:extLst>
      <p:ext uri="{BB962C8B-B14F-4D97-AF65-F5344CB8AC3E}">
        <p14:creationId xmlns:p14="http://schemas.microsoft.com/office/powerpoint/2010/main" val="17757533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23528" y="260648"/>
            <a:ext cx="8520600" cy="623700"/>
          </a:xfrm>
          <a:prstGeom prst="rect">
            <a:avLst/>
          </a:prstGeom>
        </p:spPr>
        <p:txBody>
          <a:bodyPr spcFirstLastPara="1" vert="horz" wrap="square" lIns="91425" tIns="91425" rIns="91425" bIns="91425" rtlCol="0" anchor="t" anchorCtr="0">
            <a:normAutofit fontScale="90000"/>
          </a:bodyPr>
          <a:lstStyle/>
          <a:p>
            <a:pPr marL="0" indent="0"/>
            <a:r>
              <a:rPr lang="fr" dirty="0" smtClean="0">
                <a:solidFill>
                  <a:schemeClr val="bg1"/>
                </a:solidFill>
              </a:rPr>
              <a:t>Typologie de groupement f</a:t>
            </a:r>
            <a:r>
              <a:rPr lang="fr-FR" dirty="0" smtClean="0">
                <a:solidFill>
                  <a:schemeClr val="bg1"/>
                </a:solidFill>
              </a:rPr>
              <a:t>ores</a:t>
            </a:r>
            <a:r>
              <a:rPr lang="fr" dirty="0" smtClean="0">
                <a:solidFill>
                  <a:schemeClr val="bg1"/>
                </a:solidFill>
              </a:rPr>
              <a:t>tier citoyen et écologique (Bettina Leblanc, 2024)</a:t>
            </a:r>
            <a:endParaRPr dirty="0">
              <a:solidFill>
                <a:schemeClr val="bg1"/>
              </a:solidFill>
            </a:endParaRPr>
          </a:p>
        </p:txBody>
      </p:sp>
      <p:pic>
        <p:nvPicPr>
          <p:cNvPr id="113" name="Google Shape;113;p20"/>
          <p:cNvPicPr preferRelativeResize="0"/>
          <p:nvPr/>
        </p:nvPicPr>
        <p:blipFill rotWithShape="1">
          <a:blip r:embed="rId3">
            <a:alphaModFix/>
          </a:blip>
          <a:srcRect t="15782"/>
          <a:stretch/>
        </p:blipFill>
        <p:spPr>
          <a:xfrm>
            <a:off x="501101" y="1953100"/>
            <a:ext cx="7960651" cy="3781300"/>
          </a:xfrm>
          <a:prstGeom prst="rect">
            <a:avLst/>
          </a:prstGeom>
          <a:noFill/>
          <a:ln>
            <a:noFill/>
          </a:ln>
        </p:spPr>
      </p:pic>
    </p:spTree>
    <p:extLst>
      <p:ext uri="{BB962C8B-B14F-4D97-AF65-F5344CB8AC3E}">
        <p14:creationId xmlns:p14="http://schemas.microsoft.com/office/powerpoint/2010/main" val="3586493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04B7BE9-68A1-DD49-BD07-2D4F154BB5DF}"/>
              </a:ext>
            </a:extLst>
          </p:cNvPr>
          <p:cNvPicPr>
            <a:picLocks noChangeAspect="1"/>
          </p:cNvPicPr>
          <p:nvPr/>
        </p:nvPicPr>
        <p:blipFill>
          <a:blip r:embed="rId3"/>
          <a:stretch>
            <a:fillRect/>
          </a:stretch>
        </p:blipFill>
        <p:spPr>
          <a:xfrm>
            <a:off x="0" y="797125"/>
            <a:ext cx="9144000" cy="5528049"/>
          </a:xfrm>
          <a:prstGeom prst="rect">
            <a:avLst/>
          </a:prstGeom>
        </p:spPr>
      </p:pic>
      <p:pic>
        <p:nvPicPr>
          <p:cNvPr id="28" name="Image 27" descr="Une image contenant herbe, extérieur, champ, debout&#10;&#10;Description générée automatiquement">
            <a:extLst>
              <a:ext uri="{FF2B5EF4-FFF2-40B4-BE49-F238E27FC236}">
                <a16:creationId xmlns:a16="http://schemas.microsoft.com/office/drawing/2014/main" id="{7F13FC9F-EF8F-E041-88B2-68178FC1CB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15756" y="3908162"/>
            <a:ext cx="1492491" cy="2417012"/>
          </a:xfrm>
          <a:prstGeom prst="rect">
            <a:avLst/>
          </a:prstGeom>
        </p:spPr>
      </p:pic>
      <p:pic>
        <p:nvPicPr>
          <p:cNvPr id="36" name="Image 35" descr="Une image contenant extérieur, herbe, forêt, arbre&#10;&#10;Description générée automatiquement">
            <a:extLst>
              <a:ext uri="{FF2B5EF4-FFF2-40B4-BE49-F238E27FC236}">
                <a16:creationId xmlns:a16="http://schemas.microsoft.com/office/drawing/2014/main" id="{20ECA747-665D-C547-9481-58A8448363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6549" y="3908160"/>
            <a:ext cx="2467369" cy="2202280"/>
          </a:xfrm>
          <a:prstGeom prst="rect">
            <a:avLst/>
          </a:prstGeom>
        </p:spPr>
      </p:pic>
      <p:pic>
        <p:nvPicPr>
          <p:cNvPr id="168" name="Image 167" descr="Une image contenant herbe, extérieur, plante, arbre&#10;&#10;Description générée automatiquement">
            <a:extLst>
              <a:ext uri="{FF2B5EF4-FFF2-40B4-BE49-F238E27FC236}">
                <a16:creationId xmlns:a16="http://schemas.microsoft.com/office/drawing/2014/main" id="{921BC53B-7C28-5943-BD8A-61E102F6E0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783" y="3918062"/>
            <a:ext cx="1888800" cy="1685871"/>
          </a:xfrm>
          <a:prstGeom prst="rect">
            <a:avLst/>
          </a:prstGeom>
        </p:spPr>
      </p:pic>
      <p:pic>
        <p:nvPicPr>
          <p:cNvPr id="170" name="Image 169" descr="Une image contenant extérieur, herbe, champ, debout&#10;&#10;Description générée automatiquement">
            <a:extLst>
              <a:ext uri="{FF2B5EF4-FFF2-40B4-BE49-F238E27FC236}">
                <a16:creationId xmlns:a16="http://schemas.microsoft.com/office/drawing/2014/main" id="{4A26386F-E20E-3647-8794-BFD85141A0A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783" y="5261852"/>
            <a:ext cx="1513014" cy="1056375"/>
          </a:xfrm>
          <a:prstGeom prst="rect">
            <a:avLst/>
          </a:prstGeom>
        </p:spPr>
      </p:pic>
      <p:pic>
        <p:nvPicPr>
          <p:cNvPr id="176" name="Image 175" descr="Une image contenant extérieur, herbe, eau, debout&#10;&#10;Description générée automatiquement">
            <a:extLst>
              <a:ext uri="{FF2B5EF4-FFF2-40B4-BE49-F238E27FC236}">
                <a16:creationId xmlns:a16="http://schemas.microsoft.com/office/drawing/2014/main" id="{7AAC8121-D3CB-C440-BD77-3483A858ABA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6200000">
            <a:off x="852646" y="4443912"/>
            <a:ext cx="2407477" cy="1355048"/>
          </a:xfrm>
          <a:prstGeom prst="rect">
            <a:avLst/>
          </a:prstGeom>
        </p:spPr>
      </p:pic>
      <p:pic>
        <p:nvPicPr>
          <p:cNvPr id="183" name="Image 182" descr="Une image contenant extérieur, forêt, herbe, arbre&#10;&#10;Description générée automatiquement">
            <a:extLst>
              <a:ext uri="{FF2B5EF4-FFF2-40B4-BE49-F238E27FC236}">
                <a16:creationId xmlns:a16="http://schemas.microsoft.com/office/drawing/2014/main" id="{297C18E8-8AC3-B64D-A245-86AC736F5CB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5400000" flipH="1">
            <a:off x="7424493" y="4456159"/>
            <a:ext cx="2201088" cy="1105092"/>
          </a:xfrm>
          <a:prstGeom prst="rect">
            <a:avLst/>
          </a:prstGeom>
        </p:spPr>
      </p:pic>
      <p:pic>
        <p:nvPicPr>
          <p:cNvPr id="187" name="Image 186" descr="Une image contenant extérieur, forêt, bois, boisé&#10;&#10;Description générée automatiquement">
            <a:extLst>
              <a:ext uri="{FF2B5EF4-FFF2-40B4-BE49-F238E27FC236}">
                <a16:creationId xmlns:a16="http://schemas.microsoft.com/office/drawing/2014/main" id="{7A083692-1438-FC49-A344-71763763612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67265" y="3908159"/>
            <a:ext cx="1250744" cy="2201088"/>
          </a:xfrm>
          <a:prstGeom prst="rect">
            <a:avLst/>
          </a:prstGeom>
        </p:spPr>
      </p:pic>
      <p:pic>
        <p:nvPicPr>
          <p:cNvPr id="189" name="Image 188" descr="Une image contenant extérieur, herbe, arbre, girafe&#10;&#10;Description générée automatiquement">
            <a:extLst>
              <a:ext uri="{FF2B5EF4-FFF2-40B4-BE49-F238E27FC236}">
                <a16:creationId xmlns:a16="http://schemas.microsoft.com/office/drawing/2014/main" id="{0B300B97-FD9E-6D4E-8F2F-BDAEB096247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6200000">
            <a:off x="2200499" y="4509917"/>
            <a:ext cx="2417012" cy="1213500"/>
          </a:xfrm>
          <a:prstGeom prst="rect">
            <a:avLst/>
          </a:prstGeom>
        </p:spPr>
      </p:pic>
      <p:graphicFrame>
        <p:nvGraphicFramePr>
          <p:cNvPr id="18" name="Diagramme 17">
            <a:extLst>
              <a:ext uri="{FF2B5EF4-FFF2-40B4-BE49-F238E27FC236}">
                <a16:creationId xmlns:a16="http://schemas.microsoft.com/office/drawing/2014/main" id="{F18512E2-DD5D-A44A-B776-B0BC5EECBD08}"/>
              </a:ext>
            </a:extLst>
          </p:cNvPr>
          <p:cNvGraphicFramePr/>
          <p:nvPr>
            <p:extLst>
              <p:ext uri="{D42A27DB-BD31-4B8C-83A1-F6EECF244321}">
                <p14:modId xmlns:p14="http://schemas.microsoft.com/office/powerpoint/2010/main" val="1828693269"/>
              </p:ext>
            </p:extLst>
          </p:nvPr>
        </p:nvGraphicFramePr>
        <p:xfrm>
          <a:off x="-291789" y="-135418"/>
          <a:ext cx="9727578" cy="7267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Espace réservé du numéro de diapositive 3">
            <a:extLst>
              <a:ext uri="{FF2B5EF4-FFF2-40B4-BE49-F238E27FC236}">
                <a16:creationId xmlns:a16="http://schemas.microsoft.com/office/drawing/2014/main" id="{3EAF9879-1CA9-924D-95A3-20D900B73598}"/>
              </a:ext>
            </a:extLst>
          </p:cNvPr>
          <p:cNvSpPr txBox="1">
            <a:spLocks/>
          </p:cNvSpPr>
          <p:nvPr/>
        </p:nvSpPr>
        <p:spPr>
          <a:xfrm>
            <a:off x="8692647" y="6318227"/>
            <a:ext cx="274320" cy="365760"/>
          </a:xfrm>
          <a:prstGeom prst="teardrop">
            <a:avLst/>
          </a:prstGeom>
          <a:solidFill>
            <a:srgbClr val="1D1D1D">
              <a:alpha val="70000"/>
            </a:srgbClr>
          </a:solidFill>
        </p:spPr>
        <p:txBody>
          <a:bodyPr vert="horz" lIns="18288" tIns="45720" rIns="18288" bIns="45720" rtlCol="0" anchor="ctr">
            <a:noAutofit/>
          </a:bodyPr>
          <a:lstStyle>
            <a:defPPr>
              <a:defRPr lang="en-US"/>
            </a:defPPr>
            <a:lvl1pPr marL="0" algn="ctr" defTabSz="457200" rtl="0" eaLnBrk="1" latinLnBrk="0" hangingPunct="1">
              <a:defRPr sz="825"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latin typeface="Gill Sans MT" panose="020B0502020104020203"/>
              </a:rPr>
              <a:t>5</a:t>
            </a:r>
          </a:p>
        </p:txBody>
      </p:sp>
      <p:sp>
        <p:nvSpPr>
          <p:cNvPr id="3" name="ZoneTexte 2"/>
          <p:cNvSpPr txBox="1"/>
          <p:nvPr/>
        </p:nvSpPr>
        <p:spPr>
          <a:xfrm>
            <a:off x="279757" y="145154"/>
            <a:ext cx="8964488" cy="707886"/>
          </a:xfrm>
          <a:prstGeom prst="rect">
            <a:avLst/>
          </a:prstGeom>
          <a:noFill/>
        </p:spPr>
        <p:txBody>
          <a:bodyPr wrap="square" rtlCol="0">
            <a:spAutoFit/>
          </a:bodyPr>
          <a:lstStyle/>
          <a:p>
            <a:pPr algn="ctr"/>
            <a:r>
              <a:rPr lang="fr-FR" sz="2000" b="1" dirty="0">
                <a:solidFill>
                  <a:srgbClr val="00A3A6"/>
                </a:solidFill>
                <a:latin typeface="+mj-lt"/>
                <a:ea typeface="+mj-ea"/>
                <a:cs typeface="+mj-cs"/>
              </a:rPr>
              <a:t>Exemple de typologie : types d’attitudes % </a:t>
            </a:r>
            <a:r>
              <a:rPr lang="fr-FR" sz="2000" b="1" dirty="0" smtClean="0">
                <a:solidFill>
                  <a:srgbClr val="00A3A6"/>
                </a:solidFill>
                <a:latin typeface="+mj-lt"/>
                <a:ea typeface="+mj-ea"/>
                <a:cs typeface="+mj-cs"/>
              </a:rPr>
              <a:t>conservation biodiversité </a:t>
            </a:r>
            <a:r>
              <a:rPr lang="fr-FR" sz="2000" b="1" dirty="0">
                <a:solidFill>
                  <a:srgbClr val="00A3A6"/>
                </a:solidFill>
                <a:latin typeface="+mj-lt"/>
                <a:ea typeface="+mj-ea"/>
                <a:cs typeface="+mj-cs"/>
              </a:rPr>
              <a:t>dans </a:t>
            </a:r>
            <a:r>
              <a:rPr lang="fr-FR" sz="2000" b="1" dirty="0" smtClean="0">
                <a:solidFill>
                  <a:srgbClr val="00A3A6"/>
                </a:solidFill>
                <a:latin typeface="+mj-lt"/>
                <a:ea typeface="+mj-ea"/>
                <a:cs typeface="+mj-cs"/>
              </a:rPr>
              <a:t>la </a:t>
            </a:r>
            <a:r>
              <a:rPr lang="fr-FR" sz="2000" b="1" dirty="0">
                <a:solidFill>
                  <a:srgbClr val="00A3A6"/>
                </a:solidFill>
                <a:latin typeface="+mj-lt"/>
                <a:ea typeface="+mj-ea"/>
                <a:cs typeface="+mj-cs"/>
              </a:rPr>
              <a:t>vallée du </a:t>
            </a:r>
            <a:r>
              <a:rPr lang="fr-FR" sz="2000" b="1" dirty="0" smtClean="0">
                <a:solidFill>
                  <a:srgbClr val="00A3A6"/>
                </a:solidFill>
                <a:latin typeface="+mj-lt"/>
                <a:ea typeface="+mj-ea"/>
                <a:cs typeface="+mj-cs"/>
              </a:rPr>
              <a:t>Ciron – </a:t>
            </a:r>
            <a:r>
              <a:rPr lang="fr-FR" sz="1600" b="1" dirty="0" err="1" smtClean="0">
                <a:solidFill>
                  <a:srgbClr val="00A3A6"/>
                </a:solidFill>
                <a:latin typeface="+mj-lt"/>
                <a:ea typeface="+mj-ea"/>
                <a:cs typeface="+mj-cs"/>
              </a:rPr>
              <a:t>E.Dusacre</a:t>
            </a:r>
            <a:r>
              <a:rPr lang="fr-FR" sz="1600" b="1" dirty="0" smtClean="0">
                <a:solidFill>
                  <a:srgbClr val="00A3A6"/>
                </a:solidFill>
                <a:latin typeface="+mj-lt"/>
                <a:ea typeface="+mj-ea"/>
                <a:cs typeface="+mj-cs"/>
              </a:rPr>
              <a:t>, 2020, Mémoire 3A Agro Montpellier </a:t>
            </a:r>
            <a:endParaRPr lang="fr-FR" sz="1600" b="1" dirty="0">
              <a:solidFill>
                <a:srgbClr val="00A3A6"/>
              </a:solidFill>
              <a:latin typeface="+mj-lt"/>
              <a:ea typeface="+mj-ea"/>
              <a:cs typeface="+mj-cs"/>
            </a:endParaRPr>
          </a:p>
        </p:txBody>
      </p:sp>
    </p:spTree>
    <p:extLst>
      <p:ext uri="{BB962C8B-B14F-4D97-AF65-F5344CB8AC3E}">
        <p14:creationId xmlns:p14="http://schemas.microsoft.com/office/powerpoint/2010/main" val="320344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fill="hold"/>
                                        <p:tgtEl>
                                          <p:spTgt spid="168"/>
                                        </p:tgtEl>
                                        <p:attrNameLst>
                                          <p:attrName>ppt_w</p:attrName>
                                        </p:attrNameLst>
                                      </p:cBhvr>
                                      <p:tavLst>
                                        <p:tav tm="0">
                                          <p:val>
                                            <p:fltVal val="0"/>
                                          </p:val>
                                        </p:tav>
                                        <p:tav tm="100000">
                                          <p:val>
                                            <p:strVal val="#ppt_w"/>
                                          </p:val>
                                        </p:tav>
                                      </p:tavLst>
                                    </p:anim>
                                    <p:anim calcmode="lin" valueType="num">
                                      <p:cBhvr>
                                        <p:cTn id="8" dur="500" fill="hold"/>
                                        <p:tgtEl>
                                          <p:spTgt spid="168"/>
                                        </p:tgtEl>
                                        <p:attrNameLst>
                                          <p:attrName>ppt_h</p:attrName>
                                        </p:attrNameLst>
                                      </p:cBhvr>
                                      <p:tavLst>
                                        <p:tav tm="0">
                                          <p:val>
                                            <p:fltVal val="0"/>
                                          </p:val>
                                        </p:tav>
                                        <p:tav tm="100000">
                                          <p:val>
                                            <p:strVal val="#ppt_h"/>
                                          </p:val>
                                        </p:tav>
                                      </p:tavLst>
                                    </p:anim>
                                    <p:animEffect transition="in" filter="fade">
                                      <p:cBhvr>
                                        <p:cTn id="9" dur="500"/>
                                        <p:tgtEl>
                                          <p:spTgt spid="168"/>
                                        </p:tgtEl>
                                      </p:cBhvr>
                                    </p:animEffect>
                                  </p:childTnLst>
                                </p:cTn>
                              </p:par>
                              <p:par>
                                <p:cTn id="10" presetID="53" presetClass="entr" presetSubtype="16" fill="hold" nodeType="withEffect">
                                  <p:stCondLst>
                                    <p:cond delay="0"/>
                                  </p:stCondLst>
                                  <p:childTnLst>
                                    <p:set>
                                      <p:cBhvr>
                                        <p:cTn id="11" dur="1" fill="hold">
                                          <p:stCondLst>
                                            <p:cond delay="0"/>
                                          </p:stCondLst>
                                        </p:cTn>
                                        <p:tgtEl>
                                          <p:spTgt spid="170"/>
                                        </p:tgtEl>
                                        <p:attrNameLst>
                                          <p:attrName>style.visibility</p:attrName>
                                        </p:attrNameLst>
                                      </p:cBhvr>
                                      <p:to>
                                        <p:strVal val="visible"/>
                                      </p:to>
                                    </p:set>
                                    <p:anim calcmode="lin" valueType="num">
                                      <p:cBhvr>
                                        <p:cTn id="12" dur="500" fill="hold"/>
                                        <p:tgtEl>
                                          <p:spTgt spid="170"/>
                                        </p:tgtEl>
                                        <p:attrNameLst>
                                          <p:attrName>ppt_w</p:attrName>
                                        </p:attrNameLst>
                                      </p:cBhvr>
                                      <p:tavLst>
                                        <p:tav tm="0">
                                          <p:val>
                                            <p:fltVal val="0"/>
                                          </p:val>
                                        </p:tav>
                                        <p:tav tm="100000">
                                          <p:val>
                                            <p:strVal val="#ppt_w"/>
                                          </p:val>
                                        </p:tav>
                                      </p:tavLst>
                                    </p:anim>
                                    <p:anim calcmode="lin" valueType="num">
                                      <p:cBhvr>
                                        <p:cTn id="13" dur="500" fill="hold"/>
                                        <p:tgtEl>
                                          <p:spTgt spid="170"/>
                                        </p:tgtEl>
                                        <p:attrNameLst>
                                          <p:attrName>ppt_h</p:attrName>
                                        </p:attrNameLst>
                                      </p:cBhvr>
                                      <p:tavLst>
                                        <p:tav tm="0">
                                          <p:val>
                                            <p:fltVal val="0"/>
                                          </p:val>
                                        </p:tav>
                                        <p:tav tm="100000">
                                          <p:val>
                                            <p:strVal val="#ppt_h"/>
                                          </p:val>
                                        </p:tav>
                                      </p:tavLst>
                                    </p:anim>
                                    <p:animEffect transition="in" filter="fade">
                                      <p:cBhvr>
                                        <p:cTn id="14" dur="500"/>
                                        <p:tgtEl>
                                          <p:spTgt spid="170"/>
                                        </p:tgtEl>
                                      </p:cBhvr>
                                    </p:animEffect>
                                  </p:childTnLst>
                                </p:cTn>
                              </p:par>
                              <p:par>
                                <p:cTn id="15" presetID="53" presetClass="entr" presetSubtype="16"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anim calcmode="lin" valueType="num">
                                      <p:cBhvr>
                                        <p:cTn id="17" dur="500" fill="hold"/>
                                        <p:tgtEl>
                                          <p:spTgt spid="176"/>
                                        </p:tgtEl>
                                        <p:attrNameLst>
                                          <p:attrName>ppt_w</p:attrName>
                                        </p:attrNameLst>
                                      </p:cBhvr>
                                      <p:tavLst>
                                        <p:tav tm="0">
                                          <p:val>
                                            <p:fltVal val="0"/>
                                          </p:val>
                                        </p:tav>
                                        <p:tav tm="100000">
                                          <p:val>
                                            <p:strVal val="#ppt_w"/>
                                          </p:val>
                                        </p:tav>
                                      </p:tavLst>
                                    </p:anim>
                                    <p:anim calcmode="lin" valueType="num">
                                      <p:cBhvr>
                                        <p:cTn id="18" dur="500" fill="hold"/>
                                        <p:tgtEl>
                                          <p:spTgt spid="176"/>
                                        </p:tgtEl>
                                        <p:attrNameLst>
                                          <p:attrName>ppt_h</p:attrName>
                                        </p:attrNameLst>
                                      </p:cBhvr>
                                      <p:tavLst>
                                        <p:tav tm="0">
                                          <p:val>
                                            <p:fltVal val="0"/>
                                          </p:val>
                                        </p:tav>
                                        <p:tav tm="100000">
                                          <p:val>
                                            <p:strVal val="#ppt_h"/>
                                          </p:val>
                                        </p:tav>
                                      </p:tavLst>
                                    </p:anim>
                                    <p:animEffect transition="in" filter="fade">
                                      <p:cBhvr>
                                        <p:cTn id="19" dur="500"/>
                                        <p:tgtEl>
                                          <p:spTgt spid="17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9"/>
                                        </p:tgtEl>
                                        <p:attrNameLst>
                                          <p:attrName>style.visibility</p:attrName>
                                        </p:attrNameLst>
                                      </p:cBhvr>
                                      <p:to>
                                        <p:strVal val="visible"/>
                                      </p:to>
                                    </p:set>
                                    <p:anim calcmode="lin" valueType="num">
                                      <p:cBhvr>
                                        <p:cTn id="24" dur="500" fill="hold"/>
                                        <p:tgtEl>
                                          <p:spTgt spid="189"/>
                                        </p:tgtEl>
                                        <p:attrNameLst>
                                          <p:attrName>ppt_w</p:attrName>
                                        </p:attrNameLst>
                                      </p:cBhvr>
                                      <p:tavLst>
                                        <p:tav tm="0">
                                          <p:val>
                                            <p:fltVal val="0"/>
                                          </p:val>
                                        </p:tav>
                                        <p:tav tm="100000">
                                          <p:val>
                                            <p:strVal val="#ppt_w"/>
                                          </p:val>
                                        </p:tav>
                                      </p:tavLst>
                                    </p:anim>
                                    <p:anim calcmode="lin" valueType="num">
                                      <p:cBhvr>
                                        <p:cTn id="25" dur="500" fill="hold"/>
                                        <p:tgtEl>
                                          <p:spTgt spid="189"/>
                                        </p:tgtEl>
                                        <p:attrNameLst>
                                          <p:attrName>ppt_h</p:attrName>
                                        </p:attrNameLst>
                                      </p:cBhvr>
                                      <p:tavLst>
                                        <p:tav tm="0">
                                          <p:val>
                                            <p:fltVal val="0"/>
                                          </p:val>
                                        </p:tav>
                                        <p:tav tm="100000">
                                          <p:val>
                                            <p:strVal val="#ppt_h"/>
                                          </p:val>
                                        </p:tav>
                                      </p:tavLst>
                                    </p:anim>
                                    <p:animEffect transition="in" filter="fade">
                                      <p:cBhvr>
                                        <p:cTn id="26" dur="500"/>
                                        <p:tgtEl>
                                          <p:spTgt spid="189"/>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87"/>
                                        </p:tgtEl>
                                        <p:attrNameLst>
                                          <p:attrName>style.visibility</p:attrName>
                                        </p:attrNameLst>
                                      </p:cBhvr>
                                      <p:to>
                                        <p:strVal val="visible"/>
                                      </p:to>
                                    </p:set>
                                    <p:anim calcmode="lin" valueType="num">
                                      <p:cBhvr>
                                        <p:cTn id="36" dur="500" fill="hold"/>
                                        <p:tgtEl>
                                          <p:spTgt spid="187"/>
                                        </p:tgtEl>
                                        <p:attrNameLst>
                                          <p:attrName>ppt_w</p:attrName>
                                        </p:attrNameLst>
                                      </p:cBhvr>
                                      <p:tavLst>
                                        <p:tav tm="0">
                                          <p:val>
                                            <p:fltVal val="0"/>
                                          </p:val>
                                        </p:tav>
                                        <p:tav tm="100000">
                                          <p:val>
                                            <p:strVal val="#ppt_w"/>
                                          </p:val>
                                        </p:tav>
                                      </p:tavLst>
                                    </p:anim>
                                    <p:anim calcmode="lin" valueType="num">
                                      <p:cBhvr>
                                        <p:cTn id="37" dur="500" fill="hold"/>
                                        <p:tgtEl>
                                          <p:spTgt spid="187"/>
                                        </p:tgtEl>
                                        <p:attrNameLst>
                                          <p:attrName>ppt_h</p:attrName>
                                        </p:attrNameLst>
                                      </p:cBhvr>
                                      <p:tavLst>
                                        <p:tav tm="0">
                                          <p:val>
                                            <p:fltVal val="0"/>
                                          </p:val>
                                        </p:tav>
                                        <p:tav tm="100000">
                                          <p:val>
                                            <p:strVal val="#ppt_h"/>
                                          </p:val>
                                        </p:tav>
                                      </p:tavLst>
                                    </p:anim>
                                    <p:animEffect transition="in" filter="fade">
                                      <p:cBhvr>
                                        <p:cTn id="38" dur="500"/>
                                        <p:tgtEl>
                                          <p:spTgt spid="187"/>
                                        </p:tgtEl>
                                      </p:cBhvr>
                                    </p:animEffect>
                                  </p:childTnLst>
                                </p:cTn>
                              </p:par>
                              <p:par>
                                <p:cTn id="39" presetID="53" presetClass="entr" presetSubtype="16"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par>
                                <p:cTn id="44" presetID="53" presetClass="entr" presetSubtype="16" fill="hold" nodeType="withEffect">
                                  <p:stCondLst>
                                    <p:cond delay="0"/>
                                  </p:stCondLst>
                                  <p:childTnLst>
                                    <p:set>
                                      <p:cBhvr>
                                        <p:cTn id="45" dur="1" fill="hold">
                                          <p:stCondLst>
                                            <p:cond delay="0"/>
                                          </p:stCondLst>
                                        </p:cTn>
                                        <p:tgtEl>
                                          <p:spTgt spid="183"/>
                                        </p:tgtEl>
                                        <p:attrNameLst>
                                          <p:attrName>style.visibility</p:attrName>
                                        </p:attrNameLst>
                                      </p:cBhvr>
                                      <p:to>
                                        <p:strVal val="visible"/>
                                      </p:to>
                                    </p:set>
                                    <p:anim calcmode="lin" valueType="num">
                                      <p:cBhvr>
                                        <p:cTn id="46" dur="500" fill="hold"/>
                                        <p:tgtEl>
                                          <p:spTgt spid="183"/>
                                        </p:tgtEl>
                                        <p:attrNameLst>
                                          <p:attrName>ppt_w</p:attrName>
                                        </p:attrNameLst>
                                      </p:cBhvr>
                                      <p:tavLst>
                                        <p:tav tm="0">
                                          <p:val>
                                            <p:fltVal val="0"/>
                                          </p:val>
                                        </p:tav>
                                        <p:tav tm="100000">
                                          <p:val>
                                            <p:strVal val="#ppt_w"/>
                                          </p:val>
                                        </p:tav>
                                      </p:tavLst>
                                    </p:anim>
                                    <p:anim calcmode="lin" valueType="num">
                                      <p:cBhvr>
                                        <p:cTn id="47" dur="500" fill="hold"/>
                                        <p:tgtEl>
                                          <p:spTgt spid="183"/>
                                        </p:tgtEl>
                                        <p:attrNameLst>
                                          <p:attrName>ppt_h</p:attrName>
                                        </p:attrNameLst>
                                      </p:cBhvr>
                                      <p:tavLst>
                                        <p:tav tm="0">
                                          <p:val>
                                            <p:fltVal val="0"/>
                                          </p:val>
                                        </p:tav>
                                        <p:tav tm="100000">
                                          <p:val>
                                            <p:strVal val="#ppt_h"/>
                                          </p:val>
                                        </p:tav>
                                      </p:tavLst>
                                    </p:anim>
                                    <p:animEffect transition="in" filter="fade">
                                      <p:cBhvr>
                                        <p:cTn id="48"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7272808" cy="432048"/>
          </a:xfrm>
        </p:spPr>
        <p:txBody>
          <a:bodyPr/>
          <a:lstStyle/>
          <a:p>
            <a:r>
              <a:rPr lang="fr-FR" sz="2400" dirty="0" smtClean="0"/>
              <a:t>Identification </a:t>
            </a:r>
            <a:r>
              <a:rPr lang="fr-FR" sz="2400" dirty="0"/>
              <a:t>de </a:t>
            </a:r>
            <a:r>
              <a:rPr lang="fr-FR" sz="2400" dirty="0" err="1"/>
              <a:t>meta</a:t>
            </a:r>
            <a:r>
              <a:rPr lang="fr-FR" sz="2400" dirty="0"/>
              <a:t>-profil </a:t>
            </a:r>
            <a:r>
              <a:rPr lang="fr-FR" sz="2400" dirty="0" smtClean="0"/>
              <a:t>de propriétaires</a:t>
            </a:r>
            <a:endParaRPr lang="fr-FR" sz="2400" dirty="0"/>
          </a:p>
        </p:txBody>
      </p:sp>
      <p:graphicFrame>
        <p:nvGraphicFramePr>
          <p:cNvPr id="4" name="Espace réservé du contenu 3"/>
          <p:cNvGraphicFramePr>
            <a:graphicFrameLocks/>
          </p:cNvGraphicFramePr>
          <p:nvPr>
            <p:extLst>
              <p:ext uri="{D42A27DB-BD31-4B8C-83A1-F6EECF244321}">
                <p14:modId xmlns:p14="http://schemas.microsoft.com/office/powerpoint/2010/main" val="3780903071"/>
              </p:ext>
            </p:extLst>
          </p:nvPr>
        </p:nvGraphicFramePr>
        <p:xfrm>
          <a:off x="319839" y="1893025"/>
          <a:ext cx="8491014" cy="3465107"/>
        </p:xfrm>
        <a:graphic>
          <a:graphicData uri="http://schemas.openxmlformats.org/drawingml/2006/table">
            <a:tbl>
              <a:tblPr firstRow="1" firstCol="1" bandRow="1">
                <a:tableStyleId>{5C22544A-7EE6-4342-B048-85BDC9FD1C3A}</a:tableStyleId>
              </a:tblPr>
              <a:tblGrid>
                <a:gridCol w="2160239">
                  <a:extLst>
                    <a:ext uri="{9D8B030D-6E8A-4147-A177-3AD203B41FA5}">
                      <a16:colId xmlns:a16="http://schemas.microsoft.com/office/drawing/2014/main" val="20000"/>
                    </a:ext>
                  </a:extLst>
                </a:gridCol>
                <a:gridCol w="6330775">
                  <a:extLst>
                    <a:ext uri="{9D8B030D-6E8A-4147-A177-3AD203B41FA5}">
                      <a16:colId xmlns:a16="http://schemas.microsoft.com/office/drawing/2014/main" val="20001"/>
                    </a:ext>
                  </a:extLst>
                </a:gridCol>
              </a:tblGrid>
              <a:tr h="273359">
                <a:tc>
                  <a:txBody>
                    <a:bodyPr/>
                    <a:lstStyle/>
                    <a:p>
                      <a:pPr algn="l">
                        <a:spcAft>
                          <a:spcPts val="0"/>
                        </a:spcAft>
                      </a:pPr>
                      <a:r>
                        <a:rPr lang="en-GB" sz="1600" b="0" dirty="0" smtClean="0">
                          <a:solidFill>
                            <a:schemeClr val="tx1"/>
                          </a:solidFill>
                          <a:effectLst/>
                        </a:rPr>
                        <a:t>Type </a:t>
                      </a:r>
                      <a:endParaRPr lang="fr-FR" sz="1600" b="0" dirty="0">
                        <a:solidFill>
                          <a:schemeClr val="tx1"/>
                        </a:solidFill>
                        <a:effectLst/>
                        <a:latin typeface="Calibri"/>
                        <a:ea typeface="Calibri"/>
                        <a:cs typeface="Calibri"/>
                      </a:endParaRPr>
                    </a:p>
                  </a:txBody>
                  <a:tcPr marL="30206" marR="30206" marT="0" marB="0"/>
                </a:tc>
                <a:tc>
                  <a:txBody>
                    <a:bodyPr/>
                    <a:lstStyle/>
                    <a:p>
                      <a:pPr algn="l">
                        <a:spcAft>
                          <a:spcPts val="0"/>
                        </a:spcAft>
                      </a:pPr>
                      <a:endParaRPr lang="fr-FR" sz="1200" dirty="0">
                        <a:solidFill>
                          <a:schemeClr val="tx1"/>
                        </a:solidFill>
                        <a:effectLst/>
                        <a:latin typeface="Calibri"/>
                        <a:ea typeface="Calibri"/>
                        <a:cs typeface="Calibri"/>
                      </a:endParaRPr>
                    </a:p>
                  </a:txBody>
                  <a:tcPr marL="30206" marR="30206" marT="0" marB="0"/>
                </a:tc>
                <a:extLst>
                  <a:ext uri="{0D108BD9-81ED-4DB2-BD59-A6C34878D82A}">
                    <a16:rowId xmlns:a16="http://schemas.microsoft.com/office/drawing/2014/main" val="10000"/>
                  </a:ext>
                </a:extLst>
              </a:tr>
              <a:tr h="820076">
                <a:tc>
                  <a:txBody>
                    <a:bodyPr/>
                    <a:lstStyle/>
                    <a:p>
                      <a:pPr algn="l">
                        <a:spcAft>
                          <a:spcPts val="0"/>
                        </a:spcAft>
                      </a:pPr>
                      <a:r>
                        <a:rPr lang="en-GB" sz="1600" b="0" dirty="0">
                          <a:solidFill>
                            <a:schemeClr val="tx1"/>
                          </a:solidFill>
                          <a:effectLst/>
                        </a:rPr>
                        <a:t>T1 “Optimizers” (Economy-oriented) </a:t>
                      </a:r>
                      <a:endParaRPr lang="fr-FR" sz="1600" b="0" dirty="0">
                        <a:solidFill>
                          <a:schemeClr val="tx1"/>
                        </a:solidFill>
                        <a:effectLst/>
                        <a:latin typeface="Calibri"/>
                        <a:ea typeface="Calibri"/>
                        <a:cs typeface="Calibri"/>
                      </a:endParaRPr>
                    </a:p>
                  </a:txBody>
                  <a:tcPr marL="30206" marR="30206" marT="0" marB="0"/>
                </a:tc>
                <a:tc>
                  <a:txBody>
                    <a:bodyPr/>
                    <a:lstStyle/>
                    <a:p>
                      <a:pPr marL="179388" lvl="0" indent="-160338" algn="l">
                        <a:spcAft>
                          <a:spcPts val="0"/>
                        </a:spcAft>
                        <a:buFont typeface="Symbol"/>
                        <a:buChar char=""/>
                      </a:pPr>
                      <a:r>
                        <a:rPr lang="fr-FR" sz="1200" noProof="0" dirty="0" smtClean="0">
                          <a:solidFill>
                            <a:srgbClr val="FF0000"/>
                          </a:solidFill>
                          <a:effectLst/>
                        </a:rPr>
                        <a:t>“businessmen” (LT), “Forest entrepreneurs” (SE); “Grands propriétaires ” (FR, GR), “Forest </a:t>
                      </a:r>
                      <a:r>
                        <a:rPr lang="fr-FR" sz="1200" noProof="0" dirty="0" err="1" smtClean="0">
                          <a:solidFill>
                            <a:srgbClr val="FF0000"/>
                          </a:solidFill>
                          <a:effectLst/>
                        </a:rPr>
                        <a:t>farmer</a:t>
                      </a:r>
                      <a:r>
                        <a:rPr lang="fr-FR" sz="1200" noProof="0" dirty="0" smtClean="0">
                          <a:solidFill>
                            <a:srgbClr val="FF0000"/>
                          </a:solidFill>
                          <a:effectLst/>
                        </a:rPr>
                        <a:t>” (IE)</a:t>
                      </a:r>
                    </a:p>
                    <a:p>
                      <a:pPr marL="179388" lvl="0" indent="-160338" algn="l">
                        <a:spcAft>
                          <a:spcPts val="0"/>
                        </a:spcAft>
                        <a:buFont typeface="Symbol"/>
                        <a:buChar char=""/>
                      </a:pPr>
                      <a:r>
                        <a:rPr lang="fr-FR" sz="1200" noProof="0" dirty="0" smtClean="0">
                          <a:effectLst/>
                        </a:rPr>
                        <a:t>Grande propriété</a:t>
                      </a:r>
                      <a:r>
                        <a:rPr lang="fr-FR" sz="1200" baseline="0" noProof="0" dirty="0" smtClean="0">
                          <a:effectLst/>
                        </a:rPr>
                        <a:t>, leader actifs dans les réseaux de vulgarisation, innovateur </a:t>
                      </a:r>
                    </a:p>
                    <a:p>
                      <a:pPr marL="179388" lvl="0" indent="-160338" algn="l">
                        <a:spcAft>
                          <a:spcPts val="0"/>
                        </a:spcAft>
                        <a:buFont typeface="Symbol"/>
                        <a:buChar char=""/>
                      </a:pPr>
                      <a:r>
                        <a:rPr lang="fr-FR" sz="1200" baseline="0" noProof="0" dirty="0" smtClean="0">
                          <a:effectLst/>
                        </a:rPr>
                        <a:t>Rentabilité/productivité comme critère de performance, </a:t>
                      </a:r>
                    </a:p>
                  </a:txBody>
                  <a:tcPr marL="30206" marR="30206" marT="0" marB="0"/>
                </a:tc>
                <a:extLst>
                  <a:ext uri="{0D108BD9-81ED-4DB2-BD59-A6C34878D82A}">
                    <a16:rowId xmlns:a16="http://schemas.microsoft.com/office/drawing/2014/main" val="10001"/>
                  </a:ext>
                </a:extLst>
              </a:tr>
              <a:tr h="820076">
                <a:tc>
                  <a:txBody>
                    <a:bodyPr/>
                    <a:lstStyle/>
                    <a:p>
                      <a:pPr algn="l">
                        <a:spcAft>
                          <a:spcPts val="0"/>
                        </a:spcAft>
                      </a:pPr>
                      <a:r>
                        <a:rPr lang="en-GB" sz="1600" b="0" dirty="0">
                          <a:solidFill>
                            <a:schemeClr val="tx1"/>
                          </a:solidFill>
                          <a:effectLst/>
                        </a:rPr>
                        <a:t>T2 </a:t>
                      </a:r>
                      <a:r>
                        <a:rPr lang="en-GB" sz="1600" b="0" dirty="0" smtClean="0">
                          <a:solidFill>
                            <a:schemeClr val="tx1"/>
                          </a:solidFill>
                          <a:effectLst/>
                        </a:rPr>
                        <a:t>“traditionalist ” (tradition oriented</a:t>
                      </a:r>
                      <a:r>
                        <a:rPr lang="en-GB" sz="1600" b="0" dirty="0">
                          <a:solidFill>
                            <a:schemeClr val="tx1"/>
                          </a:solidFill>
                          <a:effectLst/>
                        </a:rPr>
                        <a:t>) </a:t>
                      </a:r>
                      <a:endParaRPr lang="fr-FR" sz="1600" b="0" dirty="0">
                        <a:solidFill>
                          <a:schemeClr val="tx1"/>
                        </a:solidFill>
                        <a:effectLst/>
                        <a:latin typeface="Calibri"/>
                        <a:ea typeface="Calibri"/>
                        <a:cs typeface="Calibri"/>
                      </a:endParaRPr>
                    </a:p>
                  </a:txBody>
                  <a:tcPr marL="30206" marR="30206" marT="0" marB="0"/>
                </a:tc>
                <a:tc>
                  <a:txBody>
                    <a:bodyPr/>
                    <a:lstStyle/>
                    <a:p>
                      <a:pPr marL="179388" lvl="0" indent="-160338" algn="l" defTabSz="914400" rtl="0" eaLnBrk="1" latinLnBrk="0" hangingPunct="1">
                        <a:spcAft>
                          <a:spcPts val="0"/>
                        </a:spcAft>
                        <a:buFont typeface="Symbol"/>
                        <a:buChar char=""/>
                      </a:pPr>
                      <a:r>
                        <a:rPr lang="fr-FR" sz="1200" kern="1200" dirty="0" smtClean="0">
                          <a:solidFill>
                            <a:srgbClr val="FF0000"/>
                          </a:solidFill>
                          <a:effectLst/>
                          <a:latin typeface="+mn-lt"/>
                          <a:ea typeface="+mn-ea"/>
                          <a:cs typeface="+mn-cs"/>
                        </a:rPr>
                        <a:t>“Gestionnaire</a:t>
                      </a:r>
                      <a:r>
                        <a:rPr lang="fr-FR" sz="1200" kern="1200" baseline="0" dirty="0" smtClean="0">
                          <a:solidFill>
                            <a:srgbClr val="FF0000"/>
                          </a:solidFill>
                          <a:effectLst/>
                          <a:latin typeface="+mn-lt"/>
                          <a:ea typeface="+mn-ea"/>
                          <a:cs typeface="+mn-cs"/>
                        </a:rPr>
                        <a:t> bon père de famille”  </a:t>
                      </a:r>
                      <a:r>
                        <a:rPr lang="fr-FR" sz="1200" kern="1200" dirty="0" smtClean="0">
                          <a:solidFill>
                            <a:srgbClr val="FF0000"/>
                          </a:solidFill>
                          <a:effectLst/>
                          <a:latin typeface="+mn-lt"/>
                          <a:ea typeface="+mn-ea"/>
                          <a:cs typeface="+mn-cs"/>
                        </a:rPr>
                        <a:t>(FR), “</a:t>
                      </a:r>
                      <a:r>
                        <a:rPr lang="fr-FR" sz="1200" kern="1200" dirty="0" err="1" smtClean="0">
                          <a:solidFill>
                            <a:srgbClr val="FF0000"/>
                          </a:solidFill>
                          <a:effectLst/>
                          <a:latin typeface="+mn-lt"/>
                          <a:ea typeface="+mn-ea"/>
                          <a:cs typeface="+mn-cs"/>
                        </a:rPr>
                        <a:t>household</a:t>
                      </a:r>
                      <a:r>
                        <a:rPr lang="fr-FR" sz="1200" kern="1200" dirty="0" smtClean="0">
                          <a:solidFill>
                            <a:srgbClr val="FF0000"/>
                          </a:solidFill>
                          <a:effectLst/>
                          <a:latin typeface="+mn-lt"/>
                          <a:ea typeface="+mn-ea"/>
                          <a:cs typeface="+mn-cs"/>
                        </a:rPr>
                        <a:t> </a:t>
                      </a:r>
                      <a:r>
                        <a:rPr lang="fr-FR" sz="1200" kern="1200" dirty="0" err="1" smtClean="0">
                          <a:solidFill>
                            <a:srgbClr val="FF0000"/>
                          </a:solidFill>
                          <a:effectLst/>
                          <a:latin typeface="+mn-lt"/>
                          <a:ea typeface="+mn-ea"/>
                          <a:cs typeface="+mn-cs"/>
                        </a:rPr>
                        <a:t>FOw</a:t>
                      </a:r>
                      <a:r>
                        <a:rPr lang="fr-FR" sz="1200" kern="1200" dirty="0" smtClean="0">
                          <a:solidFill>
                            <a:srgbClr val="FF0000"/>
                          </a:solidFill>
                          <a:effectLst/>
                          <a:latin typeface="+mn-lt"/>
                          <a:ea typeface="+mn-ea"/>
                          <a:cs typeface="+mn-cs"/>
                        </a:rPr>
                        <a:t>”(LT), “</a:t>
                      </a:r>
                      <a:r>
                        <a:rPr lang="fr-FR" sz="1200" kern="1200" dirty="0" err="1" smtClean="0">
                          <a:solidFill>
                            <a:srgbClr val="FF0000"/>
                          </a:solidFill>
                          <a:effectLst/>
                          <a:latin typeface="+mn-lt"/>
                          <a:ea typeface="+mn-ea"/>
                          <a:cs typeface="+mn-cs"/>
                        </a:rPr>
                        <a:t>family</a:t>
                      </a:r>
                      <a:r>
                        <a:rPr lang="fr-FR" sz="1200" kern="1200" dirty="0" smtClean="0">
                          <a:solidFill>
                            <a:srgbClr val="FF0000"/>
                          </a:solidFill>
                          <a:effectLst/>
                          <a:latin typeface="+mn-lt"/>
                          <a:ea typeface="+mn-ea"/>
                          <a:cs typeface="+mn-cs"/>
                        </a:rPr>
                        <a:t> </a:t>
                      </a:r>
                      <a:r>
                        <a:rPr lang="fr-FR" sz="1200" kern="1200" dirty="0" err="1" smtClean="0">
                          <a:solidFill>
                            <a:srgbClr val="FF0000"/>
                          </a:solidFill>
                          <a:effectLst/>
                          <a:latin typeface="+mn-lt"/>
                          <a:ea typeface="+mn-ea"/>
                          <a:cs typeface="+mn-cs"/>
                        </a:rPr>
                        <a:t>FOw</a:t>
                      </a:r>
                      <a:r>
                        <a:rPr lang="fr-FR" sz="1200" kern="1200" dirty="0" smtClean="0">
                          <a:solidFill>
                            <a:srgbClr val="FF0000"/>
                          </a:solidFill>
                          <a:effectLst/>
                          <a:latin typeface="+mn-lt"/>
                          <a:ea typeface="+mn-ea"/>
                          <a:cs typeface="+mn-cs"/>
                        </a:rPr>
                        <a:t>” (SE), “multi-objective </a:t>
                      </a:r>
                      <a:r>
                        <a:rPr lang="fr-FR" sz="1200" kern="1200" dirty="0" err="1" smtClean="0">
                          <a:solidFill>
                            <a:srgbClr val="FF0000"/>
                          </a:solidFill>
                          <a:effectLst/>
                          <a:latin typeface="+mn-lt"/>
                          <a:ea typeface="+mn-ea"/>
                          <a:cs typeface="+mn-cs"/>
                        </a:rPr>
                        <a:t>FOw</a:t>
                      </a:r>
                      <a:r>
                        <a:rPr lang="fr-FR" sz="1200" kern="1200" dirty="0" smtClean="0">
                          <a:solidFill>
                            <a:srgbClr val="FF0000"/>
                          </a:solidFill>
                          <a:effectLst/>
                          <a:latin typeface="+mn-lt"/>
                          <a:ea typeface="+mn-ea"/>
                          <a:cs typeface="+mn-cs"/>
                        </a:rPr>
                        <a:t>” (IT)</a:t>
                      </a:r>
                    </a:p>
                    <a:p>
                      <a:pPr marL="179388" lvl="0" indent="-160338" algn="l" defTabSz="914400" rtl="0" eaLnBrk="1" latinLnBrk="0" hangingPunct="1">
                        <a:spcAft>
                          <a:spcPts val="0"/>
                        </a:spcAft>
                        <a:buFont typeface="Symbol"/>
                        <a:buChar char=""/>
                      </a:pPr>
                      <a:r>
                        <a:rPr lang="fr-FR" sz="1200" kern="1200" noProof="0" dirty="0" smtClean="0">
                          <a:solidFill>
                            <a:schemeClr val="dk1"/>
                          </a:solidFill>
                          <a:effectLst/>
                          <a:latin typeface="+mn-lt"/>
                          <a:ea typeface="+mn-ea"/>
                          <a:cs typeface="+mn-cs"/>
                        </a:rPr>
                        <a:t>Petite moyenne</a:t>
                      </a:r>
                      <a:r>
                        <a:rPr lang="fr-FR" sz="1200" kern="1200" baseline="0" noProof="0" dirty="0" smtClean="0">
                          <a:solidFill>
                            <a:schemeClr val="dk1"/>
                          </a:solidFill>
                          <a:effectLst/>
                          <a:latin typeface="+mn-lt"/>
                          <a:ea typeface="+mn-ea"/>
                          <a:cs typeface="+mn-cs"/>
                        </a:rPr>
                        <a:t> propriété forestière, intégré dans réseau de pairs mais pas leader</a:t>
                      </a:r>
                      <a:endParaRPr lang="fr-FR" sz="1200" kern="1200" noProof="0" dirty="0" smtClean="0">
                        <a:solidFill>
                          <a:schemeClr val="dk1"/>
                        </a:solidFill>
                        <a:effectLst/>
                        <a:latin typeface="+mn-lt"/>
                        <a:ea typeface="+mn-ea"/>
                        <a:cs typeface="+mn-cs"/>
                      </a:endParaRPr>
                    </a:p>
                    <a:p>
                      <a:pPr marL="179388" lvl="0" indent="-160338" algn="l" defTabSz="914400" rtl="0" eaLnBrk="1" latinLnBrk="0" hangingPunct="1">
                        <a:spcAft>
                          <a:spcPts val="0"/>
                        </a:spcAft>
                        <a:buFont typeface="Symbol"/>
                        <a:buChar char=""/>
                      </a:pPr>
                      <a:r>
                        <a:rPr lang="fr-FR" sz="1200" kern="1200" noProof="0" dirty="0" smtClean="0">
                          <a:solidFill>
                            <a:schemeClr val="dk1"/>
                          </a:solidFill>
                          <a:effectLst/>
                          <a:latin typeface="+mn-lt"/>
                          <a:ea typeface="+mn-ea"/>
                          <a:cs typeface="+mn-cs"/>
                        </a:rPr>
                        <a:t>Attachés</a:t>
                      </a:r>
                      <a:r>
                        <a:rPr lang="fr-FR" sz="1200" kern="1200" baseline="0" noProof="0" dirty="0" smtClean="0">
                          <a:solidFill>
                            <a:schemeClr val="dk1"/>
                          </a:solidFill>
                          <a:effectLst/>
                          <a:latin typeface="+mn-lt"/>
                          <a:ea typeface="+mn-ea"/>
                          <a:cs typeface="+mn-cs"/>
                        </a:rPr>
                        <a:t> à pratiques </a:t>
                      </a:r>
                      <a:r>
                        <a:rPr lang="fr-FR" sz="1200" kern="1200" baseline="0" noProof="0" dirty="0" err="1" smtClean="0">
                          <a:solidFill>
                            <a:schemeClr val="dk1"/>
                          </a:solidFill>
                          <a:effectLst/>
                          <a:latin typeface="+mn-lt"/>
                          <a:ea typeface="+mn-ea"/>
                          <a:cs typeface="+mn-cs"/>
                        </a:rPr>
                        <a:t>routinisées</a:t>
                      </a:r>
                      <a:r>
                        <a:rPr lang="fr-FR" sz="1200" kern="1200" baseline="0" noProof="0" dirty="0" smtClean="0">
                          <a:solidFill>
                            <a:schemeClr val="dk1"/>
                          </a:solidFill>
                          <a:effectLst/>
                          <a:latin typeface="+mn-lt"/>
                          <a:ea typeface="+mn-ea"/>
                          <a:cs typeface="+mn-cs"/>
                        </a:rPr>
                        <a:t>, testés par expérience des prédécesseurs </a:t>
                      </a:r>
                    </a:p>
                  </a:txBody>
                  <a:tcPr marL="30206" marR="30206" marT="0" marB="0"/>
                </a:tc>
                <a:extLst>
                  <a:ext uri="{0D108BD9-81ED-4DB2-BD59-A6C34878D82A}">
                    <a16:rowId xmlns:a16="http://schemas.microsoft.com/office/drawing/2014/main" val="10002"/>
                  </a:ext>
                </a:extLst>
              </a:tr>
              <a:tr h="820076">
                <a:tc>
                  <a:txBody>
                    <a:bodyPr/>
                    <a:lstStyle/>
                    <a:p>
                      <a:pPr algn="l">
                        <a:spcAft>
                          <a:spcPts val="0"/>
                        </a:spcAft>
                      </a:pPr>
                      <a:r>
                        <a:rPr lang="en-GB" sz="1600" b="0" dirty="0">
                          <a:solidFill>
                            <a:schemeClr val="tx1"/>
                          </a:solidFill>
                          <a:effectLst/>
                        </a:rPr>
                        <a:t>T3 “Passives” (</a:t>
                      </a:r>
                      <a:r>
                        <a:rPr lang="en-GB" sz="1600" b="0" dirty="0" smtClean="0">
                          <a:solidFill>
                            <a:schemeClr val="tx1"/>
                          </a:solidFill>
                          <a:effectLst/>
                        </a:rPr>
                        <a:t>Outsider/passive</a:t>
                      </a:r>
                      <a:r>
                        <a:rPr lang="en-GB" sz="1600" b="0" dirty="0">
                          <a:solidFill>
                            <a:schemeClr val="tx1"/>
                          </a:solidFill>
                          <a:effectLst/>
                        </a:rPr>
                        <a:t>) </a:t>
                      </a:r>
                      <a:endParaRPr lang="fr-FR" sz="1600" b="0" dirty="0">
                        <a:solidFill>
                          <a:schemeClr val="tx1"/>
                        </a:solidFill>
                        <a:effectLst/>
                        <a:latin typeface="Calibri"/>
                        <a:ea typeface="Calibri"/>
                        <a:cs typeface="Calibri"/>
                      </a:endParaRPr>
                    </a:p>
                  </a:txBody>
                  <a:tcPr marL="30206" marR="30206" marT="0" marB="0"/>
                </a:tc>
                <a:tc>
                  <a:txBody>
                    <a:bodyPr/>
                    <a:lstStyle/>
                    <a:p>
                      <a:pPr marL="179388" lvl="0" indent="-160338" algn="l" defTabSz="914400" rtl="0" eaLnBrk="1" latinLnBrk="0" hangingPunct="1">
                        <a:spcAft>
                          <a:spcPts val="0"/>
                        </a:spcAft>
                        <a:buFont typeface="Symbol"/>
                        <a:buChar char=""/>
                      </a:pPr>
                      <a:r>
                        <a:rPr lang="fr-FR" sz="1200" kern="1200" dirty="0" smtClean="0">
                          <a:solidFill>
                            <a:srgbClr val="FF0000"/>
                          </a:solidFill>
                          <a:effectLst/>
                          <a:latin typeface="+mn-lt"/>
                          <a:ea typeface="+mn-ea"/>
                          <a:cs typeface="+mn-cs"/>
                        </a:rPr>
                        <a:t>“Passif/absentéiste” (FR), “ad hoc </a:t>
                      </a:r>
                      <a:r>
                        <a:rPr lang="fr-FR" sz="1200" kern="1200" dirty="0" err="1" smtClean="0">
                          <a:solidFill>
                            <a:srgbClr val="FF0000"/>
                          </a:solidFill>
                          <a:effectLst/>
                          <a:latin typeface="+mn-lt"/>
                          <a:ea typeface="+mn-ea"/>
                          <a:cs typeface="+mn-cs"/>
                        </a:rPr>
                        <a:t>owner</a:t>
                      </a:r>
                      <a:r>
                        <a:rPr lang="fr-FR" sz="1200" kern="1200" dirty="0" smtClean="0">
                          <a:solidFill>
                            <a:srgbClr val="FF0000"/>
                          </a:solidFill>
                          <a:effectLst/>
                          <a:latin typeface="+mn-lt"/>
                          <a:ea typeface="+mn-ea"/>
                          <a:cs typeface="+mn-cs"/>
                        </a:rPr>
                        <a:t>” (LT), “</a:t>
                      </a:r>
                      <a:r>
                        <a:rPr lang="fr-FR" sz="1200" kern="1200" dirty="0" err="1" smtClean="0">
                          <a:solidFill>
                            <a:srgbClr val="FF0000"/>
                          </a:solidFill>
                          <a:effectLst/>
                          <a:latin typeface="+mn-lt"/>
                          <a:ea typeface="+mn-ea"/>
                          <a:cs typeface="+mn-cs"/>
                        </a:rPr>
                        <a:t>neglecting</a:t>
                      </a:r>
                      <a:r>
                        <a:rPr lang="fr-FR" sz="1200" kern="1200" dirty="0" smtClean="0">
                          <a:solidFill>
                            <a:srgbClr val="FF0000"/>
                          </a:solidFill>
                          <a:effectLst/>
                          <a:latin typeface="+mn-lt"/>
                          <a:ea typeface="+mn-ea"/>
                          <a:cs typeface="+mn-cs"/>
                        </a:rPr>
                        <a:t> </a:t>
                      </a:r>
                      <a:r>
                        <a:rPr lang="fr-FR" sz="1200" kern="1200" dirty="0" err="1" smtClean="0">
                          <a:solidFill>
                            <a:srgbClr val="FF0000"/>
                          </a:solidFill>
                          <a:effectLst/>
                          <a:latin typeface="+mn-lt"/>
                          <a:ea typeface="+mn-ea"/>
                          <a:cs typeface="+mn-cs"/>
                        </a:rPr>
                        <a:t>famer</a:t>
                      </a:r>
                      <a:r>
                        <a:rPr lang="fr-FR" sz="1200" kern="1200" dirty="0" smtClean="0">
                          <a:solidFill>
                            <a:srgbClr val="FF0000"/>
                          </a:solidFill>
                          <a:effectLst/>
                          <a:latin typeface="+mn-lt"/>
                          <a:ea typeface="+mn-ea"/>
                          <a:cs typeface="+mn-cs"/>
                        </a:rPr>
                        <a:t>” (IE), “</a:t>
                      </a:r>
                      <a:r>
                        <a:rPr lang="fr-FR" sz="1200" kern="1200" dirty="0" err="1" smtClean="0">
                          <a:solidFill>
                            <a:srgbClr val="FF0000"/>
                          </a:solidFill>
                          <a:effectLst/>
                          <a:latin typeface="+mn-lt"/>
                          <a:ea typeface="+mn-ea"/>
                          <a:cs typeface="+mn-cs"/>
                        </a:rPr>
                        <a:t>disinterested</a:t>
                      </a:r>
                      <a:r>
                        <a:rPr lang="fr-FR" sz="1200" kern="1200" dirty="0" smtClean="0">
                          <a:solidFill>
                            <a:srgbClr val="FF0000"/>
                          </a:solidFill>
                          <a:effectLst/>
                          <a:latin typeface="+mn-lt"/>
                          <a:ea typeface="+mn-ea"/>
                          <a:cs typeface="+mn-cs"/>
                        </a:rPr>
                        <a:t> </a:t>
                      </a:r>
                      <a:r>
                        <a:rPr lang="fr-FR" sz="1200" kern="1200" dirty="0" err="1" smtClean="0">
                          <a:solidFill>
                            <a:srgbClr val="FF0000"/>
                          </a:solidFill>
                          <a:effectLst/>
                          <a:latin typeface="+mn-lt"/>
                          <a:ea typeface="+mn-ea"/>
                          <a:cs typeface="+mn-cs"/>
                        </a:rPr>
                        <a:t>FOw</a:t>
                      </a:r>
                      <a:r>
                        <a:rPr lang="fr-FR" sz="1200" kern="1200" dirty="0" smtClean="0">
                          <a:solidFill>
                            <a:srgbClr val="FF0000"/>
                          </a:solidFill>
                          <a:effectLst/>
                          <a:latin typeface="+mn-lt"/>
                          <a:ea typeface="+mn-ea"/>
                          <a:cs typeface="+mn-cs"/>
                        </a:rPr>
                        <a:t>” (IT), </a:t>
                      </a:r>
                    </a:p>
                    <a:p>
                      <a:pPr marL="179388" lvl="0" indent="-160338" algn="l" defTabSz="914400" rtl="0" eaLnBrk="1" latinLnBrk="0" hangingPunct="1">
                        <a:spcAft>
                          <a:spcPts val="0"/>
                        </a:spcAft>
                        <a:buFont typeface="Symbol"/>
                        <a:buChar char=""/>
                      </a:pPr>
                      <a:r>
                        <a:rPr lang="fr-FR" sz="1200" kern="1200" dirty="0" smtClean="0">
                          <a:solidFill>
                            <a:schemeClr val="dk1"/>
                          </a:solidFill>
                          <a:effectLst/>
                          <a:latin typeface="+mn-lt"/>
                          <a:ea typeface="+mn-ea"/>
                          <a:cs typeface="+mn-cs"/>
                        </a:rPr>
                        <a:t>Petite propriété, souvent absentéiste, Pas/peu</a:t>
                      </a:r>
                      <a:r>
                        <a:rPr lang="fr-FR" sz="1200" kern="1200" baseline="0" dirty="0" smtClean="0">
                          <a:solidFill>
                            <a:schemeClr val="dk1"/>
                          </a:solidFill>
                          <a:effectLst/>
                          <a:latin typeface="+mn-lt"/>
                          <a:ea typeface="+mn-ea"/>
                          <a:cs typeface="+mn-cs"/>
                        </a:rPr>
                        <a:t> de contact avec réseaux de pairs</a:t>
                      </a:r>
                      <a:endParaRPr lang="fr-FR" sz="1200" kern="1200" dirty="0" smtClean="0">
                        <a:solidFill>
                          <a:schemeClr val="dk1"/>
                        </a:solidFill>
                        <a:effectLst/>
                        <a:latin typeface="+mn-lt"/>
                        <a:ea typeface="+mn-ea"/>
                        <a:cs typeface="+mn-cs"/>
                      </a:endParaRPr>
                    </a:p>
                    <a:p>
                      <a:pPr marL="179388" lvl="0" indent="-160338" algn="l" defTabSz="914400" rtl="0" eaLnBrk="1" latinLnBrk="0" hangingPunct="1">
                        <a:spcAft>
                          <a:spcPts val="0"/>
                        </a:spcAft>
                        <a:buFont typeface="Symbol"/>
                        <a:buChar char=""/>
                      </a:pPr>
                      <a:r>
                        <a:rPr lang="fr-FR" sz="1200" kern="1200" dirty="0" smtClean="0">
                          <a:solidFill>
                            <a:schemeClr val="dk1"/>
                          </a:solidFill>
                          <a:effectLst/>
                          <a:latin typeface="+mn-lt"/>
                          <a:ea typeface="+mn-ea"/>
                          <a:cs typeface="+mn-cs"/>
                        </a:rPr>
                        <a:t>Gestion a minima, pas des “illettrés sylvicoles” mais</a:t>
                      </a:r>
                      <a:r>
                        <a:rPr lang="fr-FR" sz="1200" kern="1200" baseline="0" dirty="0" smtClean="0">
                          <a:solidFill>
                            <a:schemeClr val="dk1"/>
                          </a:solidFill>
                          <a:effectLst/>
                          <a:latin typeface="+mn-lt"/>
                          <a:ea typeface="+mn-ea"/>
                          <a:cs typeface="+mn-cs"/>
                        </a:rPr>
                        <a:t> </a:t>
                      </a:r>
                      <a:r>
                        <a:rPr lang="fr-FR" sz="1200" kern="1200" dirty="0" smtClean="0">
                          <a:solidFill>
                            <a:schemeClr val="dk1"/>
                          </a:solidFill>
                          <a:effectLst/>
                          <a:latin typeface="+mn-lt"/>
                          <a:ea typeface="+mn-ea"/>
                          <a:cs typeface="+mn-cs"/>
                        </a:rPr>
                        <a:t>non-conseillés, </a:t>
                      </a:r>
                    </a:p>
                    <a:p>
                      <a:pPr marL="19050" lvl="0" indent="0" algn="l" defTabSz="914400" rtl="0" eaLnBrk="1" latinLnBrk="0" hangingPunct="1">
                        <a:spcAft>
                          <a:spcPts val="0"/>
                        </a:spcAft>
                        <a:buFont typeface="Symbol"/>
                        <a:buNone/>
                      </a:pPr>
                      <a:endParaRPr lang="fr-FR" sz="1200" kern="1200" dirty="0">
                        <a:solidFill>
                          <a:schemeClr val="dk1"/>
                        </a:solidFill>
                        <a:effectLst/>
                        <a:latin typeface="+mn-lt"/>
                        <a:ea typeface="+mn-ea"/>
                        <a:cs typeface="+mn-cs"/>
                      </a:endParaRPr>
                    </a:p>
                  </a:txBody>
                  <a:tcPr marL="30206" marR="30206" marT="0" marB="0"/>
                </a:tc>
                <a:extLst>
                  <a:ext uri="{0D108BD9-81ED-4DB2-BD59-A6C34878D82A}">
                    <a16:rowId xmlns:a16="http://schemas.microsoft.com/office/drawing/2014/main" val="10003"/>
                  </a:ext>
                </a:extLst>
              </a:tr>
              <a:tr h="722797">
                <a:tc>
                  <a:txBody>
                    <a:bodyPr/>
                    <a:lstStyle/>
                    <a:p>
                      <a:pPr algn="l">
                        <a:spcAft>
                          <a:spcPts val="0"/>
                        </a:spcAft>
                      </a:pPr>
                      <a:r>
                        <a:rPr lang="en-GB" sz="1600" b="0" dirty="0">
                          <a:solidFill>
                            <a:schemeClr val="tx1"/>
                          </a:solidFill>
                          <a:effectLst/>
                        </a:rPr>
                        <a:t>T4 “Environmentalists” (close to </a:t>
                      </a:r>
                      <a:r>
                        <a:rPr lang="en-GB" sz="1600" b="0" dirty="0" smtClean="0">
                          <a:solidFill>
                            <a:schemeClr val="tx1"/>
                          </a:solidFill>
                          <a:effectLst/>
                        </a:rPr>
                        <a:t>nature)</a:t>
                      </a:r>
                      <a:endParaRPr lang="fr-FR" sz="1600" b="0" dirty="0">
                        <a:solidFill>
                          <a:schemeClr val="tx1"/>
                        </a:solidFill>
                        <a:effectLst/>
                        <a:latin typeface="Calibri"/>
                        <a:ea typeface="Calibri"/>
                        <a:cs typeface="Calibri"/>
                      </a:endParaRPr>
                    </a:p>
                  </a:txBody>
                  <a:tcPr marL="30206" marR="30206" marT="0" marB="0"/>
                </a:tc>
                <a:tc>
                  <a:txBody>
                    <a:bodyPr/>
                    <a:lstStyle/>
                    <a:p>
                      <a:pPr marL="179388" lvl="0" indent="-160338" algn="l" defTabSz="914400" rtl="0" eaLnBrk="1" latinLnBrk="0" hangingPunct="1">
                        <a:spcAft>
                          <a:spcPts val="0"/>
                        </a:spcAft>
                        <a:buFont typeface="Symbol"/>
                        <a:buChar char=""/>
                      </a:pPr>
                      <a:r>
                        <a:rPr lang="fr-FR" sz="1200" kern="1200" dirty="0" smtClean="0">
                          <a:solidFill>
                            <a:srgbClr val="FF0000"/>
                          </a:solidFill>
                          <a:effectLst/>
                          <a:latin typeface="+mn-lt"/>
                          <a:ea typeface="+mn-ea"/>
                          <a:cs typeface="+mn-cs"/>
                        </a:rPr>
                        <a:t>“</a:t>
                      </a:r>
                      <a:r>
                        <a:rPr lang="fr-FR" sz="1200" kern="1200" dirty="0" err="1" smtClean="0">
                          <a:solidFill>
                            <a:srgbClr val="FF0000"/>
                          </a:solidFill>
                          <a:effectLst/>
                          <a:latin typeface="+mn-lt"/>
                          <a:ea typeface="+mn-ea"/>
                          <a:cs typeface="+mn-cs"/>
                        </a:rPr>
                        <a:t>Environmentaliste</a:t>
                      </a:r>
                      <a:r>
                        <a:rPr lang="fr-FR" sz="1200" kern="1200" dirty="0" smtClean="0">
                          <a:solidFill>
                            <a:srgbClr val="FF0000"/>
                          </a:solidFill>
                          <a:effectLst/>
                          <a:latin typeface="+mn-lt"/>
                          <a:ea typeface="+mn-ea"/>
                          <a:cs typeface="+mn-cs"/>
                        </a:rPr>
                        <a:t>” (FR), “</a:t>
                      </a:r>
                      <a:r>
                        <a:rPr lang="fr-FR" sz="1200" kern="1200" dirty="0" err="1" smtClean="0">
                          <a:solidFill>
                            <a:srgbClr val="FF0000"/>
                          </a:solidFill>
                          <a:effectLst/>
                          <a:latin typeface="+mn-lt"/>
                          <a:ea typeface="+mn-ea"/>
                          <a:cs typeface="+mn-cs"/>
                        </a:rPr>
                        <a:t>forest</a:t>
                      </a:r>
                      <a:r>
                        <a:rPr lang="fr-FR" sz="1200" kern="1200" dirty="0" smtClean="0">
                          <a:solidFill>
                            <a:srgbClr val="FF0000"/>
                          </a:solidFill>
                          <a:effectLst/>
                          <a:latin typeface="+mn-lt"/>
                          <a:ea typeface="+mn-ea"/>
                          <a:cs typeface="+mn-cs"/>
                        </a:rPr>
                        <a:t> lover” (LT), “green values” </a:t>
                      </a:r>
                      <a:r>
                        <a:rPr lang="fr-FR" sz="1200" kern="1200" dirty="0" err="1" smtClean="0">
                          <a:solidFill>
                            <a:srgbClr val="FF0000"/>
                          </a:solidFill>
                          <a:effectLst/>
                          <a:latin typeface="+mn-lt"/>
                          <a:ea typeface="+mn-ea"/>
                          <a:cs typeface="+mn-cs"/>
                        </a:rPr>
                        <a:t>FOw</a:t>
                      </a:r>
                      <a:r>
                        <a:rPr lang="fr-FR" sz="1200" kern="1200" dirty="0" smtClean="0">
                          <a:solidFill>
                            <a:srgbClr val="FF0000"/>
                          </a:solidFill>
                          <a:effectLst/>
                          <a:latin typeface="+mn-lt"/>
                          <a:ea typeface="+mn-ea"/>
                          <a:cs typeface="+mn-cs"/>
                        </a:rPr>
                        <a:t> (SE</a:t>
                      </a:r>
                      <a:r>
                        <a:rPr lang="fr-FR" sz="1200" kern="1200" dirty="0" smtClean="0">
                          <a:solidFill>
                            <a:schemeClr val="dk1"/>
                          </a:solidFill>
                          <a:effectLst/>
                          <a:latin typeface="+mn-lt"/>
                          <a:ea typeface="+mn-ea"/>
                          <a:cs typeface="+mn-cs"/>
                        </a:rPr>
                        <a:t>), </a:t>
                      </a:r>
                    </a:p>
                    <a:p>
                      <a:pPr marL="179388" lvl="0" indent="-160338" algn="l" defTabSz="914400" rtl="0" eaLnBrk="1" latinLnBrk="0" hangingPunct="1">
                        <a:spcAft>
                          <a:spcPts val="0"/>
                        </a:spcAft>
                        <a:buFont typeface="Symbol"/>
                        <a:buChar char=""/>
                      </a:pPr>
                      <a:r>
                        <a:rPr lang="fr-FR" sz="1200" kern="1200" dirty="0" smtClean="0">
                          <a:solidFill>
                            <a:schemeClr val="dk1"/>
                          </a:solidFill>
                          <a:effectLst/>
                          <a:latin typeface="+mn-lt"/>
                          <a:ea typeface="+mn-ea"/>
                          <a:cs typeface="+mn-cs"/>
                        </a:rPr>
                        <a:t>Double objectif rentabilité</a:t>
                      </a:r>
                      <a:r>
                        <a:rPr lang="fr-FR" sz="1200" kern="1200" baseline="0" dirty="0" smtClean="0">
                          <a:solidFill>
                            <a:schemeClr val="dk1"/>
                          </a:solidFill>
                          <a:effectLst/>
                          <a:latin typeface="+mn-lt"/>
                          <a:ea typeface="+mn-ea"/>
                          <a:cs typeface="+mn-cs"/>
                        </a:rPr>
                        <a:t> économique et protection de l’</a:t>
                      </a:r>
                      <a:r>
                        <a:rPr lang="fr-FR" sz="1200" kern="1200" baseline="0" dirty="0" err="1" smtClean="0">
                          <a:solidFill>
                            <a:schemeClr val="dk1"/>
                          </a:solidFill>
                          <a:effectLst/>
                          <a:latin typeface="+mn-lt"/>
                          <a:ea typeface="+mn-ea"/>
                          <a:cs typeface="+mn-cs"/>
                        </a:rPr>
                        <a:t>environnemetn</a:t>
                      </a:r>
                      <a:r>
                        <a:rPr lang="fr-FR" sz="1200" kern="1200" baseline="0" dirty="0" smtClean="0">
                          <a:solidFill>
                            <a:schemeClr val="dk1"/>
                          </a:solidFill>
                          <a:effectLst/>
                          <a:latin typeface="+mn-lt"/>
                          <a:ea typeface="+mn-ea"/>
                          <a:cs typeface="+mn-cs"/>
                        </a:rPr>
                        <a:t>/ résilience du peuplement </a:t>
                      </a:r>
                    </a:p>
                    <a:p>
                      <a:pPr marL="179388" lvl="0" indent="-160338" algn="l" defTabSz="914400" rtl="0" eaLnBrk="1" latinLnBrk="0" hangingPunct="1">
                        <a:spcAft>
                          <a:spcPts val="0"/>
                        </a:spcAft>
                        <a:buFont typeface="Symbol"/>
                        <a:buChar char=""/>
                      </a:pPr>
                      <a:r>
                        <a:rPr lang="fr-FR" sz="1200" kern="1200" baseline="0" dirty="0" smtClean="0">
                          <a:solidFill>
                            <a:schemeClr val="dk1"/>
                          </a:solidFill>
                          <a:effectLst/>
                          <a:latin typeface="+mn-lt"/>
                          <a:ea typeface="+mn-ea"/>
                          <a:cs typeface="+mn-cs"/>
                        </a:rPr>
                        <a:t>Adepte de mode de gestion alternative, diversification des mode de gestion</a:t>
                      </a:r>
                      <a:endParaRPr lang="fr-FR" sz="1200" kern="1200" dirty="0" smtClean="0">
                        <a:solidFill>
                          <a:schemeClr val="dk1"/>
                        </a:solidFill>
                        <a:effectLst/>
                        <a:latin typeface="+mn-lt"/>
                        <a:ea typeface="+mn-ea"/>
                        <a:cs typeface="+mn-cs"/>
                      </a:endParaRPr>
                    </a:p>
                  </a:txBody>
                  <a:tcPr marL="30206" marR="30206" marT="0" marB="0"/>
                </a:tc>
                <a:extLst>
                  <a:ext uri="{0D108BD9-81ED-4DB2-BD59-A6C34878D82A}">
                    <a16:rowId xmlns:a16="http://schemas.microsoft.com/office/drawing/2014/main" val="10004"/>
                  </a:ext>
                </a:extLst>
              </a:tr>
            </a:tbl>
          </a:graphicData>
        </a:graphic>
      </p:graphicFrame>
      <p:sp>
        <p:nvSpPr>
          <p:cNvPr id="3" name="ZoneTexte 2"/>
          <p:cNvSpPr txBox="1"/>
          <p:nvPr/>
        </p:nvSpPr>
        <p:spPr>
          <a:xfrm>
            <a:off x="755576" y="5544832"/>
            <a:ext cx="8096383" cy="584775"/>
          </a:xfrm>
          <a:prstGeom prst="rect">
            <a:avLst/>
          </a:prstGeom>
          <a:solidFill>
            <a:srgbClr val="FFC000"/>
          </a:solidFill>
        </p:spPr>
        <p:txBody>
          <a:bodyPr wrap="square" rtlCol="0">
            <a:spAutoFit/>
          </a:bodyPr>
          <a:lstStyle/>
          <a:p>
            <a:pPr algn="ctr"/>
            <a:r>
              <a:rPr lang="fr-FR" sz="1600" b="1" dirty="0" smtClean="0"/>
              <a:t>Tension </a:t>
            </a:r>
            <a:r>
              <a:rPr lang="fr-FR" sz="1600" b="1" dirty="0"/>
              <a:t>entre </a:t>
            </a:r>
            <a:r>
              <a:rPr lang="fr-FR" sz="1600" b="1" dirty="0" smtClean="0"/>
              <a:t>généralisation/simplification </a:t>
            </a:r>
            <a:r>
              <a:rPr lang="fr-FR" sz="1600" b="1" dirty="0"/>
              <a:t>vs affinement/dispersion des </a:t>
            </a:r>
            <a:r>
              <a:rPr lang="fr-FR" sz="1600" b="1" dirty="0" smtClean="0"/>
              <a:t>profils</a:t>
            </a:r>
          </a:p>
          <a:p>
            <a:pPr algn="ctr"/>
            <a:r>
              <a:rPr lang="fr-FR" sz="1600" b="1" dirty="0" smtClean="0"/>
              <a:t>Individu « multiple » : caractérisation vs réduction</a:t>
            </a:r>
            <a:endParaRPr lang="fr-FR" sz="1400" b="1" dirty="0"/>
          </a:p>
        </p:txBody>
      </p:sp>
      <p:sp>
        <p:nvSpPr>
          <p:cNvPr id="5" name="Rectangle 4"/>
          <p:cNvSpPr/>
          <p:nvPr/>
        </p:nvSpPr>
        <p:spPr>
          <a:xfrm>
            <a:off x="319839" y="692696"/>
            <a:ext cx="8498143" cy="1200329"/>
          </a:xfrm>
          <a:prstGeom prst="rect">
            <a:avLst/>
          </a:prstGeom>
        </p:spPr>
        <p:txBody>
          <a:bodyPr wrap="square">
            <a:spAutoFit/>
          </a:bodyPr>
          <a:lstStyle/>
          <a:p>
            <a:r>
              <a:rPr lang="fr-FR" sz="1800" dirty="0" smtClean="0"/>
              <a:t>Croisement de logiques </a:t>
            </a:r>
            <a:r>
              <a:rPr lang="fr-FR" sz="1800" dirty="0"/>
              <a:t>individuelles </a:t>
            </a:r>
            <a:r>
              <a:rPr lang="fr-FR" sz="1800" dirty="0" smtClean="0"/>
              <a:t>(utilité, conformité </a:t>
            </a:r>
            <a:r>
              <a:rPr lang="fr-FR" sz="1800" dirty="0"/>
              <a:t>aux </a:t>
            </a:r>
            <a:r>
              <a:rPr lang="fr-FR" sz="1800" dirty="0" smtClean="0"/>
              <a:t>normes, connaissances, expériences pratiques), de sensibilité aux facteurs structurels (politiques forestières, marché, politiques environnementales, réseaux d’information, opinion publique) et caractéristiques socio démographiques </a:t>
            </a:r>
            <a:endParaRPr lang="fr-FR" sz="1800" dirty="0"/>
          </a:p>
        </p:txBody>
      </p:sp>
    </p:spTree>
    <p:extLst>
      <p:ext uri="{BB962C8B-B14F-4D97-AF65-F5344CB8AC3E}">
        <p14:creationId xmlns:p14="http://schemas.microsoft.com/office/powerpoint/2010/main" val="3642725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51520" y="476672"/>
            <a:ext cx="8712968" cy="2664296"/>
          </a:xfrm>
        </p:spPr>
        <p:txBody>
          <a:bodyPr>
            <a:noAutofit/>
          </a:bodyPr>
          <a:lstStyle/>
          <a:p>
            <a:pPr lvl="1"/>
            <a:r>
              <a:rPr lang="fr-FR" b="1" dirty="0">
                <a:solidFill>
                  <a:srgbClr val="000000"/>
                </a:solidFill>
              </a:rPr>
              <a:t>1.1.2. </a:t>
            </a:r>
            <a:r>
              <a:rPr lang="fr-FR" b="1" dirty="0" smtClean="0">
                <a:solidFill>
                  <a:srgbClr val="000000"/>
                </a:solidFill>
              </a:rPr>
              <a:t>– Typification/catégorisation et </a:t>
            </a:r>
            <a:r>
              <a:rPr lang="fr-FR" b="1" dirty="0">
                <a:solidFill>
                  <a:srgbClr val="000000"/>
                </a:solidFill>
              </a:rPr>
              <a:t>routines</a:t>
            </a:r>
          </a:p>
          <a:p>
            <a:pPr lvl="1" eaLnBrk="1" hangingPunct="1">
              <a:lnSpc>
                <a:spcPct val="90000"/>
              </a:lnSpc>
            </a:pPr>
            <a:endParaRPr lang="fr-FR" sz="1050" dirty="0" smtClean="0">
              <a:solidFill>
                <a:srgbClr val="000000"/>
              </a:solidFill>
            </a:endParaRPr>
          </a:p>
          <a:p>
            <a:pPr lvl="1" eaLnBrk="1" hangingPunct="1">
              <a:lnSpc>
                <a:spcPct val="90000"/>
              </a:lnSpc>
            </a:pPr>
            <a:r>
              <a:rPr lang="fr-FR" dirty="0" smtClean="0">
                <a:solidFill>
                  <a:srgbClr val="000000"/>
                </a:solidFill>
              </a:rPr>
              <a:t>Objets ou situations sont typifiés/catégorisés sous un même nom :  </a:t>
            </a:r>
          </a:p>
          <a:p>
            <a:pPr lvl="2"/>
            <a:r>
              <a:rPr lang="fr-FR" dirty="0" smtClean="0">
                <a:solidFill>
                  <a:srgbClr val="000000"/>
                </a:solidFill>
              </a:rPr>
              <a:t>repérage des régularités et des similitudes – des éléments « typiques » – à plusieurs situations ou objets  (=&gt; intérêt d’observer les </a:t>
            </a:r>
            <a:r>
              <a:rPr lang="fr-FR" b="1" dirty="0" smtClean="0">
                <a:solidFill>
                  <a:schemeClr val="accent2"/>
                </a:solidFill>
              </a:rPr>
              <a:t>actions routinières, mimétiques</a:t>
            </a:r>
            <a:r>
              <a:rPr lang="fr-FR" dirty="0" smtClean="0">
                <a:solidFill>
                  <a:srgbClr val="000000"/>
                </a:solidFill>
              </a:rPr>
              <a:t>) </a:t>
            </a:r>
          </a:p>
          <a:p>
            <a:pPr lvl="2"/>
            <a:endParaRPr lang="fr-FR" dirty="0">
              <a:solidFill>
                <a:srgbClr val="000000"/>
              </a:solidFill>
            </a:endParaRPr>
          </a:p>
          <a:p>
            <a:pPr lvl="2"/>
            <a:endParaRPr lang="fr-FR" dirty="0" smtClean="0">
              <a:solidFill>
                <a:srgbClr val="000000"/>
              </a:solidFill>
            </a:endParaRPr>
          </a:p>
          <a:p>
            <a:pPr lvl="3" eaLnBrk="1" hangingPunct="1">
              <a:lnSpc>
                <a:spcPct val="90000"/>
              </a:lnSpc>
            </a:pPr>
            <a:endParaRPr lang="fr-FR" sz="1600" dirty="0" smtClean="0">
              <a:solidFill>
                <a:srgbClr val="000000"/>
              </a:solidFill>
            </a:endParaRPr>
          </a:p>
        </p:txBody>
      </p:sp>
      <p:pic>
        <p:nvPicPr>
          <p:cNvPr id="5122" name="Picture 2" descr="Qualités normalisées - PINS DE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695" y="2852936"/>
            <a:ext cx="2901654" cy="24482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9512" y="2911179"/>
            <a:ext cx="5976664" cy="3071610"/>
          </a:xfrm>
          <a:prstGeom prst="rect">
            <a:avLst/>
          </a:prstGeom>
        </p:spPr>
        <p:txBody>
          <a:bodyPr wrap="square">
            <a:spAutoFit/>
          </a:bodyPr>
          <a:lstStyle/>
          <a:p>
            <a:pPr marL="800100" lvl="1" indent="-342900" eaLnBrk="1" hangingPunct="1">
              <a:lnSpc>
                <a:spcPct val="90000"/>
              </a:lnSpc>
              <a:buFont typeface="Arial" panose="020B0604020202020204" pitchFamily="34" charset="0"/>
              <a:buChar char="•"/>
            </a:pPr>
            <a:r>
              <a:rPr lang="fr-FR" dirty="0">
                <a:solidFill>
                  <a:srgbClr val="000000"/>
                </a:solidFill>
                <a:latin typeface="+mn-lt"/>
              </a:rPr>
              <a:t>Intérêt des typifications: </a:t>
            </a:r>
          </a:p>
          <a:p>
            <a:pPr marL="1257300" lvl="2" indent="-342900">
              <a:buFont typeface="Arial" panose="020B0604020202020204" pitchFamily="34" charset="0"/>
              <a:buChar char="•"/>
            </a:pPr>
            <a:r>
              <a:rPr lang="fr-FR" sz="2000" dirty="0">
                <a:solidFill>
                  <a:srgbClr val="000000"/>
                </a:solidFill>
                <a:latin typeface="+mn-lt"/>
              </a:rPr>
              <a:t>compréhension + rapide de la </a:t>
            </a:r>
            <a:r>
              <a:rPr lang="fr-FR" sz="2000" dirty="0" smtClean="0">
                <a:solidFill>
                  <a:srgbClr val="000000"/>
                </a:solidFill>
                <a:latin typeface="+mn-lt"/>
              </a:rPr>
              <a:t>situation</a:t>
            </a:r>
          </a:p>
          <a:p>
            <a:pPr lvl="2"/>
            <a:r>
              <a:rPr lang="fr-FR" sz="2000" dirty="0">
                <a:solidFill>
                  <a:srgbClr val="000000"/>
                </a:solidFill>
                <a:latin typeface="+mn-lt"/>
              </a:rPr>
              <a:t>	</a:t>
            </a:r>
            <a:r>
              <a:rPr lang="fr-FR" sz="2000" dirty="0" smtClean="0">
                <a:solidFill>
                  <a:srgbClr val="000000"/>
                </a:solidFill>
                <a:latin typeface="+mn-lt"/>
              </a:rPr>
              <a:t> </a:t>
            </a:r>
            <a:r>
              <a:rPr lang="fr-FR" sz="2000" dirty="0">
                <a:solidFill>
                  <a:srgbClr val="000000"/>
                </a:solidFill>
                <a:latin typeface="+mn-lt"/>
              </a:rPr>
              <a:t>=&gt; action immédiate; </a:t>
            </a:r>
            <a:r>
              <a:rPr lang="fr-FR" sz="2000" dirty="0" smtClean="0">
                <a:solidFill>
                  <a:srgbClr val="000000"/>
                </a:solidFill>
                <a:latin typeface="+mn-lt"/>
              </a:rPr>
              <a:t>automatisme</a:t>
            </a:r>
          </a:p>
          <a:p>
            <a:pPr lvl="2"/>
            <a:r>
              <a:rPr lang="fr-FR" sz="2000" dirty="0" smtClean="0">
                <a:solidFill>
                  <a:srgbClr val="000000"/>
                </a:solidFill>
                <a:latin typeface="+mn-lt"/>
              </a:rPr>
              <a:t>(système </a:t>
            </a:r>
            <a:r>
              <a:rPr lang="fr-FR" sz="2000" dirty="0">
                <a:solidFill>
                  <a:srgbClr val="000000"/>
                </a:solidFill>
                <a:latin typeface="+mn-lt"/>
              </a:rPr>
              <a:t>1 </a:t>
            </a:r>
            <a:r>
              <a:rPr lang="fr-FR" sz="2000" dirty="0" smtClean="0">
                <a:solidFill>
                  <a:srgbClr val="000000"/>
                </a:solidFill>
                <a:latin typeface="+mn-lt"/>
              </a:rPr>
              <a:t>de </a:t>
            </a:r>
            <a:r>
              <a:rPr lang="fr-FR" sz="2000" dirty="0" err="1" smtClean="0">
                <a:solidFill>
                  <a:srgbClr val="000000"/>
                </a:solidFill>
                <a:latin typeface="+mn-lt"/>
              </a:rPr>
              <a:t>Kahneman</a:t>
            </a:r>
            <a:r>
              <a:rPr lang="fr-FR" sz="2000" dirty="0" smtClean="0">
                <a:solidFill>
                  <a:srgbClr val="000000"/>
                </a:solidFill>
                <a:latin typeface="+mn-lt"/>
              </a:rPr>
              <a:t>) </a:t>
            </a:r>
            <a:endParaRPr lang="fr-FR" sz="2000" dirty="0">
              <a:solidFill>
                <a:srgbClr val="000000"/>
              </a:solidFill>
              <a:latin typeface="+mn-lt"/>
            </a:endParaRPr>
          </a:p>
          <a:p>
            <a:pPr marL="1257300" lvl="2" indent="-342900">
              <a:buFont typeface="Arial" panose="020B0604020202020204" pitchFamily="34" charset="0"/>
              <a:buChar char="•"/>
            </a:pPr>
            <a:r>
              <a:rPr lang="fr-FR" sz="2000" dirty="0">
                <a:solidFill>
                  <a:srgbClr val="000000"/>
                </a:solidFill>
                <a:latin typeface="+mn-lt"/>
              </a:rPr>
              <a:t>Routine : forme sécurisée et éprouvée de l’action au quotidien</a:t>
            </a:r>
          </a:p>
          <a:p>
            <a:pPr marL="1257300" lvl="2" indent="-342900" eaLnBrk="1" hangingPunct="1">
              <a:lnSpc>
                <a:spcPct val="90000"/>
              </a:lnSpc>
              <a:buFont typeface="Arial" panose="020B0604020202020204" pitchFamily="34" charset="0"/>
              <a:buChar char="•"/>
            </a:pPr>
            <a:r>
              <a:rPr lang="fr-FR" sz="2000" dirty="0">
                <a:solidFill>
                  <a:srgbClr val="000000"/>
                </a:solidFill>
                <a:latin typeface="+mn-lt"/>
              </a:rPr>
              <a:t>Repérables dans éléments de discours: « </a:t>
            </a:r>
            <a:r>
              <a:rPr lang="fr-FR" sz="2000" i="1" dirty="0">
                <a:solidFill>
                  <a:srgbClr val="000000"/>
                </a:solidFill>
                <a:latin typeface="+mn-lt"/>
              </a:rPr>
              <a:t>d’habitude,  je vais comme ça », « on a toujours fait ainsi », « c’est comme cela qu’ils font et que je fais aussi</a:t>
            </a:r>
            <a:r>
              <a:rPr lang="fr-FR" sz="2000" dirty="0">
                <a:solidFill>
                  <a:srgbClr val="000000"/>
                </a:solidFill>
                <a:latin typeface="+mn-lt"/>
              </a:rPr>
              <a:t>… »</a:t>
            </a:r>
          </a:p>
        </p:txBody>
      </p:sp>
      <p:sp>
        <p:nvSpPr>
          <p:cNvPr id="4" name="ZoneTexte 3"/>
          <p:cNvSpPr txBox="1"/>
          <p:nvPr/>
        </p:nvSpPr>
        <p:spPr>
          <a:xfrm>
            <a:off x="6203851" y="5713541"/>
            <a:ext cx="2808312" cy="276999"/>
          </a:xfrm>
          <a:prstGeom prst="rect">
            <a:avLst/>
          </a:prstGeom>
          <a:noFill/>
        </p:spPr>
        <p:txBody>
          <a:bodyPr wrap="square" rtlCol="0">
            <a:spAutoFit/>
          </a:bodyPr>
          <a:lstStyle/>
          <a:p>
            <a:r>
              <a:rPr lang="fr-FR" sz="1200" dirty="0" smtClean="0"/>
              <a:t>Ex: Typifier pour trier rapidement les bois</a:t>
            </a:r>
            <a:endParaRPr lang="fr-FR" sz="1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539552" y="404664"/>
            <a:ext cx="7772400" cy="533400"/>
          </a:xfrm>
        </p:spPr>
        <p:txBody>
          <a:bodyPr>
            <a:normAutofit fontScale="90000"/>
          </a:bodyPr>
          <a:lstStyle/>
          <a:p>
            <a:pPr eaLnBrk="1" hangingPunct="1"/>
            <a:r>
              <a:rPr lang="fr-FR" sz="3600" dirty="0" smtClean="0"/>
              <a:t>4.4 - Restitution des résultats </a:t>
            </a:r>
          </a:p>
        </p:txBody>
      </p:sp>
      <p:sp>
        <p:nvSpPr>
          <p:cNvPr id="71684" name="Rectangle 3"/>
          <p:cNvSpPr>
            <a:spLocks noGrp="1" noChangeArrowheads="1"/>
          </p:cNvSpPr>
          <p:nvPr>
            <p:ph idx="1"/>
          </p:nvPr>
        </p:nvSpPr>
        <p:spPr>
          <a:xfrm>
            <a:off x="539552" y="1196752"/>
            <a:ext cx="8352928" cy="5076825"/>
          </a:xfrm>
        </p:spPr>
        <p:txBody>
          <a:bodyPr>
            <a:normAutofit fontScale="92500" lnSpcReduction="20000"/>
          </a:bodyPr>
          <a:lstStyle/>
          <a:p>
            <a:pPr eaLnBrk="1" hangingPunct="1">
              <a:lnSpc>
                <a:spcPct val="90000"/>
              </a:lnSpc>
            </a:pPr>
            <a:r>
              <a:rPr lang="fr-FR" sz="2400" dirty="0" smtClean="0">
                <a:solidFill>
                  <a:srgbClr val="000000"/>
                </a:solidFill>
              </a:rPr>
              <a:t>Intro</a:t>
            </a:r>
          </a:p>
          <a:p>
            <a:pPr lvl="1"/>
            <a:r>
              <a:rPr lang="fr-FR" sz="2200" b="1" dirty="0" smtClean="0">
                <a:solidFill>
                  <a:srgbClr val="000000"/>
                </a:solidFill>
              </a:rPr>
              <a:t>bande d’annonce du film </a:t>
            </a:r>
            <a:r>
              <a:rPr lang="fr-FR" sz="2200" dirty="0" smtClean="0">
                <a:solidFill>
                  <a:srgbClr val="000000"/>
                </a:solidFill>
              </a:rPr>
              <a:t>: genre/lieux/acteurs/intrigue/script-déroulé/1 résultat possible (pas la fin du film) -1-1,5 p.</a:t>
            </a:r>
          </a:p>
          <a:p>
            <a:r>
              <a:rPr lang="fr-FR" sz="2400" dirty="0">
                <a:solidFill>
                  <a:srgbClr val="000000"/>
                </a:solidFill>
              </a:rPr>
              <a:t>Contexte &amp; problématique</a:t>
            </a:r>
          </a:p>
          <a:p>
            <a:pPr lvl="1"/>
            <a:r>
              <a:rPr lang="fr-FR" sz="2200" dirty="0" smtClean="0">
                <a:solidFill>
                  <a:srgbClr val="000000"/>
                </a:solidFill>
              </a:rPr>
              <a:t>Etat de la situation/état de l’art/ préciser le problème initial </a:t>
            </a:r>
          </a:p>
          <a:p>
            <a:pPr lvl="1"/>
            <a:r>
              <a:rPr lang="fr-FR" sz="2200" dirty="0" smtClean="0">
                <a:solidFill>
                  <a:srgbClr val="000000"/>
                </a:solidFill>
              </a:rPr>
              <a:t>Présentation </a:t>
            </a:r>
            <a:r>
              <a:rPr lang="fr-FR" sz="2200" dirty="0" err="1" smtClean="0">
                <a:solidFill>
                  <a:srgbClr val="000000"/>
                </a:solidFill>
              </a:rPr>
              <a:t>hyp</a:t>
            </a:r>
            <a:r>
              <a:rPr lang="fr-FR" sz="2200" dirty="0" smtClean="0">
                <a:solidFill>
                  <a:srgbClr val="000000"/>
                </a:solidFill>
              </a:rPr>
              <a:t>, QR, méthodes, Conditions d’entretien, taille et méthode d’échantillonnage, niveau de directivité, thèmes abordés…</a:t>
            </a:r>
          </a:p>
          <a:p>
            <a:pPr eaLnBrk="1" hangingPunct="1">
              <a:lnSpc>
                <a:spcPct val="90000"/>
              </a:lnSpc>
            </a:pPr>
            <a:r>
              <a:rPr lang="fr-FR" sz="2400" dirty="0" smtClean="0">
                <a:solidFill>
                  <a:srgbClr val="000000"/>
                </a:solidFill>
              </a:rPr>
              <a:t>Présentation des groupes d’individus, Groupe 1/2/3..</a:t>
            </a:r>
          </a:p>
          <a:p>
            <a:pPr lvl="1" eaLnBrk="1" hangingPunct="1">
              <a:lnSpc>
                <a:spcPct val="90000"/>
              </a:lnSpc>
            </a:pPr>
            <a:r>
              <a:rPr lang="fr-FR" sz="2000" dirty="0" smtClean="0">
                <a:solidFill>
                  <a:srgbClr val="000000"/>
                </a:solidFill>
              </a:rPr>
              <a:t>Qu’est ce qui rassemblent les individus au sein d’un même groupe? </a:t>
            </a:r>
          </a:p>
          <a:p>
            <a:pPr lvl="1" eaLnBrk="1" hangingPunct="1">
              <a:lnSpc>
                <a:spcPct val="90000"/>
              </a:lnSpc>
            </a:pPr>
            <a:r>
              <a:rPr lang="fr-FR" sz="2000" dirty="0" smtClean="0">
                <a:solidFill>
                  <a:srgbClr val="000000"/>
                </a:solidFill>
              </a:rPr>
              <a:t>Quelles opinions partagent-ils ? </a:t>
            </a:r>
          </a:p>
          <a:p>
            <a:pPr eaLnBrk="1" hangingPunct="1">
              <a:lnSpc>
                <a:spcPct val="90000"/>
              </a:lnSpc>
            </a:pPr>
            <a:r>
              <a:rPr lang="fr-FR" sz="2400" dirty="0" smtClean="0">
                <a:solidFill>
                  <a:srgbClr val="000000"/>
                </a:solidFill>
              </a:rPr>
              <a:t>Réponses thématique aux QR </a:t>
            </a:r>
            <a:endParaRPr lang="fr-FR" sz="2800" dirty="0" smtClean="0">
              <a:solidFill>
                <a:srgbClr val="000000"/>
              </a:solidFill>
            </a:endParaRPr>
          </a:p>
          <a:p>
            <a:pPr lvl="2" eaLnBrk="1" hangingPunct="1">
              <a:lnSpc>
                <a:spcPct val="90000"/>
              </a:lnSpc>
            </a:pPr>
            <a:r>
              <a:rPr lang="fr-FR" sz="2000" dirty="0" smtClean="0">
                <a:solidFill>
                  <a:srgbClr val="000000"/>
                </a:solidFill>
              </a:rPr>
              <a:t>Sur quels thèmes, vision différentes d’un thème donné les groupes se rejoignent ils ou s’opposent-ils ? Ex : La place du BM </a:t>
            </a:r>
          </a:p>
          <a:p>
            <a:pPr lvl="3" eaLnBrk="1" hangingPunct="1">
              <a:lnSpc>
                <a:spcPct val="90000"/>
              </a:lnSpc>
            </a:pPr>
            <a:r>
              <a:rPr lang="fr-FR" sz="1800" dirty="0" smtClean="0">
                <a:solidFill>
                  <a:srgbClr val="000000"/>
                </a:solidFill>
              </a:rPr>
              <a:t>Même priorité donnée à vision économique</a:t>
            </a:r>
          </a:p>
          <a:p>
            <a:pPr lvl="3" eaLnBrk="1" hangingPunct="1">
              <a:lnSpc>
                <a:spcPct val="90000"/>
              </a:lnSpc>
            </a:pPr>
            <a:r>
              <a:rPr lang="fr-FR" sz="1800" dirty="0" smtClean="0">
                <a:solidFill>
                  <a:srgbClr val="000000"/>
                </a:solidFill>
              </a:rPr>
              <a:t>Différence sur la place de la thématique environnementale</a:t>
            </a:r>
          </a:p>
          <a:p>
            <a:pPr lvl="3" eaLnBrk="1" hangingPunct="1">
              <a:lnSpc>
                <a:spcPct val="90000"/>
              </a:lnSpc>
            </a:pPr>
            <a:r>
              <a:rPr lang="fr-FR" sz="1800" dirty="0" smtClean="0">
                <a:solidFill>
                  <a:srgbClr val="000000"/>
                </a:solidFill>
              </a:rPr>
              <a:t>Différence argumentation sur BM et BF : justification économique du BF que n’a pas le BM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a:xfrm>
            <a:off x="755650" y="836613"/>
            <a:ext cx="7772400" cy="712787"/>
          </a:xfrm>
        </p:spPr>
        <p:txBody>
          <a:bodyPr/>
          <a:lstStyle/>
          <a:p>
            <a:pPr eaLnBrk="1" hangingPunct="1"/>
            <a:r>
              <a:rPr lang="fr-FR" dirty="0" smtClean="0"/>
              <a:t>Mémoire FIF OG 2012</a:t>
            </a:r>
          </a:p>
        </p:txBody>
      </p:sp>
      <p:sp>
        <p:nvSpPr>
          <p:cNvPr id="65539" name="Espace réservé du contenu 2"/>
          <p:cNvSpPr>
            <a:spLocks noGrp="1"/>
          </p:cNvSpPr>
          <p:nvPr>
            <p:ph idx="1"/>
          </p:nvPr>
        </p:nvSpPr>
        <p:spPr>
          <a:xfrm>
            <a:off x="827584" y="1556792"/>
            <a:ext cx="7772400" cy="4114800"/>
          </a:xfrm>
        </p:spPr>
        <p:txBody>
          <a:bodyPr>
            <a:normAutofit fontScale="92500" lnSpcReduction="10000"/>
          </a:bodyPr>
          <a:lstStyle/>
          <a:p>
            <a:pPr eaLnBrk="1" hangingPunct="1">
              <a:defRPr/>
            </a:pPr>
            <a:r>
              <a:rPr lang="fr-FR" sz="1800" dirty="0" smtClean="0">
                <a:solidFill>
                  <a:schemeClr val="tx1">
                    <a:lumMod val="50000"/>
                  </a:schemeClr>
                </a:solidFill>
              </a:rPr>
              <a:t>Exposer le cadre théorique en 1-2 pages (sociologie de la connaissance, de l’environnement…) plutôt qu’en ½ page</a:t>
            </a:r>
          </a:p>
          <a:p>
            <a:pPr lvl="1" eaLnBrk="1" hangingPunct="1">
              <a:defRPr/>
            </a:pPr>
            <a:r>
              <a:rPr lang="fr-FR" sz="1800" dirty="0" smtClean="0">
                <a:solidFill>
                  <a:schemeClr val="tx1">
                    <a:lumMod val="50000"/>
                  </a:schemeClr>
                </a:solidFill>
              </a:rPr>
              <a:t>Durkheim (1894) </a:t>
            </a:r>
            <a:r>
              <a:rPr lang="fr-FR" sz="1800" i="1" dirty="0" smtClean="0">
                <a:solidFill>
                  <a:schemeClr val="tx1">
                    <a:lumMod val="50000"/>
                  </a:schemeClr>
                </a:solidFill>
              </a:rPr>
              <a:t>les règles de la méthode sociologique (en ligne)</a:t>
            </a:r>
          </a:p>
          <a:p>
            <a:pPr lvl="1" eaLnBrk="1" hangingPunct="1">
              <a:defRPr/>
            </a:pPr>
            <a:r>
              <a:rPr lang="fr-FR" sz="1800" dirty="0" smtClean="0">
                <a:solidFill>
                  <a:schemeClr val="tx1">
                    <a:lumMod val="50000"/>
                  </a:schemeClr>
                </a:solidFill>
              </a:rPr>
              <a:t>Clément (2011</a:t>
            </a:r>
            <a:r>
              <a:rPr lang="fr-FR" sz="1800" i="1" dirty="0" smtClean="0">
                <a:solidFill>
                  <a:schemeClr val="tx1">
                    <a:lumMod val="50000"/>
                  </a:schemeClr>
                </a:solidFill>
              </a:rPr>
              <a:t>) la sociologie cognitive</a:t>
            </a:r>
          </a:p>
          <a:p>
            <a:pPr lvl="1" eaLnBrk="1" hangingPunct="1">
              <a:defRPr/>
            </a:pPr>
            <a:r>
              <a:rPr lang="fr-FR" sz="1800" dirty="0" smtClean="0">
                <a:solidFill>
                  <a:schemeClr val="tx1">
                    <a:lumMod val="50000"/>
                  </a:schemeClr>
                </a:solidFill>
              </a:rPr>
              <a:t>Berger P. ; </a:t>
            </a:r>
            <a:r>
              <a:rPr lang="fr-FR" sz="1800" dirty="0" err="1" smtClean="0">
                <a:solidFill>
                  <a:schemeClr val="tx1">
                    <a:lumMod val="50000"/>
                  </a:schemeClr>
                </a:solidFill>
              </a:rPr>
              <a:t>Luckmann</a:t>
            </a:r>
            <a:r>
              <a:rPr lang="fr-FR" sz="1800" dirty="0" smtClean="0">
                <a:solidFill>
                  <a:schemeClr val="tx1">
                    <a:lumMod val="50000"/>
                  </a:schemeClr>
                </a:solidFill>
              </a:rPr>
              <a:t> T. (1996) </a:t>
            </a:r>
            <a:r>
              <a:rPr lang="fr-FR" sz="1800" i="1" dirty="0" smtClean="0">
                <a:solidFill>
                  <a:schemeClr val="tx1">
                    <a:lumMod val="50000"/>
                  </a:schemeClr>
                </a:solidFill>
              </a:rPr>
              <a:t>La construction sociale de la réalité</a:t>
            </a:r>
            <a:endParaRPr lang="fr-FR" sz="1800" dirty="0" smtClean="0">
              <a:solidFill>
                <a:schemeClr val="tx1">
                  <a:lumMod val="50000"/>
                </a:schemeClr>
              </a:solidFill>
            </a:endParaRPr>
          </a:p>
          <a:p>
            <a:pPr lvl="1" eaLnBrk="1" hangingPunct="1">
              <a:defRPr/>
            </a:pPr>
            <a:endParaRPr lang="fr-FR" sz="1800" dirty="0" smtClean="0">
              <a:solidFill>
                <a:schemeClr val="tx1">
                  <a:lumMod val="50000"/>
                </a:schemeClr>
              </a:solidFill>
            </a:endParaRPr>
          </a:p>
          <a:p>
            <a:pPr eaLnBrk="1" hangingPunct="1">
              <a:defRPr/>
            </a:pPr>
            <a:r>
              <a:rPr lang="fr-FR" sz="1800" dirty="0" smtClean="0">
                <a:solidFill>
                  <a:schemeClr val="tx1">
                    <a:lumMod val="50000"/>
                  </a:schemeClr>
                </a:solidFill>
              </a:rPr>
              <a:t>Appliquer même neutralité et distance dans l’analyse et le compte-rendu des entretiens qu’il s’agisse de propriétaires forestiers ou d’acteurs institutionnels (bienveillance vs ironie)</a:t>
            </a:r>
          </a:p>
          <a:p>
            <a:pPr eaLnBrk="1" hangingPunct="1">
              <a:defRPr/>
            </a:pPr>
            <a:r>
              <a:rPr lang="fr-FR" sz="1800" b="1" dirty="0" smtClean="0">
                <a:solidFill>
                  <a:schemeClr val="tx1">
                    <a:lumMod val="50000"/>
                  </a:schemeClr>
                </a:solidFill>
              </a:rPr>
              <a:t>Eviter stigmatisation d’un groupe (étiquette péjorative</a:t>
            </a:r>
            <a:r>
              <a:rPr lang="fr-FR" sz="1800" dirty="0" smtClean="0">
                <a:solidFill>
                  <a:schemeClr val="tx1">
                    <a:lumMod val="50000"/>
                  </a:schemeClr>
                </a:solidFill>
              </a:rPr>
              <a:t>: « les passifs »; se mettre dans leur peau et voir ce que cela fait d’être appelé ainsi) ; éviter instruction à charge (« </a:t>
            </a:r>
            <a:r>
              <a:rPr lang="fr-FR" sz="1800" i="1" dirty="0" smtClean="0">
                <a:solidFill>
                  <a:schemeClr val="tx1">
                    <a:lumMod val="50000"/>
                  </a:schemeClr>
                </a:solidFill>
              </a:rPr>
              <a:t>G1 ne respecte pas la loi, ne suit pas son PSG</a:t>
            </a:r>
            <a:r>
              <a:rPr lang="fr-FR" sz="1800" dirty="0" smtClean="0">
                <a:solidFill>
                  <a:schemeClr val="tx1">
                    <a:lumMod val="50000"/>
                  </a:schemeClr>
                </a:solidFill>
              </a:rPr>
              <a:t>… »… ne pas porter de jugement mais essayer de comprendre pourquoi  l’individu se met hors normes).</a:t>
            </a:r>
          </a:p>
          <a:p>
            <a:pPr eaLnBrk="1" hangingPunct="1">
              <a:defRPr/>
            </a:pPr>
            <a:r>
              <a:rPr lang="fr-FR" sz="1800" dirty="0" smtClean="0">
                <a:solidFill>
                  <a:schemeClr val="tx1">
                    <a:lumMod val="50000"/>
                  </a:schemeClr>
                </a:solidFill>
              </a:rPr>
              <a:t>Lors de la rédaction du plan d’action, </a:t>
            </a:r>
            <a:r>
              <a:rPr lang="fr-FR" sz="1800" b="1" dirty="0" smtClean="0">
                <a:solidFill>
                  <a:schemeClr val="tx1">
                    <a:lumMod val="50000"/>
                  </a:schemeClr>
                </a:solidFill>
              </a:rPr>
              <a:t>éviter ton comminatoire </a:t>
            </a:r>
            <a:r>
              <a:rPr lang="fr-FR" sz="1800" dirty="0" smtClean="0">
                <a:solidFill>
                  <a:schemeClr val="tx1">
                    <a:lumMod val="50000"/>
                  </a:schemeClr>
                </a:solidFill>
              </a:rPr>
              <a:t>(« il devrait »  ou « il pourrait » )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914400" y="838200"/>
            <a:ext cx="7772400" cy="381000"/>
          </a:xfrm>
        </p:spPr>
        <p:txBody>
          <a:bodyPr>
            <a:normAutofit fontScale="90000"/>
          </a:bodyPr>
          <a:lstStyle/>
          <a:p>
            <a:pPr eaLnBrk="1" hangingPunct="1"/>
            <a:r>
              <a:rPr lang="fr-FR" sz="3600" smtClean="0"/>
              <a:t>Conclusion</a:t>
            </a:r>
          </a:p>
        </p:txBody>
      </p:sp>
      <p:sp>
        <p:nvSpPr>
          <p:cNvPr id="73732" name="Rectangle 3"/>
          <p:cNvSpPr>
            <a:spLocks noGrp="1" noChangeArrowheads="1"/>
          </p:cNvSpPr>
          <p:nvPr>
            <p:ph idx="1"/>
          </p:nvPr>
        </p:nvSpPr>
        <p:spPr>
          <a:xfrm>
            <a:off x="990600" y="1295400"/>
            <a:ext cx="7772400" cy="5181600"/>
          </a:xfrm>
        </p:spPr>
        <p:txBody>
          <a:bodyPr/>
          <a:lstStyle/>
          <a:p>
            <a:pPr eaLnBrk="1" hangingPunct="1">
              <a:lnSpc>
                <a:spcPct val="90000"/>
              </a:lnSpc>
            </a:pPr>
            <a:r>
              <a:rPr lang="fr-FR" sz="2400" dirty="0" smtClean="0">
                <a:solidFill>
                  <a:srgbClr val="000000"/>
                </a:solidFill>
              </a:rPr>
              <a:t>Quantitatif :</a:t>
            </a:r>
            <a:r>
              <a:rPr lang="fr-FR" sz="2800" dirty="0" smtClean="0">
                <a:solidFill>
                  <a:srgbClr val="000000"/>
                </a:solidFill>
              </a:rPr>
              <a:t> </a:t>
            </a:r>
          </a:p>
          <a:p>
            <a:pPr lvl="1" eaLnBrk="1" hangingPunct="1">
              <a:lnSpc>
                <a:spcPct val="90000"/>
              </a:lnSpc>
            </a:pPr>
            <a:r>
              <a:rPr lang="fr-FR" sz="2000" dirty="0" smtClean="0">
                <a:solidFill>
                  <a:srgbClr val="000000"/>
                </a:solidFill>
              </a:rPr>
              <a:t>Proportion d’habitants qui pensent que… </a:t>
            </a:r>
          </a:p>
          <a:p>
            <a:pPr lvl="1" eaLnBrk="1" hangingPunct="1">
              <a:lnSpc>
                <a:spcPct val="90000"/>
              </a:lnSpc>
            </a:pPr>
            <a:r>
              <a:rPr lang="fr-FR" sz="2000" dirty="0" smtClean="0">
                <a:solidFill>
                  <a:srgbClr val="000000"/>
                </a:solidFill>
              </a:rPr>
              <a:t>hiérarchiser des enjeux</a:t>
            </a:r>
          </a:p>
          <a:p>
            <a:pPr eaLnBrk="1" hangingPunct="1">
              <a:lnSpc>
                <a:spcPct val="90000"/>
              </a:lnSpc>
            </a:pPr>
            <a:r>
              <a:rPr lang="fr-FR" sz="2400" dirty="0" smtClean="0">
                <a:solidFill>
                  <a:srgbClr val="000000"/>
                </a:solidFill>
              </a:rPr>
              <a:t>Qualitatif :</a:t>
            </a:r>
            <a:r>
              <a:rPr lang="fr-FR" sz="2800" dirty="0" smtClean="0">
                <a:solidFill>
                  <a:srgbClr val="000000"/>
                </a:solidFill>
              </a:rPr>
              <a:t> </a:t>
            </a:r>
          </a:p>
          <a:p>
            <a:pPr lvl="1" eaLnBrk="1" hangingPunct="1">
              <a:lnSpc>
                <a:spcPct val="90000"/>
              </a:lnSpc>
            </a:pPr>
            <a:r>
              <a:rPr lang="fr-FR" sz="2000" dirty="0" smtClean="0">
                <a:solidFill>
                  <a:srgbClr val="000000"/>
                </a:solidFill>
              </a:rPr>
              <a:t>Connaissance approfondie : « </a:t>
            </a:r>
            <a:r>
              <a:rPr lang="fr-FR" sz="2000" i="1" dirty="0" smtClean="0">
                <a:solidFill>
                  <a:srgbClr val="000000"/>
                </a:solidFill>
              </a:rPr>
              <a:t>pourquoi les gens pensent que ….?</a:t>
            </a:r>
            <a:r>
              <a:rPr lang="fr-FR" sz="2000" dirty="0" smtClean="0">
                <a:solidFill>
                  <a:srgbClr val="000000"/>
                </a:solidFill>
              </a:rPr>
              <a:t> », cerner leur vision du problème</a:t>
            </a:r>
          </a:p>
          <a:p>
            <a:pPr lvl="1" eaLnBrk="1" hangingPunct="1">
              <a:lnSpc>
                <a:spcPct val="90000"/>
              </a:lnSpc>
            </a:pPr>
            <a:r>
              <a:rPr lang="fr-FR" sz="2000" dirty="0" smtClean="0">
                <a:solidFill>
                  <a:srgbClr val="000000"/>
                </a:solidFill>
              </a:rPr>
              <a:t>dénouer les situations de blocage entre acteurs ; redéfinition en commun d’un problème</a:t>
            </a:r>
          </a:p>
          <a:p>
            <a:pPr lvl="1" eaLnBrk="1" hangingPunct="1">
              <a:lnSpc>
                <a:spcPct val="90000"/>
              </a:lnSpc>
            </a:pPr>
            <a:r>
              <a:rPr lang="fr-FR" sz="2000" dirty="0" smtClean="0">
                <a:solidFill>
                  <a:srgbClr val="000000"/>
                </a:solidFill>
              </a:rPr>
              <a:t>proposer des représentations qui permettent aux acteurs de s’engager sur une nouvelle vision de leur territoire : admettre place de la forêt (résineuse et feuillue) </a:t>
            </a:r>
          </a:p>
          <a:p>
            <a:pPr lvl="1" eaLnBrk="1" hangingPunct="1">
              <a:lnSpc>
                <a:spcPct val="90000"/>
              </a:lnSpc>
            </a:pPr>
            <a:r>
              <a:rPr lang="fr-FR" sz="2000" dirty="0" smtClean="0">
                <a:solidFill>
                  <a:srgbClr val="000000"/>
                </a:solidFill>
              </a:rPr>
              <a:t>identifier des marges de manœuvre : « </a:t>
            </a:r>
            <a:r>
              <a:rPr lang="fr-FR" sz="2000" i="1" dirty="0" smtClean="0">
                <a:solidFill>
                  <a:srgbClr val="000000"/>
                </a:solidFill>
              </a:rPr>
              <a:t>qu’est ce qui peut être admis par la plupart des enquêtes, quel point est irréductible</a:t>
            </a:r>
            <a:r>
              <a:rPr lang="fr-FR" sz="2000" dirty="0" smtClean="0">
                <a:solidFill>
                  <a:srgbClr val="000000"/>
                </a:solidFill>
              </a:rPr>
              <a:t> »</a:t>
            </a:r>
          </a:p>
          <a:p>
            <a:pPr eaLnBrk="1" hangingPunct="1">
              <a:lnSpc>
                <a:spcPct val="90000"/>
              </a:lnSpc>
            </a:pPr>
            <a:r>
              <a:rPr lang="fr-FR" sz="2800" dirty="0" smtClean="0">
                <a:solidFill>
                  <a:srgbClr val="000000"/>
                </a:solidFill>
              </a:rPr>
              <a:t>Complémentarité des deux approches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755576" y="404664"/>
            <a:ext cx="7772400" cy="533400"/>
          </a:xfrm>
        </p:spPr>
        <p:txBody>
          <a:bodyPr>
            <a:normAutofit fontScale="90000"/>
          </a:bodyPr>
          <a:lstStyle/>
          <a:p>
            <a:pPr eaLnBrk="1" hangingPunct="1"/>
            <a:r>
              <a:rPr lang="fr-FR" sz="3600" dirty="0" smtClean="0"/>
              <a:t>Bibliographie </a:t>
            </a:r>
          </a:p>
        </p:txBody>
      </p:sp>
      <p:sp>
        <p:nvSpPr>
          <p:cNvPr id="658435" name="Rectangle 3"/>
          <p:cNvSpPr>
            <a:spLocks noGrp="1" noChangeArrowheads="1"/>
          </p:cNvSpPr>
          <p:nvPr>
            <p:ph idx="1"/>
          </p:nvPr>
        </p:nvSpPr>
        <p:spPr>
          <a:xfrm>
            <a:off x="755576" y="938064"/>
            <a:ext cx="7772400" cy="5400377"/>
          </a:xfrm>
        </p:spPr>
        <p:txBody>
          <a:bodyPr>
            <a:normAutofit lnSpcReduction="10000"/>
          </a:bodyPr>
          <a:lstStyle/>
          <a:p>
            <a:pPr>
              <a:defRPr/>
            </a:pPr>
            <a:r>
              <a:rPr lang="fr-FR" sz="1200" dirty="0" err="1">
                <a:solidFill>
                  <a:srgbClr val="000000"/>
                </a:solidFill>
                <a:cs typeface="Times New Roman" pitchFamily="18" charset="0"/>
              </a:rPr>
              <a:t>Bardin</a:t>
            </a:r>
            <a:r>
              <a:rPr lang="fr-FR" sz="1200" dirty="0">
                <a:solidFill>
                  <a:srgbClr val="000000"/>
                </a:solidFill>
                <a:cs typeface="Times New Roman" pitchFamily="18" charset="0"/>
              </a:rPr>
              <a:t> L. (2013) </a:t>
            </a:r>
            <a:r>
              <a:rPr lang="fr-FR" sz="1200" i="1" dirty="0">
                <a:solidFill>
                  <a:srgbClr val="000000"/>
                </a:solidFill>
                <a:cs typeface="Times New Roman" pitchFamily="18" charset="0"/>
              </a:rPr>
              <a:t>L’analyse de contenu</a:t>
            </a:r>
            <a:r>
              <a:rPr lang="fr-FR" sz="1200" dirty="0">
                <a:solidFill>
                  <a:srgbClr val="000000"/>
                </a:solidFill>
                <a:cs typeface="Times New Roman" pitchFamily="18" charset="0"/>
              </a:rPr>
              <a:t>. Paris, 296 p.</a:t>
            </a:r>
          </a:p>
          <a:p>
            <a:pPr eaLnBrk="1" hangingPunct="1">
              <a:lnSpc>
                <a:spcPct val="90000"/>
              </a:lnSpc>
              <a:defRPr/>
            </a:pPr>
            <a:r>
              <a:rPr lang="fr-FR" sz="1200" dirty="0" smtClean="0">
                <a:solidFill>
                  <a:srgbClr val="000000"/>
                </a:solidFill>
                <a:cs typeface="Times New Roman" pitchFamily="18" charset="0"/>
              </a:rPr>
              <a:t>Beaud S. ; Weber F. (1997) </a:t>
            </a:r>
            <a:r>
              <a:rPr lang="fr-FR" sz="1200" i="1" dirty="0" smtClean="0">
                <a:solidFill>
                  <a:srgbClr val="000000"/>
                </a:solidFill>
                <a:cs typeface="Times New Roman" pitchFamily="18" charset="0"/>
              </a:rPr>
              <a:t>Guide de l'enquête de terrain.</a:t>
            </a:r>
            <a:r>
              <a:rPr lang="fr-FR" sz="1200" dirty="0" smtClean="0">
                <a:solidFill>
                  <a:srgbClr val="000000"/>
                </a:solidFill>
                <a:cs typeface="Times New Roman" pitchFamily="18" charset="0"/>
              </a:rPr>
              <a:t> La Découverte, Paris, 327 p.</a:t>
            </a:r>
          </a:p>
          <a:p>
            <a:pPr eaLnBrk="1" hangingPunct="1">
              <a:lnSpc>
                <a:spcPct val="90000"/>
              </a:lnSpc>
              <a:defRPr/>
            </a:pPr>
            <a:r>
              <a:rPr lang="fr-FR" sz="1200" dirty="0" smtClean="0">
                <a:solidFill>
                  <a:srgbClr val="000000"/>
                </a:solidFill>
                <a:cs typeface="Times New Roman" pitchFamily="18" charset="0"/>
              </a:rPr>
              <a:t>Becker S.H. (2002) </a:t>
            </a:r>
            <a:r>
              <a:rPr lang="fr-FR" sz="1200" i="1" dirty="0" smtClean="0">
                <a:solidFill>
                  <a:srgbClr val="000000"/>
                </a:solidFill>
                <a:cs typeface="Times New Roman" pitchFamily="18" charset="0"/>
              </a:rPr>
              <a:t>Les ficelles du métier. Comment conduire sa recherche en sciences sociales.</a:t>
            </a:r>
            <a:r>
              <a:rPr lang="fr-FR" sz="1200" dirty="0" smtClean="0">
                <a:solidFill>
                  <a:srgbClr val="000000"/>
                </a:solidFill>
                <a:cs typeface="Times New Roman" pitchFamily="18" charset="0"/>
              </a:rPr>
              <a:t> La Découverte, Paris, 352 p.</a:t>
            </a:r>
          </a:p>
          <a:p>
            <a:pPr eaLnBrk="1" hangingPunct="1">
              <a:lnSpc>
                <a:spcPct val="90000"/>
              </a:lnSpc>
              <a:defRPr/>
            </a:pPr>
            <a:r>
              <a:rPr lang="fr-FR" sz="1200" dirty="0" smtClean="0">
                <a:solidFill>
                  <a:srgbClr val="000000"/>
                </a:solidFill>
                <a:cs typeface="Times New Roman" pitchFamily="18" charset="0"/>
              </a:rPr>
              <a:t>Becker S.H. (2003) Inférence et preuve en observation participante. Fiabilités des données et validité des hypothèses. In: </a:t>
            </a:r>
            <a:r>
              <a:rPr lang="fr-FR" sz="1200" i="1" dirty="0" smtClean="0">
                <a:solidFill>
                  <a:srgbClr val="000000"/>
                </a:solidFill>
                <a:cs typeface="Times New Roman" pitchFamily="18" charset="0"/>
              </a:rPr>
              <a:t>L'enquête de terrain</a:t>
            </a:r>
            <a:r>
              <a:rPr lang="fr-FR" sz="1200" dirty="0" smtClean="0">
                <a:solidFill>
                  <a:srgbClr val="000000"/>
                </a:solidFill>
                <a:cs typeface="Times New Roman" pitchFamily="18" charset="0"/>
              </a:rPr>
              <a:t>, (</a:t>
            </a:r>
            <a:r>
              <a:rPr lang="fr-FR" sz="1200" dirty="0" err="1" smtClean="0">
                <a:solidFill>
                  <a:srgbClr val="000000"/>
                </a:solidFill>
                <a:cs typeface="Times New Roman" pitchFamily="18" charset="0"/>
              </a:rPr>
              <a:t>ed</a:t>
            </a:r>
            <a:r>
              <a:rPr lang="fr-FR" sz="1200" dirty="0" smtClean="0">
                <a:solidFill>
                  <a:srgbClr val="000000"/>
                </a:solidFill>
                <a:cs typeface="Times New Roman" pitchFamily="18" charset="0"/>
              </a:rPr>
              <a:t> </a:t>
            </a:r>
            <a:r>
              <a:rPr lang="fr-FR" sz="1200" dirty="0" err="1" smtClean="0">
                <a:solidFill>
                  <a:srgbClr val="000000"/>
                </a:solidFill>
                <a:cs typeface="Times New Roman" pitchFamily="18" charset="0"/>
              </a:rPr>
              <a:t>Céfaï</a:t>
            </a:r>
            <a:r>
              <a:rPr lang="fr-FR" sz="1200" dirty="0" smtClean="0">
                <a:solidFill>
                  <a:srgbClr val="000000"/>
                </a:solidFill>
                <a:cs typeface="Times New Roman" pitchFamily="18" charset="0"/>
              </a:rPr>
              <a:t> D.), La Découverte, Paris, p. 309-339.</a:t>
            </a:r>
          </a:p>
          <a:p>
            <a:pPr eaLnBrk="1" hangingPunct="1">
              <a:lnSpc>
                <a:spcPct val="90000"/>
              </a:lnSpc>
              <a:defRPr/>
            </a:pPr>
            <a:r>
              <a:rPr lang="fr-FR" sz="1200" dirty="0" smtClean="0">
                <a:solidFill>
                  <a:srgbClr val="000000"/>
                </a:solidFill>
                <a:cs typeface="Times New Roman" pitchFamily="18" charset="0"/>
              </a:rPr>
              <a:t>Berger P. ; </a:t>
            </a:r>
            <a:r>
              <a:rPr lang="fr-FR" sz="1200" dirty="0" err="1" smtClean="0">
                <a:solidFill>
                  <a:srgbClr val="000000"/>
                </a:solidFill>
                <a:cs typeface="Times New Roman" pitchFamily="18" charset="0"/>
              </a:rPr>
              <a:t>Luckmann</a:t>
            </a:r>
            <a:r>
              <a:rPr lang="fr-FR" sz="1200" dirty="0" smtClean="0">
                <a:solidFill>
                  <a:srgbClr val="000000"/>
                </a:solidFill>
                <a:cs typeface="Times New Roman" pitchFamily="18" charset="0"/>
              </a:rPr>
              <a:t> T. (1986) </a:t>
            </a:r>
            <a:r>
              <a:rPr lang="fr-FR" sz="1200" i="1" dirty="0" smtClean="0">
                <a:solidFill>
                  <a:srgbClr val="000000"/>
                </a:solidFill>
                <a:cs typeface="Times New Roman" pitchFamily="18" charset="0"/>
              </a:rPr>
              <a:t>La construction sociale de la réalité.</a:t>
            </a:r>
            <a:r>
              <a:rPr lang="fr-FR" sz="1200" dirty="0" smtClean="0">
                <a:solidFill>
                  <a:srgbClr val="000000"/>
                </a:solidFill>
                <a:cs typeface="Times New Roman" pitchFamily="18" charset="0"/>
              </a:rPr>
              <a:t> </a:t>
            </a:r>
            <a:r>
              <a:rPr lang="nl-NL" sz="1200" dirty="0" err="1" smtClean="0">
                <a:solidFill>
                  <a:srgbClr val="000000"/>
                </a:solidFill>
                <a:cs typeface="Times New Roman" pitchFamily="18" charset="0"/>
              </a:rPr>
              <a:t>Méridiens</a:t>
            </a:r>
            <a:r>
              <a:rPr lang="nl-NL" sz="1200" dirty="0" smtClean="0">
                <a:solidFill>
                  <a:srgbClr val="000000"/>
                </a:solidFill>
                <a:cs typeface="Times New Roman" pitchFamily="18" charset="0"/>
              </a:rPr>
              <a:t> </a:t>
            </a:r>
            <a:r>
              <a:rPr lang="nl-NL" sz="1200" dirty="0" err="1" smtClean="0">
                <a:solidFill>
                  <a:srgbClr val="000000"/>
                </a:solidFill>
                <a:cs typeface="Times New Roman" pitchFamily="18" charset="0"/>
              </a:rPr>
              <a:t>Klincksieck</a:t>
            </a:r>
            <a:r>
              <a:rPr lang="nl-NL" sz="1200" dirty="0" smtClean="0">
                <a:solidFill>
                  <a:srgbClr val="000000"/>
                </a:solidFill>
                <a:cs typeface="Times New Roman" pitchFamily="18" charset="0"/>
              </a:rPr>
              <a:t>, Paris, 288 p.</a:t>
            </a:r>
            <a:endParaRPr lang="fr-FR" sz="1200" dirty="0" smtClean="0">
              <a:solidFill>
                <a:srgbClr val="000000"/>
              </a:solidFill>
              <a:cs typeface="Times New Roman" pitchFamily="18" charset="0"/>
            </a:endParaRPr>
          </a:p>
          <a:p>
            <a:pPr eaLnBrk="1" hangingPunct="1">
              <a:lnSpc>
                <a:spcPct val="90000"/>
              </a:lnSpc>
              <a:defRPr/>
            </a:pPr>
            <a:r>
              <a:rPr lang="fr-FR" sz="1200" dirty="0" err="1" smtClean="0">
                <a:solidFill>
                  <a:srgbClr val="000000"/>
                </a:solidFill>
                <a:cs typeface="Times New Roman" pitchFamily="18" charset="0"/>
              </a:rPr>
              <a:t>Céfaï</a:t>
            </a:r>
            <a:r>
              <a:rPr lang="fr-FR" sz="1200" dirty="0" smtClean="0">
                <a:solidFill>
                  <a:srgbClr val="000000"/>
                </a:solidFill>
                <a:cs typeface="Times New Roman" pitchFamily="18" charset="0"/>
              </a:rPr>
              <a:t> D. </a:t>
            </a:r>
            <a:r>
              <a:rPr lang="fr-FR" sz="1200" dirty="0" err="1" smtClean="0">
                <a:solidFill>
                  <a:srgbClr val="000000"/>
                </a:solidFill>
                <a:cs typeface="Times New Roman" pitchFamily="18" charset="0"/>
              </a:rPr>
              <a:t>ed</a:t>
            </a:r>
            <a:r>
              <a:rPr lang="fr-FR" sz="1200" dirty="0" smtClean="0">
                <a:solidFill>
                  <a:srgbClr val="000000"/>
                </a:solidFill>
                <a:cs typeface="Times New Roman" pitchFamily="18" charset="0"/>
              </a:rPr>
              <a:t>. (2003) </a:t>
            </a:r>
            <a:r>
              <a:rPr lang="fr-FR" sz="1200" i="1" dirty="0" smtClean="0">
                <a:solidFill>
                  <a:srgbClr val="000000"/>
                </a:solidFill>
                <a:cs typeface="Times New Roman" pitchFamily="18" charset="0"/>
              </a:rPr>
              <a:t>L'enquête de terrain.</a:t>
            </a:r>
            <a:r>
              <a:rPr lang="fr-FR" sz="1200" dirty="0" smtClean="0">
                <a:solidFill>
                  <a:srgbClr val="000000"/>
                </a:solidFill>
                <a:cs typeface="Times New Roman" pitchFamily="18" charset="0"/>
              </a:rPr>
              <a:t> La Découverte, Paris, 615 p.</a:t>
            </a:r>
          </a:p>
          <a:p>
            <a:pPr>
              <a:defRPr/>
            </a:pPr>
            <a:r>
              <a:rPr lang="fr-FR" sz="1200" dirty="0">
                <a:solidFill>
                  <a:schemeClr val="tx1"/>
                </a:solidFill>
              </a:rPr>
              <a:t>Dany L. (2016) Analyse qualitative du contenu des représentations sociales. In:</a:t>
            </a:r>
            <a:r>
              <a:rPr lang="fr-FR" sz="1200" i="1" dirty="0">
                <a:solidFill>
                  <a:schemeClr val="tx1"/>
                </a:solidFill>
              </a:rPr>
              <a:t> Les représentations sociales</a:t>
            </a:r>
            <a:r>
              <a:rPr lang="fr-FR" sz="1200" dirty="0">
                <a:solidFill>
                  <a:schemeClr val="tx1"/>
                </a:solidFill>
              </a:rPr>
              <a:t>, (</a:t>
            </a:r>
            <a:r>
              <a:rPr lang="fr-FR" sz="1200" dirty="0" err="1">
                <a:solidFill>
                  <a:schemeClr val="tx1"/>
                </a:solidFill>
              </a:rPr>
              <a:t>eds</a:t>
            </a:r>
            <a:r>
              <a:rPr lang="fr-FR" sz="1200" dirty="0">
                <a:solidFill>
                  <a:schemeClr val="tx1"/>
                </a:solidFill>
              </a:rPr>
              <a:t> Lo Monaco G. ; </a:t>
            </a:r>
            <a:r>
              <a:rPr lang="fr-FR" sz="1200" dirty="0" err="1">
                <a:solidFill>
                  <a:schemeClr val="tx1"/>
                </a:solidFill>
              </a:rPr>
              <a:t>Delouvée</a:t>
            </a:r>
            <a:r>
              <a:rPr lang="fr-FR" sz="1200" dirty="0">
                <a:solidFill>
                  <a:schemeClr val="tx1"/>
                </a:solidFill>
              </a:rPr>
              <a:t> S., et al.), de Boeck, Bruxelles, p. 85-102.</a:t>
            </a:r>
            <a:endParaRPr lang="fr-FR" sz="800" dirty="0" smtClean="0">
              <a:solidFill>
                <a:schemeClr val="tx1"/>
              </a:solidFill>
            </a:endParaRPr>
          </a:p>
          <a:p>
            <a:pPr eaLnBrk="1" hangingPunct="1">
              <a:lnSpc>
                <a:spcPct val="90000"/>
              </a:lnSpc>
              <a:defRPr/>
            </a:pPr>
            <a:r>
              <a:rPr lang="fr-FR" sz="1200" dirty="0" smtClean="0">
                <a:solidFill>
                  <a:schemeClr val="tx1">
                    <a:lumMod val="50000"/>
                  </a:schemeClr>
                </a:solidFill>
              </a:rPr>
              <a:t>Durkheim E. (1894) Les règles de la méthode sociologique. In: Les classiques des sciences sociales, vol. [Dernière mise à jour de cette page] le jeudi 16 octobre 2008, URL: http://dx.doi.org/doi:10.1522/cla.due.reg1 . Consulté le 30 juin 2009.</a:t>
            </a:r>
          </a:p>
          <a:p>
            <a:pPr eaLnBrk="1" hangingPunct="1">
              <a:lnSpc>
                <a:spcPct val="90000"/>
              </a:lnSpc>
              <a:defRPr/>
            </a:pPr>
            <a:r>
              <a:rPr lang="fr-FR" sz="1200" dirty="0" err="1" smtClean="0">
                <a:solidFill>
                  <a:srgbClr val="000000"/>
                </a:solidFill>
                <a:cs typeface="Times New Roman" pitchFamily="18" charset="0"/>
              </a:rPr>
              <a:t>Ghiglione</a:t>
            </a:r>
            <a:r>
              <a:rPr lang="fr-FR" sz="1200" dirty="0" smtClean="0">
                <a:solidFill>
                  <a:srgbClr val="000000"/>
                </a:solidFill>
                <a:cs typeface="Times New Roman" pitchFamily="18" charset="0"/>
              </a:rPr>
              <a:t> R, </a:t>
            </a:r>
            <a:r>
              <a:rPr lang="fr-FR" sz="1200" dirty="0" err="1" smtClean="0">
                <a:solidFill>
                  <a:srgbClr val="000000"/>
                </a:solidFill>
                <a:cs typeface="Times New Roman" pitchFamily="18" charset="0"/>
              </a:rPr>
              <a:t>Matalon</a:t>
            </a:r>
            <a:r>
              <a:rPr lang="fr-FR" sz="1200" dirty="0" smtClean="0">
                <a:solidFill>
                  <a:srgbClr val="000000"/>
                </a:solidFill>
                <a:cs typeface="Times New Roman" pitchFamily="18" charset="0"/>
              </a:rPr>
              <a:t> (1998) Les enquêtes sociologiques. Théories et </a:t>
            </a:r>
            <a:r>
              <a:rPr lang="fr-FR" sz="1200" dirty="0" err="1" smtClean="0">
                <a:solidFill>
                  <a:srgbClr val="000000"/>
                </a:solidFill>
                <a:cs typeface="Times New Roman" pitchFamily="18" charset="0"/>
              </a:rPr>
              <a:t>pratqiues</a:t>
            </a:r>
            <a:r>
              <a:rPr lang="fr-FR" sz="1200" dirty="0" smtClean="0">
                <a:solidFill>
                  <a:srgbClr val="000000"/>
                </a:solidFill>
                <a:cs typeface="Times New Roman" pitchFamily="18" charset="0"/>
              </a:rPr>
              <a:t>. Paris, Armand Colin </a:t>
            </a:r>
          </a:p>
          <a:p>
            <a:pPr eaLnBrk="1" hangingPunct="1">
              <a:lnSpc>
                <a:spcPct val="90000"/>
              </a:lnSpc>
              <a:defRPr/>
            </a:pPr>
            <a:r>
              <a:rPr lang="fr-FR" sz="1200" dirty="0" err="1" smtClean="0">
                <a:solidFill>
                  <a:srgbClr val="000000"/>
                </a:solidFill>
                <a:cs typeface="Times New Roman" pitchFamily="18" charset="0"/>
              </a:rPr>
              <a:t>Hammersley</a:t>
            </a:r>
            <a:r>
              <a:rPr lang="fr-FR" sz="1200" dirty="0" smtClean="0">
                <a:solidFill>
                  <a:srgbClr val="000000"/>
                </a:solidFill>
                <a:cs typeface="Times New Roman" pitchFamily="18" charset="0"/>
              </a:rPr>
              <a:t> M. (2003) Le tournant rhétorique en ethnographie. Une réponse </a:t>
            </a:r>
            <a:r>
              <a:rPr lang="fr-FR" sz="1200" dirty="0" err="1" smtClean="0">
                <a:solidFill>
                  <a:srgbClr val="000000"/>
                </a:solidFill>
                <a:cs typeface="Times New Roman" pitchFamily="18" charset="0"/>
              </a:rPr>
              <a:t>popérienne</a:t>
            </a:r>
            <a:r>
              <a:rPr lang="fr-FR" sz="1200" dirty="0" smtClean="0">
                <a:solidFill>
                  <a:srgbClr val="000000"/>
                </a:solidFill>
                <a:cs typeface="Times New Roman" pitchFamily="18" charset="0"/>
              </a:rPr>
              <a:t> au </a:t>
            </a:r>
            <a:r>
              <a:rPr lang="fr-FR" sz="1200" dirty="0" err="1" smtClean="0">
                <a:solidFill>
                  <a:srgbClr val="000000"/>
                </a:solidFill>
                <a:cs typeface="Times New Roman" pitchFamily="18" charset="0"/>
              </a:rPr>
              <a:t>textualisme</a:t>
            </a:r>
            <a:r>
              <a:rPr lang="fr-FR" sz="1200" dirty="0" smtClean="0">
                <a:solidFill>
                  <a:srgbClr val="000000"/>
                </a:solidFill>
                <a:cs typeface="Times New Roman" pitchFamily="18" charset="0"/>
              </a:rPr>
              <a:t>. In: </a:t>
            </a:r>
            <a:r>
              <a:rPr lang="fr-FR" sz="1200" i="1" dirty="0" smtClean="0">
                <a:solidFill>
                  <a:srgbClr val="000000"/>
                </a:solidFill>
                <a:cs typeface="Times New Roman" pitchFamily="18" charset="0"/>
              </a:rPr>
              <a:t>L'enquête de terrain</a:t>
            </a:r>
            <a:r>
              <a:rPr lang="fr-FR" sz="1200" dirty="0" smtClean="0">
                <a:solidFill>
                  <a:srgbClr val="000000"/>
                </a:solidFill>
                <a:cs typeface="Times New Roman" pitchFamily="18" charset="0"/>
              </a:rPr>
              <a:t>, (</a:t>
            </a:r>
            <a:r>
              <a:rPr lang="fr-FR" sz="1200" dirty="0" err="1" smtClean="0">
                <a:solidFill>
                  <a:srgbClr val="000000"/>
                </a:solidFill>
                <a:cs typeface="Times New Roman" pitchFamily="18" charset="0"/>
              </a:rPr>
              <a:t>ed</a:t>
            </a:r>
            <a:r>
              <a:rPr lang="fr-FR" sz="1200" dirty="0" smtClean="0">
                <a:solidFill>
                  <a:srgbClr val="000000"/>
                </a:solidFill>
                <a:cs typeface="Times New Roman" pitchFamily="18" charset="0"/>
              </a:rPr>
              <a:t> </a:t>
            </a:r>
            <a:r>
              <a:rPr lang="fr-FR" sz="1200" dirty="0" err="1" smtClean="0">
                <a:solidFill>
                  <a:srgbClr val="000000"/>
                </a:solidFill>
                <a:cs typeface="Times New Roman" pitchFamily="18" charset="0"/>
              </a:rPr>
              <a:t>Céfaï</a:t>
            </a:r>
            <a:r>
              <a:rPr lang="fr-FR" sz="1200" dirty="0" smtClean="0">
                <a:solidFill>
                  <a:srgbClr val="000000"/>
                </a:solidFill>
                <a:cs typeface="Times New Roman" pitchFamily="18" charset="0"/>
              </a:rPr>
              <a:t> D.), La Découverte, Paris, p. 295-306.</a:t>
            </a:r>
          </a:p>
          <a:p>
            <a:pPr eaLnBrk="1" hangingPunct="1">
              <a:lnSpc>
                <a:spcPct val="90000"/>
              </a:lnSpc>
              <a:defRPr/>
            </a:pPr>
            <a:r>
              <a:rPr lang="fr-FR" sz="1200" dirty="0" smtClean="0">
                <a:solidFill>
                  <a:srgbClr val="000000"/>
                </a:solidFill>
                <a:cs typeface="Times New Roman" pitchFamily="18" charset="0"/>
              </a:rPr>
              <a:t>Kaufmann J.-C. (1996) </a:t>
            </a:r>
            <a:r>
              <a:rPr lang="fr-FR" sz="1200" i="1" dirty="0" smtClean="0">
                <a:solidFill>
                  <a:srgbClr val="000000"/>
                </a:solidFill>
                <a:cs typeface="Times New Roman" pitchFamily="18" charset="0"/>
              </a:rPr>
              <a:t>L'entretien compréhensif.</a:t>
            </a:r>
            <a:r>
              <a:rPr lang="fr-FR" sz="1200" dirty="0" smtClean="0">
                <a:solidFill>
                  <a:srgbClr val="000000"/>
                </a:solidFill>
                <a:cs typeface="Times New Roman" pitchFamily="18" charset="0"/>
              </a:rPr>
              <a:t> Nathan, Paris, 127 p.</a:t>
            </a:r>
            <a:r>
              <a:rPr lang="nl-NL" sz="1200" dirty="0" smtClean="0">
                <a:solidFill>
                  <a:srgbClr val="000000"/>
                </a:solidFill>
                <a:cs typeface="Times New Roman" pitchFamily="18" charset="0"/>
              </a:rPr>
              <a:t> </a:t>
            </a:r>
            <a:endParaRPr lang="fr-FR" sz="1200" dirty="0" smtClean="0">
              <a:solidFill>
                <a:srgbClr val="000000"/>
              </a:solidFill>
              <a:cs typeface="Times New Roman" pitchFamily="18" charset="0"/>
            </a:endParaRPr>
          </a:p>
          <a:p>
            <a:pPr eaLnBrk="1" hangingPunct="1">
              <a:lnSpc>
                <a:spcPct val="90000"/>
              </a:lnSpc>
              <a:defRPr/>
            </a:pPr>
            <a:r>
              <a:rPr lang="fr-FR" sz="1200" dirty="0" smtClean="0">
                <a:solidFill>
                  <a:srgbClr val="000000"/>
                </a:solidFill>
                <a:cs typeface="Times New Roman" pitchFamily="18" charset="0"/>
              </a:rPr>
              <a:t>De </a:t>
            </a:r>
            <a:r>
              <a:rPr lang="fr-FR" sz="1200" dirty="0" err="1" smtClean="0">
                <a:solidFill>
                  <a:srgbClr val="000000"/>
                </a:solidFill>
                <a:cs typeface="Times New Roman" pitchFamily="18" charset="0"/>
              </a:rPr>
              <a:t>Singly</a:t>
            </a:r>
            <a:r>
              <a:rPr lang="fr-FR" sz="1200" dirty="0" smtClean="0">
                <a:solidFill>
                  <a:srgbClr val="000000"/>
                </a:solidFill>
                <a:cs typeface="Times New Roman" pitchFamily="18" charset="0"/>
              </a:rPr>
              <a:t> F. (1992) </a:t>
            </a:r>
            <a:r>
              <a:rPr lang="fr-FR" sz="1200" i="1" dirty="0" smtClean="0">
                <a:solidFill>
                  <a:srgbClr val="000000"/>
                </a:solidFill>
                <a:cs typeface="Times New Roman" pitchFamily="18" charset="0"/>
              </a:rPr>
              <a:t>L'enquête et ses méthodes : le questionnaire.</a:t>
            </a:r>
            <a:r>
              <a:rPr lang="fr-FR" sz="1200" dirty="0" smtClean="0">
                <a:solidFill>
                  <a:srgbClr val="000000"/>
                </a:solidFill>
                <a:cs typeface="Times New Roman" pitchFamily="18" charset="0"/>
              </a:rPr>
              <a:t> Nathan, Paris, 128 p.</a:t>
            </a:r>
          </a:p>
          <a:p>
            <a:pPr>
              <a:defRPr/>
            </a:pPr>
            <a:r>
              <a:rPr lang="fr-FR" sz="1200" dirty="0">
                <a:solidFill>
                  <a:schemeClr val="tx1"/>
                </a:solidFill>
              </a:rPr>
              <a:t>Sabourin P. (2009) L'analyse de contenu In: </a:t>
            </a:r>
            <a:r>
              <a:rPr lang="fr-FR" sz="1200" i="1" dirty="0">
                <a:solidFill>
                  <a:schemeClr val="tx1"/>
                </a:solidFill>
              </a:rPr>
              <a:t>Recherche sociale. De la </a:t>
            </a:r>
            <a:r>
              <a:rPr lang="fr-FR" sz="1200" i="1" dirty="0" smtClean="0">
                <a:solidFill>
                  <a:schemeClr val="tx1"/>
                </a:solidFill>
              </a:rPr>
              <a:t>problématique </a:t>
            </a:r>
            <a:r>
              <a:rPr lang="fr-FR" sz="1200" i="1" dirty="0">
                <a:solidFill>
                  <a:schemeClr val="tx1"/>
                </a:solidFill>
              </a:rPr>
              <a:t>à la collecte des données</a:t>
            </a:r>
            <a:r>
              <a:rPr lang="fr-FR" sz="1200" dirty="0">
                <a:solidFill>
                  <a:schemeClr val="tx1"/>
                </a:solidFill>
              </a:rPr>
              <a:t>, Presse de l'Université du Québec, 5ème édition</a:t>
            </a:r>
            <a:r>
              <a:rPr lang="fr-FR" sz="600" dirty="0" smtClean="0">
                <a:solidFill>
                  <a:schemeClr val="tx1"/>
                </a:solidFill>
                <a:cs typeface="Times New Roman" pitchFamily="18" charset="0"/>
              </a:rPr>
              <a:t> </a:t>
            </a:r>
          </a:p>
          <a:p>
            <a:pPr eaLnBrk="1" hangingPunct="1">
              <a:lnSpc>
                <a:spcPct val="90000"/>
              </a:lnSpc>
              <a:defRPr/>
            </a:pPr>
            <a:r>
              <a:rPr lang="fr-FR" sz="1200" dirty="0" smtClean="0">
                <a:solidFill>
                  <a:srgbClr val="000000"/>
                </a:solidFill>
                <a:cs typeface="Times New Roman" pitchFamily="18" charset="0"/>
              </a:rPr>
              <a:t>Schütz A. (1987) </a:t>
            </a:r>
            <a:r>
              <a:rPr lang="fr-FR" sz="1200" i="1" dirty="0" smtClean="0">
                <a:solidFill>
                  <a:srgbClr val="000000"/>
                </a:solidFill>
                <a:cs typeface="Times New Roman" pitchFamily="18" charset="0"/>
              </a:rPr>
              <a:t>Le chercheur et le quotidien.</a:t>
            </a:r>
            <a:r>
              <a:rPr lang="fr-FR" sz="1200" dirty="0" smtClean="0">
                <a:solidFill>
                  <a:srgbClr val="000000"/>
                </a:solidFill>
                <a:cs typeface="Times New Roman" pitchFamily="18" charset="0"/>
              </a:rPr>
              <a:t> </a:t>
            </a:r>
            <a:r>
              <a:rPr lang="nl-NL" sz="1200" dirty="0" err="1" smtClean="0">
                <a:solidFill>
                  <a:srgbClr val="000000"/>
                </a:solidFill>
                <a:cs typeface="Times New Roman" pitchFamily="18" charset="0"/>
              </a:rPr>
              <a:t>Méridiens</a:t>
            </a:r>
            <a:r>
              <a:rPr lang="nl-NL" sz="1200" dirty="0" smtClean="0">
                <a:solidFill>
                  <a:srgbClr val="000000"/>
                </a:solidFill>
                <a:cs typeface="Times New Roman" pitchFamily="18" charset="0"/>
              </a:rPr>
              <a:t> </a:t>
            </a:r>
            <a:r>
              <a:rPr lang="nl-NL" sz="1200" dirty="0" err="1" smtClean="0">
                <a:solidFill>
                  <a:srgbClr val="000000"/>
                </a:solidFill>
                <a:cs typeface="Times New Roman" pitchFamily="18" charset="0"/>
              </a:rPr>
              <a:t>Klincksieck</a:t>
            </a:r>
            <a:r>
              <a:rPr lang="nl-NL" sz="1200" dirty="0" smtClean="0">
                <a:solidFill>
                  <a:srgbClr val="000000"/>
                </a:solidFill>
                <a:cs typeface="Times New Roman" pitchFamily="18" charset="0"/>
              </a:rPr>
              <a:t>, Paris, 286 p</a:t>
            </a:r>
          </a:p>
          <a:p>
            <a:pPr eaLnBrk="1" hangingPunct="1">
              <a:lnSpc>
                <a:spcPct val="90000"/>
              </a:lnSpc>
              <a:defRPr/>
            </a:pPr>
            <a:r>
              <a:rPr lang="fr-FR" sz="1200" dirty="0" err="1" smtClean="0">
                <a:solidFill>
                  <a:schemeClr val="tx1">
                    <a:lumMod val="50000"/>
                  </a:schemeClr>
                </a:solidFill>
              </a:rPr>
              <a:t>Vigour</a:t>
            </a:r>
            <a:r>
              <a:rPr lang="fr-FR" sz="1200" dirty="0" smtClean="0">
                <a:solidFill>
                  <a:schemeClr val="tx1">
                    <a:lumMod val="50000"/>
                  </a:schemeClr>
                </a:solidFill>
              </a:rPr>
              <a:t> C. (2005) </a:t>
            </a:r>
            <a:r>
              <a:rPr lang="fr-FR" sz="1200" i="1" dirty="0" smtClean="0">
                <a:solidFill>
                  <a:schemeClr val="tx1">
                    <a:lumMod val="50000"/>
                  </a:schemeClr>
                </a:solidFill>
              </a:rPr>
              <a:t>La comparaison dans les sciences sociales. Pratiques et méthodes. La Découverte, Paris, 335 p.</a:t>
            </a:r>
            <a:endParaRPr lang="fr-FR" sz="1200" dirty="0" smtClean="0">
              <a:solidFill>
                <a:schemeClr val="tx1">
                  <a:lumMod val="50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28650" y="1424045"/>
            <a:ext cx="7886700" cy="4597243"/>
          </a:xfrm>
        </p:spPr>
        <p:txBody>
          <a:bodyPr>
            <a:normAutofit fontScale="92500" lnSpcReduction="20000"/>
          </a:bodyPr>
          <a:lstStyle/>
          <a:p>
            <a:r>
              <a:rPr lang="fr-FR" dirty="0"/>
              <a:t>JODELET D . (</a:t>
            </a:r>
            <a:r>
              <a:rPr lang="fr-FR" dirty="0" err="1"/>
              <a:t>sousladirectionde</a:t>
            </a:r>
            <a:r>
              <a:rPr lang="fr-FR" dirty="0"/>
              <a:t>), 2003 . </a:t>
            </a:r>
            <a:r>
              <a:rPr lang="fr-FR" dirty="0" err="1"/>
              <a:t>Lesreprésentations</a:t>
            </a:r>
            <a:r>
              <a:rPr lang="fr-FR" dirty="0"/>
              <a:t> sociales .Paris: </a:t>
            </a:r>
            <a:r>
              <a:rPr lang="fr-FR" dirty="0" err="1"/>
              <a:t>PressesUniversitairedeFrance</a:t>
            </a:r>
            <a:r>
              <a:rPr lang="fr-FR" dirty="0"/>
              <a:t> . 454p .(Sociologie d’aujourd’hui) </a:t>
            </a:r>
            <a:r>
              <a:rPr lang="fr-FR" dirty="0" smtClean="0"/>
              <a:t>.</a:t>
            </a:r>
          </a:p>
          <a:p>
            <a:r>
              <a:rPr lang="fr-FR" dirty="0" smtClean="0"/>
              <a:t>Durkheim (1898) </a:t>
            </a:r>
            <a:r>
              <a:rPr lang="fr-FR" dirty="0"/>
              <a:t>«Représentations individuelles et représentations collectives» (1898</a:t>
            </a:r>
            <a:r>
              <a:rPr lang="fr-FR" dirty="0" smtClean="0"/>
              <a:t>), Revue </a:t>
            </a:r>
            <a:r>
              <a:rPr lang="fr-FR" dirty="0"/>
              <a:t>de Métaphysique et de Morale, tome VI, numéro de mai 1898</a:t>
            </a:r>
            <a:r>
              <a:rPr lang="fr-FR" dirty="0" smtClean="0"/>
              <a:t>.</a:t>
            </a:r>
          </a:p>
          <a:p>
            <a:endParaRPr lang="fr-FR" dirty="0"/>
          </a:p>
          <a:p>
            <a:r>
              <a:rPr lang="fr-FR" sz="2800" dirty="0" err="1"/>
              <a:t>Carolan</a:t>
            </a:r>
            <a:r>
              <a:rPr lang="fr-FR" sz="2800" dirty="0"/>
              <a:t> (2019) </a:t>
            </a:r>
            <a:r>
              <a:rPr lang="en-US" sz="2800" dirty="0"/>
              <a:t>, words, according to Williams, offer portals into the very assumptions that underlie our ideas about the world. When we assign meanings to a term we, often unknowingly, adopt ideas about how the world ought to be, which makes this inquiry into our shared vocabulary of immense practical consequence.</a:t>
            </a:r>
            <a:endParaRPr lang="fr-FR" sz="2800" dirty="0"/>
          </a:p>
          <a:p>
            <a:endParaRPr lang="fr-FR" dirty="0"/>
          </a:p>
        </p:txBody>
      </p:sp>
    </p:spTree>
    <p:extLst>
      <p:ext uri="{BB962C8B-B14F-4D97-AF65-F5344CB8AC3E}">
        <p14:creationId xmlns:p14="http://schemas.microsoft.com/office/powerpoint/2010/main" val="10551845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568952" cy="6552728"/>
          </a:xfrm>
        </p:spPr>
        <p:txBody>
          <a:bodyPr>
            <a:noAutofit/>
          </a:bodyPr>
          <a:lstStyle/>
          <a:p>
            <a:r>
              <a:rPr lang="fr-FR" sz="1800" b="1" dirty="0"/>
              <a:t>Manuel </a:t>
            </a:r>
            <a:r>
              <a:rPr lang="fr-FR" sz="2000" b="1" dirty="0"/>
              <a:t>d’enquêtes</a:t>
            </a:r>
            <a:r>
              <a:rPr lang="fr-FR" sz="1800" b="1" dirty="0"/>
              <a:t> sociologiques  </a:t>
            </a:r>
          </a:p>
          <a:p>
            <a:pPr>
              <a:lnSpc>
                <a:spcPct val="100000"/>
              </a:lnSpc>
              <a:spcBef>
                <a:spcPts val="600"/>
              </a:spcBef>
            </a:pPr>
            <a:r>
              <a:rPr lang="fr-FR" sz="1200" b="1" dirty="0" err="1"/>
              <a:t>Bardin</a:t>
            </a:r>
            <a:r>
              <a:rPr lang="fr-FR" sz="1200" b="1" dirty="0"/>
              <a:t> L. (2013) L’analyse de contenu. Paris, 296 p.</a:t>
            </a:r>
            <a:endParaRPr lang="en-US" sz="1200" b="1" dirty="0"/>
          </a:p>
          <a:p>
            <a:pPr>
              <a:lnSpc>
                <a:spcPct val="100000"/>
              </a:lnSpc>
              <a:spcBef>
                <a:spcPts val="600"/>
              </a:spcBef>
            </a:pPr>
            <a:r>
              <a:rPr lang="en-US" sz="1200" b="1" dirty="0" smtClean="0"/>
              <a:t>Barona </a:t>
            </a:r>
            <a:r>
              <a:rPr lang="en-US" sz="1200" b="1" dirty="0"/>
              <a:t>C.O. (2023) Eight recommendations to improve the reporting of qualitative social research </a:t>
            </a:r>
            <a:r>
              <a:rPr lang="en-US" sz="1200" dirty="0"/>
              <a:t>in urban nature studies. </a:t>
            </a:r>
            <a:r>
              <a:rPr lang="en-US" sz="1200" i="1" dirty="0"/>
              <a:t>Urban Forestry &amp; Urban Greening</a:t>
            </a:r>
            <a:r>
              <a:rPr lang="en-US" sz="1200" dirty="0"/>
              <a:t>, vol. 84, p. 127921</a:t>
            </a:r>
            <a:endParaRPr lang="fr-FR" sz="800" dirty="0"/>
          </a:p>
          <a:p>
            <a:pPr>
              <a:lnSpc>
                <a:spcPct val="100000"/>
              </a:lnSpc>
              <a:spcBef>
                <a:spcPts val="600"/>
              </a:spcBef>
            </a:pPr>
            <a:r>
              <a:rPr lang="fr-FR" sz="1200" b="1" dirty="0" smtClean="0"/>
              <a:t>Beaud </a:t>
            </a:r>
            <a:r>
              <a:rPr lang="fr-FR" sz="1200" b="1" dirty="0"/>
              <a:t>S. ; Weber F. (1997) </a:t>
            </a:r>
            <a:r>
              <a:rPr lang="fr-FR" sz="1200" b="1" i="1" dirty="0"/>
              <a:t>Guide de l'enquête de terrain.</a:t>
            </a:r>
            <a:r>
              <a:rPr lang="fr-FR" sz="1200" b="1" dirty="0"/>
              <a:t> </a:t>
            </a:r>
            <a:r>
              <a:rPr lang="en-US" sz="1200" b="1" dirty="0"/>
              <a:t>La </a:t>
            </a:r>
            <a:r>
              <a:rPr lang="en-US" sz="1200" b="1" dirty="0" err="1"/>
              <a:t>Découverte</a:t>
            </a:r>
            <a:r>
              <a:rPr lang="en-US" sz="1200" b="1" dirty="0"/>
              <a:t>, Paris, 327 p.</a:t>
            </a:r>
            <a:endParaRPr lang="fr-FR" sz="1200" dirty="0"/>
          </a:p>
          <a:p>
            <a:pPr>
              <a:lnSpc>
                <a:spcPct val="100000"/>
              </a:lnSpc>
              <a:spcBef>
                <a:spcPts val="600"/>
              </a:spcBef>
            </a:pPr>
            <a:r>
              <a:rPr lang="en-US" sz="1200" dirty="0"/>
              <a:t>Curtis S. ; </a:t>
            </a:r>
            <a:r>
              <a:rPr lang="en-US" sz="1200" dirty="0" err="1"/>
              <a:t>Gesler</a:t>
            </a:r>
            <a:r>
              <a:rPr lang="en-US" sz="1200" dirty="0"/>
              <a:t> W. ; Smith G. ; Washburn S. (2000) Approaches to sampling and case selection in qualitative research: examples in the geography of health. </a:t>
            </a:r>
            <a:r>
              <a:rPr lang="fr-FR" sz="1200" i="1" dirty="0"/>
              <a:t>Social Science &amp; </a:t>
            </a:r>
            <a:r>
              <a:rPr lang="fr-FR" sz="1200" i="1" dirty="0" err="1"/>
              <a:t>Medicine</a:t>
            </a:r>
            <a:r>
              <a:rPr lang="fr-FR" sz="1200" dirty="0"/>
              <a:t>, vol. 50, n° 7, p. 1001-1014.</a:t>
            </a:r>
          </a:p>
          <a:p>
            <a:pPr>
              <a:lnSpc>
                <a:spcPct val="100000"/>
              </a:lnSpc>
              <a:spcBef>
                <a:spcPts val="600"/>
              </a:spcBef>
            </a:pPr>
            <a:r>
              <a:rPr lang="fr-FR" sz="1200" dirty="0"/>
              <a:t>Dany L. (2016) Analyse qualitative du contenu des représentations sociales. In:</a:t>
            </a:r>
            <a:r>
              <a:rPr lang="fr-FR" sz="1200" i="1" dirty="0"/>
              <a:t> Les représentations sociales</a:t>
            </a:r>
            <a:r>
              <a:rPr lang="fr-FR" sz="1200" dirty="0"/>
              <a:t>, (</a:t>
            </a:r>
            <a:r>
              <a:rPr lang="fr-FR" sz="1200" dirty="0" err="1"/>
              <a:t>eds</a:t>
            </a:r>
            <a:r>
              <a:rPr lang="fr-FR" sz="1200" dirty="0"/>
              <a:t> Lo Monaco G. ; </a:t>
            </a:r>
            <a:r>
              <a:rPr lang="fr-FR" sz="1200" dirty="0" err="1"/>
              <a:t>Delouvée</a:t>
            </a:r>
            <a:r>
              <a:rPr lang="fr-FR" sz="1200" dirty="0"/>
              <a:t> S., et al.), de Boeck, Bruxelles, p. 85-102.</a:t>
            </a:r>
            <a:endParaRPr lang="en-GB" sz="800" b="1" dirty="0" smtClean="0"/>
          </a:p>
          <a:p>
            <a:pPr>
              <a:lnSpc>
                <a:spcPct val="100000"/>
              </a:lnSpc>
              <a:spcBef>
                <a:spcPts val="600"/>
              </a:spcBef>
            </a:pPr>
            <a:r>
              <a:rPr lang="en-GB" sz="1200" b="1" dirty="0" err="1" smtClean="0"/>
              <a:t>Denzin</a:t>
            </a:r>
            <a:r>
              <a:rPr lang="en-GB" sz="1200" b="1" dirty="0" smtClean="0"/>
              <a:t> </a:t>
            </a:r>
            <a:r>
              <a:rPr lang="en-GB" sz="1200" b="1" dirty="0"/>
              <a:t>N.K. (1994) </a:t>
            </a:r>
            <a:r>
              <a:rPr lang="en-GB" sz="1200" b="1" i="1" dirty="0"/>
              <a:t>Handbook of qualitative research.</a:t>
            </a:r>
            <a:r>
              <a:rPr lang="en-GB" sz="1200" b="1" dirty="0"/>
              <a:t> SAGE Publications Ltd, Thousand Oaks.</a:t>
            </a:r>
            <a:endParaRPr lang="fr-FR" sz="1200" dirty="0"/>
          </a:p>
          <a:p>
            <a:pPr>
              <a:lnSpc>
                <a:spcPct val="100000"/>
              </a:lnSpc>
              <a:spcBef>
                <a:spcPts val="600"/>
              </a:spcBef>
            </a:pPr>
            <a:r>
              <a:rPr lang="fr-FR" sz="1200" dirty="0" err="1"/>
              <a:t>Ghiglione</a:t>
            </a:r>
            <a:r>
              <a:rPr lang="fr-FR" sz="1200" dirty="0"/>
              <a:t> R. ; </a:t>
            </a:r>
            <a:r>
              <a:rPr lang="fr-FR" sz="1200" dirty="0" err="1"/>
              <a:t>Matalon</a:t>
            </a:r>
            <a:r>
              <a:rPr lang="fr-FR" sz="1200" dirty="0"/>
              <a:t> B. (1998) </a:t>
            </a:r>
            <a:r>
              <a:rPr lang="fr-FR" sz="1200" i="1" dirty="0"/>
              <a:t>Les enquêtes sociologiques. Théorie et pratiques.</a:t>
            </a:r>
            <a:r>
              <a:rPr lang="fr-FR" sz="1200" dirty="0"/>
              <a:t> Armand Colin, Paris.</a:t>
            </a:r>
          </a:p>
          <a:p>
            <a:pPr>
              <a:lnSpc>
                <a:spcPct val="100000"/>
              </a:lnSpc>
              <a:spcBef>
                <a:spcPts val="600"/>
              </a:spcBef>
            </a:pPr>
            <a:r>
              <a:rPr lang="fr-FR" sz="1200" dirty="0"/>
              <a:t>Kaufmann J.-C. (1996) </a:t>
            </a:r>
            <a:r>
              <a:rPr lang="fr-FR" sz="1200" i="1" dirty="0"/>
              <a:t>L'entretien compréhensif.</a:t>
            </a:r>
            <a:r>
              <a:rPr lang="fr-FR" sz="1200" dirty="0"/>
              <a:t> Nathan, Paris, 127 p.</a:t>
            </a:r>
          </a:p>
          <a:p>
            <a:pPr>
              <a:lnSpc>
                <a:spcPct val="100000"/>
              </a:lnSpc>
              <a:spcBef>
                <a:spcPts val="600"/>
              </a:spcBef>
            </a:pPr>
            <a:r>
              <a:rPr lang="en-GB" sz="1200" dirty="0"/>
              <a:t>Mason J. (2002) </a:t>
            </a:r>
            <a:r>
              <a:rPr lang="en-GB" sz="1200" i="1" dirty="0"/>
              <a:t>Qualitative researching.</a:t>
            </a:r>
            <a:r>
              <a:rPr lang="en-GB" sz="1200" dirty="0"/>
              <a:t> SAGE Publications, London.</a:t>
            </a:r>
            <a:endParaRPr lang="fr-FR" sz="1200" dirty="0"/>
          </a:p>
          <a:p>
            <a:pPr>
              <a:lnSpc>
                <a:spcPct val="100000"/>
              </a:lnSpc>
              <a:spcBef>
                <a:spcPts val="600"/>
              </a:spcBef>
            </a:pPr>
            <a:r>
              <a:rPr lang="en-GB" sz="1200" b="1" dirty="0"/>
              <a:t>Miles M.B. ; Huberman M.A. ; </a:t>
            </a:r>
            <a:r>
              <a:rPr lang="en-GB" sz="1200" b="1" dirty="0" err="1"/>
              <a:t>Saldaña</a:t>
            </a:r>
            <a:r>
              <a:rPr lang="en-GB" sz="1200" b="1" dirty="0"/>
              <a:t> J. (2013) </a:t>
            </a:r>
            <a:r>
              <a:rPr lang="en-GB" sz="1200" b="1" i="1" dirty="0"/>
              <a:t>Qualitative Data Analysis: A Methods Sourcebook.</a:t>
            </a:r>
            <a:r>
              <a:rPr lang="en-GB" sz="1200" b="1" dirty="0"/>
              <a:t> SAGE Publications.</a:t>
            </a:r>
            <a:endParaRPr lang="fr-FR" sz="1200" dirty="0"/>
          </a:p>
          <a:p>
            <a:pPr>
              <a:lnSpc>
                <a:spcPct val="100000"/>
              </a:lnSpc>
              <a:spcBef>
                <a:spcPts val="600"/>
              </a:spcBef>
            </a:pPr>
            <a:r>
              <a:rPr lang="en-GB" sz="1200" dirty="0" err="1"/>
              <a:t>Palinkas</a:t>
            </a:r>
            <a:r>
              <a:rPr lang="en-GB" sz="1200" dirty="0"/>
              <a:t> L.A. ; Horwitz S.M. ; Green C.A. ; Wisdom J.P. ; </a:t>
            </a:r>
            <a:r>
              <a:rPr lang="en-GB" sz="1200" dirty="0" err="1"/>
              <a:t>Duan</a:t>
            </a:r>
            <a:r>
              <a:rPr lang="en-GB" sz="1200" dirty="0"/>
              <a:t> N. ; </a:t>
            </a:r>
            <a:r>
              <a:rPr lang="en-GB" sz="1200" dirty="0" err="1"/>
              <a:t>Hoagwood</a:t>
            </a:r>
            <a:r>
              <a:rPr lang="en-GB" sz="1200" dirty="0"/>
              <a:t> K. (2015) Purposeful Sampling for Qualitative Data Collection and Analysis in Mixed Method Implementation Research. </a:t>
            </a:r>
            <a:r>
              <a:rPr lang="en-GB" sz="1200" i="1" dirty="0"/>
              <a:t>Administration and Policy in Mental Health and Mental Health Services Research</a:t>
            </a:r>
            <a:r>
              <a:rPr lang="en-GB" sz="1200" dirty="0"/>
              <a:t>, vol. 42, n° 5, p. 533-544.</a:t>
            </a:r>
            <a:endParaRPr lang="fr-FR" sz="1200" dirty="0"/>
          </a:p>
          <a:p>
            <a:pPr>
              <a:lnSpc>
                <a:spcPct val="100000"/>
              </a:lnSpc>
              <a:spcBef>
                <a:spcPts val="600"/>
              </a:spcBef>
            </a:pPr>
            <a:r>
              <a:rPr lang="en-GB" sz="1200" dirty="0"/>
              <a:t>Patton M.Q. (2002) </a:t>
            </a:r>
            <a:r>
              <a:rPr lang="en-GB" sz="1200" i="1" dirty="0"/>
              <a:t>Qualitative Evaluation and Research Methods.</a:t>
            </a:r>
            <a:r>
              <a:rPr lang="en-GB" sz="1200" dirty="0"/>
              <a:t> SAGE Publications Ltd, 3rd edition, , Thousand Oaks, CA, California.</a:t>
            </a:r>
            <a:endParaRPr lang="fr-FR" sz="1200" dirty="0"/>
          </a:p>
          <a:p>
            <a:pPr>
              <a:lnSpc>
                <a:spcPct val="100000"/>
              </a:lnSpc>
              <a:spcBef>
                <a:spcPts val="600"/>
              </a:spcBef>
            </a:pPr>
            <a:r>
              <a:rPr lang="fr-FR" sz="1200" dirty="0"/>
              <a:t>De </a:t>
            </a:r>
            <a:r>
              <a:rPr lang="fr-FR" sz="1200" dirty="0" err="1"/>
              <a:t>Singly</a:t>
            </a:r>
            <a:r>
              <a:rPr lang="fr-FR" sz="1200" dirty="0"/>
              <a:t> F. (1992) </a:t>
            </a:r>
            <a:r>
              <a:rPr lang="fr-FR" sz="1200" i="1" dirty="0"/>
              <a:t>L'enquête et ses méthodes : le questionnaire.</a:t>
            </a:r>
            <a:r>
              <a:rPr lang="fr-FR" sz="1200" dirty="0"/>
              <a:t> Nathan, Paris, 128 p. </a:t>
            </a:r>
            <a:endParaRPr lang="fr-FR" sz="1200" dirty="0" smtClean="0"/>
          </a:p>
          <a:p>
            <a:pPr>
              <a:lnSpc>
                <a:spcPct val="100000"/>
              </a:lnSpc>
              <a:spcBef>
                <a:spcPts val="600"/>
              </a:spcBef>
            </a:pPr>
            <a:r>
              <a:rPr lang="fr-FR" sz="1100" dirty="0"/>
              <a:t>Sabourin P. (2009) L'analyse de contenu In: </a:t>
            </a:r>
            <a:r>
              <a:rPr lang="fr-FR" sz="1100" i="1" dirty="0"/>
              <a:t>Recherche sociale. De la </a:t>
            </a:r>
            <a:r>
              <a:rPr lang="fr-FR" sz="1100" i="1" dirty="0" err="1"/>
              <a:t>problématqiue</a:t>
            </a:r>
            <a:r>
              <a:rPr lang="fr-FR" sz="1100" i="1" dirty="0"/>
              <a:t> à la collecte des données</a:t>
            </a:r>
            <a:r>
              <a:rPr lang="fr-FR" sz="1100" dirty="0"/>
              <a:t>, Presse de l'Université du Québec, 5ème édition</a:t>
            </a:r>
          </a:p>
          <a:p>
            <a:pPr>
              <a:lnSpc>
                <a:spcPct val="100000"/>
              </a:lnSpc>
              <a:spcBef>
                <a:spcPts val="600"/>
              </a:spcBef>
            </a:pPr>
            <a:r>
              <a:rPr lang="en-GB" sz="1200" b="1" dirty="0"/>
              <a:t>Strauss A. ; Corbin J. (1994) Grounded theory methodology. In: </a:t>
            </a:r>
            <a:r>
              <a:rPr lang="en-GB" sz="1200" b="1" i="1" dirty="0"/>
              <a:t>Handbook of qualitative research</a:t>
            </a:r>
            <a:r>
              <a:rPr lang="en-GB" sz="1200" b="1" dirty="0"/>
              <a:t>, (</a:t>
            </a:r>
            <a:r>
              <a:rPr lang="en-GB" sz="1200" b="1" dirty="0" err="1"/>
              <a:t>eds</a:t>
            </a:r>
            <a:r>
              <a:rPr lang="en-GB" sz="1200" b="1" dirty="0"/>
              <a:t> Denzin N.K. ; Lincoln Y.S.), SAGE Publications Ltd, Thousand Oaks, p. 273-285</a:t>
            </a:r>
            <a:r>
              <a:rPr lang="en-GB" sz="1200" b="1" dirty="0" smtClean="0"/>
              <a:t>.</a:t>
            </a:r>
          </a:p>
          <a:p>
            <a:pPr>
              <a:lnSpc>
                <a:spcPct val="100000"/>
              </a:lnSpc>
              <a:spcBef>
                <a:spcPts val="600"/>
              </a:spcBef>
            </a:pPr>
            <a:r>
              <a:rPr lang="fr-FR" sz="1200" dirty="0"/>
              <a:t>Strauss A. ; Corbin J. (2003) L'analyse de données selon la </a:t>
            </a:r>
            <a:r>
              <a:rPr lang="fr-FR" sz="1200" i="1" dirty="0" err="1"/>
              <a:t>grounded</a:t>
            </a:r>
            <a:r>
              <a:rPr lang="fr-FR" sz="1200" i="1" dirty="0"/>
              <a:t> </a:t>
            </a:r>
            <a:r>
              <a:rPr lang="fr-FR" sz="1200" i="1" dirty="0" err="1"/>
              <a:t>theory</a:t>
            </a:r>
            <a:r>
              <a:rPr lang="fr-FR" sz="1200" i="1" dirty="0"/>
              <a:t>. </a:t>
            </a:r>
            <a:r>
              <a:rPr lang="fr-FR" sz="1200" dirty="0"/>
              <a:t>Procédure de codage et critères d'évaluation. In: </a:t>
            </a:r>
            <a:r>
              <a:rPr lang="fr-FR" sz="1200" i="1" dirty="0"/>
              <a:t>L'enquête de terrain</a:t>
            </a:r>
            <a:r>
              <a:rPr lang="fr-FR" sz="1200" dirty="0"/>
              <a:t>, (</a:t>
            </a:r>
            <a:r>
              <a:rPr lang="fr-FR" sz="1200" dirty="0" err="1"/>
              <a:t>ed</a:t>
            </a:r>
            <a:r>
              <a:rPr lang="fr-FR" sz="1200" dirty="0"/>
              <a:t> </a:t>
            </a:r>
            <a:r>
              <a:rPr lang="fr-FR" sz="1200" dirty="0" err="1"/>
              <a:t>Céfaï</a:t>
            </a:r>
            <a:r>
              <a:rPr lang="fr-FR" sz="1200" dirty="0"/>
              <a:t> D.), La Découverte, Paris, p. 363-379</a:t>
            </a:r>
            <a:endParaRPr lang="en-GB" sz="700" b="1" dirty="0" smtClean="0"/>
          </a:p>
        </p:txBody>
      </p:sp>
    </p:spTree>
    <p:extLst>
      <p:ext uri="{BB962C8B-B14F-4D97-AF65-F5344CB8AC3E}">
        <p14:creationId xmlns:p14="http://schemas.microsoft.com/office/powerpoint/2010/main" val="12096739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371656" cy="5667970"/>
          </a:xfrm>
        </p:spPr>
        <p:txBody>
          <a:bodyPr>
            <a:noAutofit/>
          </a:bodyPr>
          <a:lstStyle/>
          <a:p>
            <a:r>
              <a:rPr lang="fr-FR" sz="1200" dirty="0" err="1" smtClean="0"/>
              <a:t>Vigour</a:t>
            </a:r>
            <a:r>
              <a:rPr lang="fr-FR" sz="1200" dirty="0" smtClean="0"/>
              <a:t> </a:t>
            </a:r>
            <a:r>
              <a:rPr lang="fr-FR" sz="1200" dirty="0"/>
              <a:t>C. (2005) </a:t>
            </a:r>
            <a:r>
              <a:rPr lang="fr-FR" sz="1200" i="1" dirty="0"/>
              <a:t>La comparaison dans les sciences sociales. Pratiques et méthodes. La Découverte, Paris, 335 p.</a:t>
            </a:r>
            <a:endParaRPr lang="fr-FR" sz="1200" dirty="0"/>
          </a:p>
          <a:p>
            <a:r>
              <a:rPr lang="fr-FR" sz="1200" dirty="0"/>
              <a:t> </a:t>
            </a:r>
            <a:r>
              <a:rPr lang="fr-FR" sz="1200" dirty="0" smtClean="0"/>
              <a:t>Biblio </a:t>
            </a:r>
            <a:r>
              <a:rPr lang="fr-FR" sz="1200" dirty="0"/>
              <a:t>complémentaires :</a:t>
            </a:r>
          </a:p>
          <a:p>
            <a:r>
              <a:rPr lang="fr-FR" sz="1200" dirty="0"/>
              <a:t>Becker S.H. (2002) Les ficelles du métier. Comment conduire sa recherche en sciences sociales. La Découverte, Paris, 352 p.</a:t>
            </a:r>
          </a:p>
          <a:p>
            <a:r>
              <a:rPr lang="fr-FR" sz="1200" dirty="0"/>
              <a:t>Becker S.H. (2003) Inférence et preuve en observation participante. Fiabilités des données et validité des hypothèses. In: L'enquête de terrain, (</a:t>
            </a:r>
            <a:r>
              <a:rPr lang="fr-FR" sz="1200" dirty="0" err="1"/>
              <a:t>ed</a:t>
            </a:r>
            <a:r>
              <a:rPr lang="fr-FR" sz="1200" dirty="0"/>
              <a:t> </a:t>
            </a:r>
            <a:r>
              <a:rPr lang="fr-FR" sz="1200" dirty="0" err="1"/>
              <a:t>Céfaï</a:t>
            </a:r>
            <a:r>
              <a:rPr lang="fr-FR" sz="1200" dirty="0"/>
              <a:t> D.), La Découverte, Paris, p. 309-339.</a:t>
            </a:r>
          </a:p>
          <a:p>
            <a:r>
              <a:rPr lang="fr-FR" sz="1200" dirty="0"/>
              <a:t>Berger P. ; </a:t>
            </a:r>
            <a:r>
              <a:rPr lang="fr-FR" sz="1200" dirty="0" err="1"/>
              <a:t>Luckmann</a:t>
            </a:r>
            <a:r>
              <a:rPr lang="fr-FR" sz="1200" dirty="0"/>
              <a:t> T. (1986) La construction sociale de la réalité. </a:t>
            </a:r>
            <a:r>
              <a:rPr lang="nl-NL" sz="1200" dirty="0" err="1"/>
              <a:t>Méridiens</a:t>
            </a:r>
            <a:r>
              <a:rPr lang="nl-NL" sz="1200" dirty="0"/>
              <a:t> </a:t>
            </a:r>
            <a:r>
              <a:rPr lang="nl-NL" sz="1200" dirty="0" err="1"/>
              <a:t>Klincksieck</a:t>
            </a:r>
            <a:r>
              <a:rPr lang="nl-NL" sz="1200" dirty="0"/>
              <a:t>, Paris, 288 p.</a:t>
            </a:r>
            <a:endParaRPr lang="fr-FR" sz="1200" dirty="0"/>
          </a:p>
          <a:p>
            <a:r>
              <a:rPr lang="fr-FR" sz="1200" dirty="0" err="1"/>
              <a:t>Céfaï</a:t>
            </a:r>
            <a:r>
              <a:rPr lang="fr-FR" sz="1200" dirty="0"/>
              <a:t> D. </a:t>
            </a:r>
            <a:r>
              <a:rPr lang="fr-FR" sz="1200" dirty="0" err="1"/>
              <a:t>ed</a:t>
            </a:r>
            <a:r>
              <a:rPr lang="fr-FR" sz="1200" dirty="0"/>
              <a:t>. (2003) L'enquête de terrain. La Découverte, Paris, 615 p.</a:t>
            </a:r>
          </a:p>
          <a:p>
            <a:r>
              <a:rPr lang="fr-FR" sz="1200" dirty="0"/>
              <a:t>Durkheim E. (1894) Les règles de la méthode sociologique. In: Les classiques des sciences sociales, vol. [Dernière mise à jour de cette page] le jeudi 16 octobre 2008, URL: http://dx.doi.org/doi:10.1522/cla.due.reg1 . Consulté le 30 juin 2009.</a:t>
            </a:r>
          </a:p>
          <a:p>
            <a:r>
              <a:rPr lang="fr-FR" sz="1200" dirty="0" err="1"/>
              <a:t>Hammersley</a:t>
            </a:r>
            <a:r>
              <a:rPr lang="fr-FR" sz="1200" dirty="0"/>
              <a:t> M. (2003) Le tournant rhétorique en ethnographie. Une réponse </a:t>
            </a:r>
            <a:r>
              <a:rPr lang="fr-FR" sz="1200" dirty="0" err="1"/>
              <a:t>popérienne</a:t>
            </a:r>
            <a:r>
              <a:rPr lang="fr-FR" sz="1200" dirty="0"/>
              <a:t> au </a:t>
            </a:r>
            <a:r>
              <a:rPr lang="fr-FR" sz="1200" dirty="0" err="1"/>
              <a:t>textualisme</a:t>
            </a:r>
            <a:r>
              <a:rPr lang="fr-FR" sz="1200" dirty="0"/>
              <a:t>. In: L'enquête de terrain, (</a:t>
            </a:r>
            <a:r>
              <a:rPr lang="fr-FR" sz="1200" dirty="0" err="1"/>
              <a:t>ed</a:t>
            </a:r>
            <a:r>
              <a:rPr lang="fr-FR" sz="1200" dirty="0"/>
              <a:t> </a:t>
            </a:r>
            <a:r>
              <a:rPr lang="fr-FR" sz="1200" dirty="0" err="1"/>
              <a:t>Céfaï</a:t>
            </a:r>
            <a:r>
              <a:rPr lang="fr-FR" sz="1200" dirty="0"/>
              <a:t> D.), La Découverte, Paris, p. 295-306</a:t>
            </a:r>
            <a:r>
              <a:rPr lang="fr-FR" sz="1200" dirty="0" smtClean="0"/>
              <a:t>.</a:t>
            </a:r>
          </a:p>
          <a:p>
            <a:r>
              <a:rPr lang="fr-FR" altLang="fr-FR" sz="1200" dirty="0" err="1" smtClean="0"/>
              <a:t>Haraway</a:t>
            </a:r>
            <a:r>
              <a:rPr lang="fr-FR" altLang="fr-FR" sz="1200" dirty="0" smtClean="0"/>
              <a:t>, D. (2009)</a:t>
            </a:r>
            <a:r>
              <a:rPr lang="fr-FR" altLang="fr-FR" sz="1200" dirty="0"/>
              <a:t>  « Savoirs situés : la question de la science dans le féminisme et le privilège de la perspective partielle », dans Des singes, des cyborgs et des femmes. La réinvention de la nature</a:t>
            </a:r>
            <a:r>
              <a:rPr lang="fr-FR" altLang="fr-FR" sz="1200" dirty="0" smtClean="0"/>
              <a:t>. </a:t>
            </a:r>
            <a:r>
              <a:rPr lang="fr-FR" altLang="fr-FR" sz="1200" dirty="0"/>
              <a:t>(trad. </a:t>
            </a:r>
            <a:r>
              <a:rPr lang="fr-FR" altLang="fr-FR" sz="1200" dirty="0" err="1"/>
              <a:t>Oristelle</a:t>
            </a:r>
            <a:r>
              <a:rPr lang="fr-FR" altLang="fr-FR" sz="1200" dirty="0"/>
              <a:t> Bonis, </a:t>
            </a:r>
            <a:r>
              <a:rPr lang="fr-FR" altLang="fr-FR" sz="1200" dirty="0" err="1"/>
              <a:t>préf</a:t>
            </a:r>
            <a:r>
              <a:rPr lang="fr-FR" altLang="fr-FR" sz="1200" dirty="0"/>
              <a:t>. M.-H. Bourcier, Jacqueline Chambon), </a:t>
            </a:r>
            <a:endParaRPr lang="fr-FR" altLang="fr-FR" sz="1200" dirty="0" smtClean="0"/>
          </a:p>
          <a:p>
            <a:r>
              <a:rPr lang="fr-FR" sz="1200" dirty="0" smtClean="0"/>
              <a:t>Kaufmann </a:t>
            </a:r>
            <a:r>
              <a:rPr lang="fr-FR" sz="1200" dirty="0"/>
              <a:t>J.-C. (1996) L'entretien compréhensif. Nathan, Paris, 127 p.</a:t>
            </a:r>
            <a:r>
              <a:rPr lang="nl-NL" sz="1200" dirty="0"/>
              <a:t> </a:t>
            </a:r>
            <a:endParaRPr lang="fr-FR" sz="1200" dirty="0"/>
          </a:p>
          <a:p>
            <a:r>
              <a:rPr lang="fr-FR" sz="1200" dirty="0" err="1"/>
              <a:t>Negura</a:t>
            </a:r>
            <a:r>
              <a:rPr lang="fr-FR" sz="1200" dirty="0"/>
              <a:t> L. (2006) L'analyse de contenu dans l'étude des représentations sociales. In: </a:t>
            </a:r>
            <a:r>
              <a:rPr lang="fr-FR" sz="1200" i="1" dirty="0"/>
              <a:t>Sociologies</a:t>
            </a:r>
            <a:r>
              <a:rPr lang="fr-FR" sz="1200" dirty="0"/>
              <a:t>, [en ligne] Théories et recherches, Mis en ligne le 22 octobre 2006. Consulté le 08 décembre 2009. URL: </a:t>
            </a:r>
            <a:r>
              <a:rPr lang="fr-FR" sz="1200" dirty="0">
                <a:hlinkClick r:id="rId2"/>
              </a:rPr>
              <a:t>http://sociologies.revues.org/index993.html</a:t>
            </a:r>
            <a:r>
              <a:rPr lang="fr-FR" sz="1200" dirty="0"/>
              <a:t>.</a:t>
            </a:r>
          </a:p>
          <a:p>
            <a:r>
              <a:rPr lang="fr-FR" sz="1200" dirty="0"/>
              <a:t>Schütz A. (1987) Le chercheur et le quotidien. </a:t>
            </a:r>
            <a:r>
              <a:rPr lang="nl-NL" sz="1200" dirty="0" err="1"/>
              <a:t>Méridiens</a:t>
            </a:r>
            <a:r>
              <a:rPr lang="nl-NL" sz="1200" dirty="0"/>
              <a:t> </a:t>
            </a:r>
            <a:r>
              <a:rPr lang="nl-NL" sz="1200" dirty="0" err="1"/>
              <a:t>Klincksieck</a:t>
            </a:r>
            <a:r>
              <a:rPr lang="nl-NL" sz="1200" dirty="0"/>
              <a:t>, Paris, 286 p</a:t>
            </a:r>
            <a:endParaRPr lang="fr-FR" sz="1200" dirty="0"/>
          </a:p>
          <a:p>
            <a:r>
              <a:rPr lang="en-GB" sz="1200" dirty="0"/>
              <a:t>Weston C. ; </a:t>
            </a:r>
            <a:r>
              <a:rPr lang="en-GB" sz="1200" dirty="0" err="1"/>
              <a:t>Gandell</a:t>
            </a:r>
            <a:r>
              <a:rPr lang="en-GB" sz="1200" dirty="0"/>
              <a:t> T. ; Beauchamp J. ; </a:t>
            </a:r>
            <a:r>
              <a:rPr lang="en-GB" sz="1200" dirty="0" err="1"/>
              <a:t>McAlpine</a:t>
            </a:r>
            <a:r>
              <a:rPr lang="en-GB" sz="1200" dirty="0"/>
              <a:t> L. ; Wiseman C. ; Beauchamp C. (2001) </a:t>
            </a:r>
            <a:r>
              <a:rPr lang="en-GB" sz="1200" dirty="0" err="1"/>
              <a:t>Analyzing</a:t>
            </a:r>
            <a:r>
              <a:rPr lang="en-GB" sz="1200" dirty="0"/>
              <a:t> Interview Data: The Development and Evolution of a Coding System. </a:t>
            </a:r>
            <a:r>
              <a:rPr lang="fr-FR" sz="1200" i="1" dirty="0"/>
              <a:t>Qualitative </a:t>
            </a:r>
            <a:r>
              <a:rPr lang="fr-FR" sz="1200" i="1" dirty="0" err="1"/>
              <a:t>Sociology</a:t>
            </a:r>
            <a:r>
              <a:rPr lang="fr-FR" sz="1200" dirty="0"/>
              <a:t>, vol. 24, n° 3, p. 381-400</a:t>
            </a:r>
            <a:r>
              <a:rPr lang="fr-FR" sz="1200" dirty="0" smtClean="0"/>
              <a:t>.</a:t>
            </a:r>
          </a:p>
          <a:p>
            <a:r>
              <a:rPr lang="fr-FR" sz="1200" dirty="0" err="1"/>
              <a:t>Rihoux</a:t>
            </a:r>
            <a:r>
              <a:rPr lang="fr-FR" sz="1200" dirty="0"/>
              <a:t> B. ; Marx A. ; </a:t>
            </a:r>
            <a:r>
              <a:rPr lang="fr-FR" sz="1200" dirty="0" err="1"/>
              <a:t>Álamos-Concha</a:t>
            </a:r>
            <a:r>
              <a:rPr lang="fr-FR" sz="1200" dirty="0"/>
              <a:t> P. (2014) 25 années de QCA (Qualitative Comparative </a:t>
            </a:r>
            <a:r>
              <a:rPr lang="fr-FR" sz="1200" dirty="0" err="1"/>
              <a:t>Analysis</a:t>
            </a:r>
            <a:r>
              <a:rPr lang="fr-FR" sz="1200" dirty="0"/>
              <a:t>) : quel chemin parcouru ? </a:t>
            </a:r>
            <a:r>
              <a:rPr lang="fr-FR" sz="1200" i="1" dirty="0"/>
              <a:t>Revue internationale de politique comparée</a:t>
            </a:r>
            <a:r>
              <a:rPr lang="fr-FR" sz="1200" dirty="0"/>
              <a:t>, vol. 21, n° 2, p. 61-79.</a:t>
            </a:r>
            <a:endParaRPr lang="fr-FR" sz="1200" dirty="0" smtClean="0"/>
          </a:p>
          <a:p>
            <a:endParaRPr lang="fr-FR" sz="1200" dirty="0"/>
          </a:p>
          <a:p>
            <a:endParaRPr lang="en-GB" sz="4400" dirty="0"/>
          </a:p>
        </p:txBody>
      </p:sp>
    </p:spTree>
    <p:extLst>
      <p:ext uri="{BB962C8B-B14F-4D97-AF65-F5344CB8AC3E}">
        <p14:creationId xmlns:p14="http://schemas.microsoft.com/office/powerpoint/2010/main" val="1209673912"/>
      </p:ext>
    </p:extLst>
  </p:cSld>
  <p:clrMapOvr>
    <a:masterClrMapping/>
  </p:clrMapOvr>
</p:sld>
</file>

<file path=ppt/theme/theme1.xml><?xml version="1.0" encoding="utf-8"?>
<a:theme xmlns:a="http://schemas.openxmlformats.org/drawingml/2006/main" name="Presentattion-INRAE-format classiqu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Presentattion-INRAE-format classique</Template>
  <TotalTime>8293</TotalTime>
  <Words>15279</Words>
  <Application>Microsoft Office PowerPoint</Application>
  <PresentationFormat>Affichage à l'écran (4:3)</PresentationFormat>
  <Paragraphs>1296</Paragraphs>
  <Slides>96</Slides>
  <Notes>75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96</vt:i4>
      </vt:variant>
    </vt:vector>
  </HeadingPairs>
  <TitlesOfParts>
    <vt:vector size="107" baseType="lpstr">
      <vt:lpstr>Arial</vt:lpstr>
      <vt:lpstr>Arial Narrow</vt:lpstr>
      <vt:lpstr>Calibri</vt:lpstr>
      <vt:lpstr>Calibri Light</vt:lpstr>
      <vt:lpstr>Garamond</vt:lpstr>
      <vt:lpstr>Gill Sans MT</vt:lpstr>
      <vt:lpstr>Raleway</vt:lpstr>
      <vt:lpstr>Symbol</vt:lpstr>
      <vt:lpstr>Times New Roman</vt:lpstr>
      <vt:lpstr>Wingdings</vt:lpstr>
      <vt:lpstr>Presentattion-INRAE-format classique</vt:lpstr>
      <vt:lpstr>Enquêtes qualitatives par entretiens : éléments de méthode</vt:lpstr>
      <vt:lpstr>Plan </vt:lpstr>
      <vt:lpstr>I - Objectif général de la sociologie</vt:lpstr>
      <vt:lpstr>I – Méthodes d’investigation </vt:lpstr>
      <vt:lpstr>1.1 - Comment se construit notre connaissance du monde ? </vt:lpstr>
      <vt:lpstr>1.1 - Comment se construit notre connaissance du monde ? </vt:lpstr>
      <vt:lpstr>1.1 - Comment se construit notre connaissance du monde ? </vt:lpstr>
      <vt:lpstr>1.1 - Comment se construit notre connaissance du monde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Savoir scientifique/ savoir vernaculaire</vt:lpstr>
      <vt:lpstr>Présentation PowerPoint</vt:lpstr>
      <vt:lpstr>1.2 - Valeur, normes, rationalité, </vt:lpstr>
      <vt:lpstr>1.3 – Normes sociales</vt:lpstr>
      <vt:lpstr>Présentation PowerPoint</vt:lpstr>
      <vt:lpstr>1.4- Représentations sociales  (RS)</vt:lpstr>
      <vt:lpstr>1.4- Représentations sociales  (RS)</vt:lpstr>
      <vt:lpstr>Partie 2 - Préparation de l’enquête </vt:lpstr>
      <vt:lpstr>Démarche générale de recherche </vt:lpstr>
      <vt:lpstr>2.1 Y a-t-il un problème ? Quelle est la question? </vt:lpstr>
      <vt:lpstr>2.1- Y a-t’il un problème ? Quelle est la question? </vt:lpstr>
      <vt:lpstr>Cycle d’un problème public  </vt:lpstr>
      <vt:lpstr>Présentation PowerPoint</vt:lpstr>
      <vt:lpstr>Présentation PowerPoint</vt:lpstr>
      <vt:lpstr>Présentation PowerPoint</vt:lpstr>
      <vt:lpstr>Présentation PowerPoint</vt:lpstr>
      <vt:lpstr>2.1 - Définir l’objet de l’enquête</vt:lpstr>
      <vt:lpstr>Présentation PowerPoint</vt:lpstr>
      <vt:lpstr>2.1 – Bibliographie, ça sert à quoi?</vt:lpstr>
      <vt:lpstr>2.1 - Survol des principales méthodes d’acquisition de données</vt:lpstr>
      <vt:lpstr>2.2 - Approche quantitative</vt:lpstr>
      <vt:lpstr>Échantillonnage</vt:lpstr>
      <vt:lpstr>Calcul de la taille d'un échantillon</vt:lpstr>
      <vt:lpstr>Présentation PowerPoint</vt:lpstr>
      <vt:lpstr>Présentation PowerPoint</vt:lpstr>
      <vt:lpstr>Présentation PowerPoint</vt:lpstr>
      <vt:lpstr>AFCM : quels facteurs expliquent la communauté de pensée de certains individus  ?</vt:lpstr>
      <vt:lpstr>Présentation PowerPoint</vt:lpstr>
      <vt:lpstr>2.3- Approche qualitative</vt:lpstr>
      <vt:lpstr>Complémentarité des méthodes</vt:lpstr>
      <vt:lpstr>Analyse comparative (Vigour, 2005)</vt:lpstr>
      <vt:lpstr>2.3.1 - Les différents types d’entretien </vt:lpstr>
      <vt:lpstr>2.3.1. - Les différents types d’entretien</vt:lpstr>
      <vt:lpstr>2.3.2 - Constitution de l’échantillon</vt:lpstr>
      <vt:lpstr>2.3.2 - Constitution de l’échantillon</vt:lpstr>
      <vt:lpstr>Présentation PowerPoint</vt:lpstr>
      <vt:lpstr>2.3.3 - Guide d’entretien</vt:lpstr>
      <vt:lpstr>Présentation PowerPoint</vt:lpstr>
      <vt:lpstr>Exemple : Bois Morts dans la GF </vt:lpstr>
      <vt:lpstr>Présentation PowerPoint</vt:lpstr>
      <vt:lpstr>Exercice n°1</vt:lpstr>
      <vt:lpstr>3 - Passation de l’enquête</vt:lpstr>
      <vt:lpstr>3.1 – Introduire l’enquête</vt:lpstr>
      <vt:lpstr>3.1 - La première question est stratégique</vt:lpstr>
      <vt:lpstr>Un exemple de mauvais guide…</vt:lpstr>
      <vt:lpstr>3.1 – Justification ou processus</vt:lpstr>
      <vt:lpstr>3.2. Stratégie d’écoute : empathie et neutralité </vt:lpstr>
      <vt:lpstr>3.2 -  Stratégie d’écoute</vt:lpstr>
      <vt:lpstr>3.3 - Les relances</vt:lpstr>
      <vt:lpstr>QQ cas difficiles</vt:lpstr>
      <vt:lpstr>Exercice n°1</vt:lpstr>
      <vt:lpstr> 4- Analyse de contenu</vt:lpstr>
      <vt:lpstr>Analyse de discours</vt:lpstr>
      <vt:lpstr>Analyse de discours ou analyse de contenu </vt:lpstr>
      <vt:lpstr>4.1 - Analyse longitudinale (ou structurelle)</vt:lpstr>
      <vt:lpstr>4.1 - Analyse longitudinale (ou structurelle)</vt:lpstr>
      <vt:lpstr>Exemple de discours  </vt:lpstr>
      <vt:lpstr>Présentation PowerPoint</vt:lpstr>
      <vt:lpstr>Synthèse/résumé  fragment d’entretien</vt:lpstr>
      <vt:lpstr>Exercice d’analyse longitudinale </vt:lpstr>
      <vt:lpstr>Présentation PowerPoint</vt:lpstr>
      <vt:lpstr>Exercice d’Analyse longitudinale</vt:lpstr>
      <vt:lpstr>Résumé de l’analyse longitudinale</vt:lpstr>
      <vt:lpstr>4.2 -Analyse thématique (ou transversale)</vt:lpstr>
      <vt:lpstr>4.3 - Schéma global d’analyse de contenu</vt:lpstr>
      <vt:lpstr>Présentation PowerPoint</vt:lpstr>
      <vt:lpstr>Présentation PowerPoint</vt:lpstr>
      <vt:lpstr>Présentation PowerPoint</vt:lpstr>
      <vt:lpstr>4.3 - Construire une typologie</vt:lpstr>
      <vt:lpstr>Présentation PowerPoint</vt:lpstr>
      <vt:lpstr>Présentation PowerPoint</vt:lpstr>
      <vt:lpstr>Typologie de groupement forestier citoyen et écologique (Bettina Leblanc, 2024)</vt:lpstr>
      <vt:lpstr>Présentation PowerPoint</vt:lpstr>
      <vt:lpstr>Identification de meta-profil de propriétaires</vt:lpstr>
      <vt:lpstr>4.4 - Restitution des résultats </vt:lpstr>
      <vt:lpstr>Mémoire FIF OG 2012</vt:lpstr>
      <vt:lpstr>Conclusion</vt:lpstr>
      <vt:lpstr>Bibliographie </vt:lpstr>
      <vt:lpstr>Présentation PowerPoint</vt:lpstr>
      <vt:lpstr>Présentation PowerPoint</vt:lpstr>
      <vt:lpstr>Présentation PowerPoint</vt:lpstr>
    </vt:vector>
  </TitlesOfParts>
  <Company>Cemagref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des paysages</dc:title>
  <dc:creator>deuffic</dc:creator>
  <cp:lastModifiedBy>anonyme</cp:lastModifiedBy>
  <cp:revision>397</cp:revision>
  <cp:lastPrinted>1601-01-01T00:00:00Z</cp:lastPrinted>
  <dcterms:created xsi:type="dcterms:W3CDTF">2005-12-19T11:05:28Z</dcterms:created>
  <dcterms:modified xsi:type="dcterms:W3CDTF">2024-10-22T07:51:50Z</dcterms:modified>
</cp:coreProperties>
</file>